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906000" cy="6858000" type="A4"/>
  <p:notesSz cx="6858000" cy="9144000"/>
  <p:defaultTextStyle>
    <a:defPPr>
      <a:defRPr lang="sv-SE"/>
    </a:defPPr>
    <a:lvl1pPr algn="ctr" rtl="0" fontAlgn="base">
      <a:spcBef>
        <a:spcPct val="0"/>
      </a:spcBef>
      <a:spcAft>
        <a:spcPct val="0"/>
      </a:spcAft>
      <a:defRPr sz="2800" kern="1200">
        <a:solidFill>
          <a:schemeClr val="tx1"/>
        </a:solidFill>
        <a:latin typeface="Times New Roman" pitchFamily="18" charset="0"/>
        <a:ea typeface="+mn-ea"/>
        <a:cs typeface="+mn-cs"/>
      </a:defRPr>
    </a:lvl1pPr>
    <a:lvl2pPr marL="457200" algn="ctr" rtl="0" fontAlgn="base">
      <a:spcBef>
        <a:spcPct val="0"/>
      </a:spcBef>
      <a:spcAft>
        <a:spcPct val="0"/>
      </a:spcAft>
      <a:defRPr sz="2800" kern="1200">
        <a:solidFill>
          <a:schemeClr val="tx1"/>
        </a:solidFill>
        <a:latin typeface="Times New Roman" pitchFamily="18" charset="0"/>
        <a:ea typeface="+mn-ea"/>
        <a:cs typeface="+mn-cs"/>
      </a:defRPr>
    </a:lvl2pPr>
    <a:lvl3pPr marL="914400" algn="ctr" rtl="0" fontAlgn="base">
      <a:spcBef>
        <a:spcPct val="0"/>
      </a:spcBef>
      <a:spcAft>
        <a:spcPct val="0"/>
      </a:spcAft>
      <a:defRPr sz="2800" kern="1200">
        <a:solidFill>
          <a:schemeClr val="tx1"/>
        </a:solidFill>
        <a:latin typeface="Times New Roman" pitchFamily="18" charset="0"/>
        <a:ea typeface="+mn-ea"/>
        <a:cs typeface="+mn-cs"/>
      </a:defRPr>
    </a:lvl3pPr>
    <a:lvl4pPr marL="1371600" algn="ctr" rtl="0" fontAlgn="base">
      <a:spcBef>
        <a:spcPct val="0"/>
      </a:spcBef>
      <a:spcAft>
        <a:spcPct val="0"/>
      </a:spcAft>
      <a:defRPr sz="2800" kern="1200">
        <a:solidFill>
          <a:schemeClr val="tx1"/>
        </a:solidFill>
        <a:latin typeface="Times New Roman" pitchFamily="18" charset="0"/>
        <a:ea typeface="+mn-ea"/>
        <a:cs typeface="+mn-cs"/>
      </a:defRPr>
    </a:lvl4pPr>
    <a:lvl5pPr marL="1828800" algn="ctr"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5" autoAdjust="0"/>
    <p:restoredTop sz="94624" autoAdjust="0"/>
  </p:normalViewPr>
  <p:slideViewPr>
    <p:cSldViewPr snapToGrid="0">
      <p:cViewPr varScale="1">
        <p:scale>
          <a:sx n="115" d="100"/>
          <a:sy n="115" d="100"/>
        </p:scale>
        <p:origin x="-1218" y="-108"/>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ndfo\AppData\Local\Temp\d2623d8b-8169-4f8b-8d99-7f903c6a38b6.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ndfo\AppData\Local\Temp\d2623d8b-8169-4f8b-8d99-7f903c6a38b6.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ndfo\AppData\Local\Temp\5030543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sv-SE"/>
  <c:chart>
    <c:autoTitleDeleted val="1"/>
    <c:plotArea>
      <c:layout/>
      <c:lineChart>
        <c:grouping val="standard"/>
        <c:ser>
          <c:idx val="0"/>
          <c:order val="0"/>
          <c:tx>
            <c:strRef>
              <c:f>Blad3!$B$2</c:f>
              <c:strCache>
                <c:ptCount val="1"/>
                <c:pt idx="0">
                  <c:v>Sverige</c:v>
                </c:pt>
              </c:strCache>
            </c:strRef>
          </c:tx>
          <c:marker>
            <c:symbol val="none"/>
          </c:marker>
          <c:cat>
            <c:strRef>
              <c:f>Blad3!$A$3:$A$20</c:f>
              <c:strCache>
                <c:ptCount val="18"/>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strCache>
            </c:strRef>
          </c:cat>
          <c:val>
            <c:numRef>
              <c:f>Blad3!$B$3:$B$20</c:f>
              <c:numCache>
                <c:formatCode>General</c:formatCode>
                <c:ptCount val="18"/>
                <c:pt idx="0">
                  <c:v>19.540229885057443</c:v>
                </c:pt>
                <c:pt idx="1">
                  <c:v>21.242484969939852</c:v>
                </c:pt>
                <c:pt idx="2">
                  <c:v>21.205821205821174</c:v>
                </c:pt>
                <c:pt idx="3">
                  <c:v>16.737288135593221</c:v>
                </c:pt>
                <c:pt idx="4">
                  <c:v>14.315789473684237</c:v>
                </c:pt>
                <c:pt idx="5">
                  <c:v>11.58772108152062</c:v>
                </c:pt>
                <c:pt idx="6">
                  <c:v>11.637080867850099</c:v>
                </c:pt>
                <c:pt idx="7">
                  <c:v>12.620784855058172</c:v>
                </c:pt>
                <c:pt idx="8">
                  <c:v>13.50546176762662</c:v>
                </c:pt>
                <c:pt idx="9">
                  <c:v>16.716299384554286</c:v>
                </c:pt>
                <c:pt idx="10">
                  <c:v>21.994134897360667</c:v>
                </c:pt>
                <c:pt idx="11">
                  <c:v>21.05538140020899</c:v>
                </c:pt>
                <c:pt idx="12">
                  <c:v>19.18568583276187</c:v>
                </c:pt>
                <c:pt idx="13">
                  <c:v>20.165593665884877</c:v>
                </c:pt>
                <c:pt idx="14">
                  <c:v>24.949691762225687</c:v>
                </c:pt>
                <c:pt idx="15">
                  <c:v>24.769495233630217</c:v>
                </c:pt>
                <c:pt idx="16">
                  <c:v>22.771524186188007</c:v>
                </c:pt>
                <c:pt idx="17">
                  <c:v>23.672019765287221</c:v>
                </c:pt>
              </c:numCache>
            </c:numRef>
          </c:val>
        </c:ser>
        <c:marker val="1"/>
        <c:axId val="113996544"/>
        <c:axId val="113998080"/>
      </c:lineChart>
      <c:catAx>
        <c:axId val="113996544"/>
        <c:scaling>
          <c:orientation val="minMax"/>
        </c:scaling>
        <c:axPos val="b"/>
        <c:tickLblPos val="nextTo"/>
        <c:crossAx val="113998080"/>
        <c:crosses val="autoZero"/>
        <c:auto val="1"/>
        <c:lblAlgn val="ctr"/>
        <c:lblOffset val="100"/>
      </c:catAx>
      <c:valAx>
        <c:axId val="113998080"/>
        <c:scaling>
          <c:orientation val="minMax"/>
        </c:scaling>
        <c:axPos val="l"/>
        <c:majorGridlines/>
        <c:numFmt formatCode="General" sourceLinked="1"/>
        <c:tickLblPos val="nextTo"/>
        <c:crossAx val="113996544"/>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sv-SE"/>
  <c:style val="1"/>
  <c:chart>
    <c:plotArea>
      <c:layout/>
      <c:lineChart>
        <c:grouping val="standard"/>
        <c:ser>
          <c:idx val="0"/>
          <c:order val="0"/>
          <c:tx>
            <c:strRef>
              <c:f>Blad3!$J$2</c:f>
              <c:strCache>
                <c:ptCount val="1"/>
                <c:pt idx="0">
                  <c:v>Sverige</c:v>
                </c:pt>
              </c:strCache>
            </c:strRef>
          </c:tx>
          <c:marker>
            <c:symbol val="none"/>
          </c:marker>
          <c:cat>
            <c:strRef>
              <c:f>Blad3!$A$3:$A$20</c:f>
              <c:strCache>
                <c:ptCount val="18"/>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strCache>
            </c:strRef>
          </c:cat>
          <c:val>
            <c:numRef>
              <c:f>Blad3!$J$3:$J$20</c:f>
              <c:numCache>
                <c:formatCode>General</c:formatCode>
                <c:ptCount val="18"/>
                <c:pt idx="0">
                  <c:v>2.5014082362792074</c:v>
                </c:pt>
                <c:pt idx="1">
                  <c:v>2.4755421290341784</c:v>
                </c:pt>
                <c:pt idx="2">
                  <c:v>2.4159711256485412</c:v>
                </c:pt>
                <c:pt idx="3">
                  <c:v>2.2586591271481677</c:v>
                </c:pt>
                <c:pt idx="4">
                  <c:v>2.2736499786050488</c:v>
                </c:pt>
                <c:pt idx="5">
                  <c:v>2.2467620776780897</c:v>
                </c:pt>
                <c:pt idx="6">
                  <c:v>2.7471823048746167</c:v>
                </c:pt>
                <c:pt idx="7">
                  <c:v>2.9233259803809193</c:v>
                </c:pt>
                <c:pt idx="8">
                  <c:v>2.7724288951697056</c:v>
                </c:pt>
                <c:pt idx="9">
                  <c:v>3.1247339519954638</c:v>
                </c:pt>
                <c:pt idx="10">
                  <c:v>3.7489168163948712</c:v>
                </c:pt>
                <c:pt idx="11">
                  <c:v>4.1288868552736551</c:v>
                </c:pt>
                <c:pt idx="12">
                  <c:v>4.4499176479149316</c:v>
                </c:pt>
                <c:pt idx="13">
                  <c:v>4.8016724231204897</c:v>
                </c:pt>
                <c:pt idx="14">
                  <c:v>4.1704455516158241</c:v>
                </c:pt>
                <c:pt idx="15">
                  <c:v>3.9331326378380398</c:v>
                </c:pt>
                <c:pt idx="16">
                  <c:v>4.0431171145363214</c:v>
                </c:pt>
                <c:pt idx="17">
                  <c:v>4.1019623184006484</c:v>
                </c:pt>
              </c:numCache>
            </c:numRef>
          </c:val>
        </c:ser>
        <c:ser>
          <c:idx val="1"/>
          <c:order val="1"/>
          <c:tx>
            <c:strRef>
              <c:f>Blad3!$K$2</c:f>
              <c:strCache>
                <c:ptCount val="1"/>
                <c:pt idx="0">
                  <c:v>EU21</c:v>
                </c:pt>
              </c:strCache>
            </c:strRef>
          </c:tx>
          <c:marker>
            <c:symbol val="none"/>
          </c:marker>
          <c:cat>
            <c:strRef>
              <c:f>Blad3!$A$3:$A$20</c:f>
              <c:strCache>
                <c:ptCount val="18"/>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strCache>
            </c:strRef>
          </c:cat>
          <c:val>
            <c:numRef>
              <c:f>Blad3!$K$3:$K$20</c:f>
              <c:numCache>
                <c:formatCode>General</c:formatCode>
                <c:ptCount val="18"/>
                <c:pt idx="0">
                  <c:v>2.2902365573219408</c:v>
                </c:pt>
                <c:pt idx="1">
                  <c:v>2.2639897164619609</c:v>
                </c:pt>
                <c:pt idx="2">
                  <c:v>2.2083102978935827</c:v>
                </c:pt>
                <c:pt idx="3">
                  <c:v>2.1700693231360537</c:v>
                </c:pt>
                <c:pt idx="4">
                  <c:v>2.2508831757721</c:v>
                </c:pt>
                <c:pt idx="5">
                  <c:v>2.2480248936729637</c:v>
                </c:pt>
                <c:pt idx="6">
                  <c:v>2.2939275318069967</c:v>
                </c:pt>
                <c:pt idx="7">
                  <c:v>2.2732955389945442</c:v>
                </c:pt>
                <c:pt idx="8">
                  <c:v>2.3007381632712023</c:v>
                </c:pt>
                <c:pt idx="9">
                  <c:v>2.2505404079976872</c:v>
                </c:pt>
                <c:pt idx="10">
                  <c:v>2.3369191079608047</c:v>
                </c:pt>
                <c:pt idx="11">
                  <c:v>2.3929782454620931</c:v>
                </c:pt>
                <c:pt idx="12">
                  <c:v>2.4703576875646331</c:v>
                </c:pt>
                <c:pt idx="13">
                  <c:v>2.5461062629196802</c:v>
                </c:pt>
                <c:pt idx="14">
                  <c:v>2.5411425615011818</c:v>
                </c:pt>
                <c:pt idx="15">
                  <c:v>2.4477483936492823</c:v>
                </c:pt>
                <c:pt idx="16">
                  <c:v>2.4802027842823366</c:v>
                </c:pt>
                <c:pt idx="17">
                  <c:v>2.452505387471744</c:v>
                </c:pt>
              </c:numCache>
            </c:numRef>
          </c:val>
        </c:ser>
        <c:ser>
          <c:idx val="2"/>
          <c:order val="2"/>
          <c:tx>
            <c:strRef>
              <c:f>Blad3!$N$2</c:f>
              <c:strCache>
                <c:ptCount val="1"/>
                <c:pt idx="0">
                  <c:v>Sverige/EU21</c:v>
                </c:pt>
              </c:strCache>
            </c:strRef>
          </c:tx>
          <c:marker>
            <c:symbol val="none"/>
          </c:marker>
          <c:cat>
            <c:strRef>
              <c:f>Blad3!$A$3:$A$20</c:f>
              <c:strCache>
                <c:ptCount val="18"/>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strCache>
            </c:strRef>
          </c:cat>
          <c:val>
            <c:numRef>
              <c:f>Blad3!$N$3:$N$20</c:f>
              <c:numCache>
                <c:formatCode>General</c:formatCode>
                <c:ptCount val="18"/>
                <c:pt idx="0">
                  <c:v>0.92747934828502432</c:v>
                </c:pt>
                <c:pt idx="1">
                  <c:v>1.01368671165375</c:v>
                </c:pt>
                <c:pt idx="2">
                  <c:v>1.0515249668327769</c:v>
                </c:pt>
                <c:pt idx="3">
                  <c:v>0.89067790538805769</c:v>
                </c:pt>
                <c:pt idx="4">
                  <c:v>0.76506090773205149</c:v>
                </c:pt>
                <c:pt idx="5">
                  <c:v>0.65311140991352046</c:v>
                </c:pt>
                <c:pt idx="6">
                  <c:v>0.69291261754138622</c:v>
                </c:pt>
                <c:pt idx="7">
                  <c:v>0.72014040415301572</c:v>
                </c:pt>
                <c:pt idx="8">
                  <c:v>0.7524184992215297</c:v>
                </c:pt>
                <c:pt idx="9">
                  <c:v>0.92646111629918892</c:v>
                </c:pt>
                <c:pt idx="10">
                  <c:v>1.1996296656089378</c:v>
                </c:pt>
                <c:pt idx="11">
                  <c:v>1.2264197727485311</c:v>
                </c:pt>
                <c:pt idx="12">
                  <c:v>1.246584061082638</c:v>
                </c:pt>
                <c:pt idx="13">
                  <c:v>1.3121212965364637</c:v>
                </c:pt>
                <c:pt idx="14">
                  <c:v>1.262792339943416</c:v>
                </c:pt>
                <c:pt idx="15">
                  <c:v>1.2082697096712822</c:v>
                </c:pt>
                <c:pt idx="16">
                  <c:v>1.094518404510239</c:v>
                </c:pt>
                <c:pt idx="17">
                  <c:v>1.0442856184937861</c:v>
                </c:pt>
              </c:numCache>
            </c:numRef>
          </c:val>
        </c:ser>
        <c:marker val="1"/>
        <c:axId val="114086272"/>
        <c:axId val="114087808"/>
      </c:lineChart>
      <c:catAx>
        <c:axId val="114086272"/>
        <c:scaling>
          <c:orientation val="minMax"/>
        </c:scaling>
        <c:axPos val="b"/>
        <c:tickLblPos val="nextTo"/>
        <c:crossAx val="114087808"/>
        <c:crosses val="autoZero"/>
        <c:auto val="1"/>
        <c:lblAlgn val="ctr"/>
        <c:lblOffset val="100"/>
      </c:catAx>
      <c:valAx>
        <c:axId val="114087808"/>
        <c:scaling>
          <c:orientation val="minMax"/>
        </c:scaling>
        <c:axPos val="l"/>
        <c:majorGridlines/>
        <c:numFmt formatCode="General" sourceLinked="1"/>
        <c:tickLblPos val="nextTo"/>
        <c:crossAx val="114086272"/>
        <c:crosses val="autoZero"/>
        <c:crossBetween val="between"/>
      </c:valAx>
    </c:plotArea>
    <c:legend>
      <c:legendPos val="r"/>
      <c:layout/>
    </c:legend>
    <c:plotVisOnly val="1"/>
  </c:chart>
  <c:txPr>
    <a:bodyPr/>
    <a:lstStyle/>
    <a:p>
      <a:pPr>
        <a:defRPr sz="1800"/>
      </a:pPr>
      <a:endParaRPr lang="sv-SE"/>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sv-SE"/>
  <c:chart>
    <c:plotArea>
      <c:layout>
        <c:manualLayout>
          <c:layoutTarget val="inner"/>
          <c:xMode val="edge"/>
          <c:yMode val="edge"/>
          <c:x val="3.0910625453028986E-2"/>
          <c:y val="0.13003754738990961"/>
          <c:w val="0.96207312673557865"/>
          <c:h val="0.69168734713114421"/>
        </c:manualLayout>
      </c:layout>
      <c:barChart>
        <c:barDir val="col"/>
        <c:grouping val="stacked"/>
        <c:ser>
          <c:idx val="0"/>
          <c:order val="0"/>
          <c:tx>
            <c:strRef>
              <c:f>[2]OECD!$D$28</c:f>
              <c:strCache>
                <c:ptCount val="1"/>
                <c:pt idx="0">
                  <c:v>Unemployed</c:v>
                </c:pt>
              </c:strCache>
            </c:strRef>
          </c:tx>
          <c:spPr>
            <a:solidFill>
              <a:schemeClr val="accent1"/>
            </a:solidFill>
            <a:ln w="0">
              <a:solidFill>
                <a:sysClr val="windowText" lastClr="000000"/>
              </a:solidFill>
            </a:ln>
          </c:spPr>
          <c:dPt>
            <c:idx val="19"/>
            <c:spPr>
              <a:solidFill>
                <a:schemeClr val="tx2">
                  <a:lumMod val="20000"/>
                  <a:lumOff val="80000"/>
                </a:schemeClr>
              </a:solidFill>
              <a:ln w="0">
                <a:solidFill>
                  <a:sysClr val="windowText" lastClr="000000"/>
                </a:solidFill>
              </a:ln>
            </c:spPr>
          </c:dPt>
          <c:dPt>
            <c:idx val="20"/>
            <c:spPr>
              <a:solidFill>
                <a:schemeClr val="tx2">
                  <a:lumMod val="20000"/>
                  <a:lumOff val="80000"/>
                </a:schemeClr>
              </a:solidFill>
              <a:ln w="0">
                <a:solidFill>
                  <a:sysClr val="windowText" lastClr="000000"/>
                </a:solidFill>
              </a:ln>
            </c:spPr>
          </c:dPt>
          <c:dPt>
            <c:idx val="27"/>
            <c:spPr>
              <a:solidFill>
                <a:schemeClr val="tx2">
                  <a:lumMod val="20000"/>
                  <a:lumOff val="80000"/>
                </a:schemeClr>
              </a:solidFill>
              <a:ln w="0">
                <a:solidFill>
                  <a:sysClr val="windowText" lastClr="000000"/>
                </a:solidFill>
              </a:ln>
            </c:spPr>
          </c:dPt>
          <c:cat>
            <c:strRef>
              <c:f>[2]OECD!$C$29:$C$63</c:f>
              <c:strCache>
                <c:ptCount val="35"/>
                <c:pt idx="0">
                  <c:v>Netherlands</c:v>
                </c:pt>
                <c:pt idx="1">
                  <c:v>Denmark</c:v>
                </c:pt>
                <c:pt idx="2">
                  <c:v>Iceland</c:v>
                </c:pt>
                <c:pt idx="3">
                  <c:v>Switzerland</c:v>
                </c:pt>
                <c:pt idx="4">
                  <c:v>Sweden</c:v>
                </c:pt>
                <c:pt idx="5">
                  <c:v>Austria</c:v>
                </c:pt>
                <c:pt idx="6">
                  <c:v>Slovenia</c:v>
                </c:pt>
                <c:pt idx="7">
                  <c:v>Luxembourg</c:v>
                </c:pt>
                <c:pt idx="8">
                  <c:v>Finland</c:v>
                </c:pt>
                <c:pt idx="9">
                  <c:v>Norway</c:v>
                </c:pt>
                <c:pt idx="10">
                  <c:v>Germany</c:v>
                </c:pt>
                <c:pt idx="11">
                  <c:v>Japan</c:v>
                </c:pt>
                <c:pt idx="12">
                  <c:v>Canada</c:v>
                </c:pt>
                <c:pt idx="13">
                  <c:v>Czech Republic</c:v>
                </c:pt>
                <c:pt idx="14">
                  <c:v>Estonia</c:v>
                </c:pt>
                <c:pt idx="15">
                  <c:v>Poland</c:v>
                </c:pt>
                <c:pt idx="16">
                  <c:v>Australia</c:v>
                </c:pt>
                <c:pt idx="17">
                  <c:v>France</c:v>
                </c:pt>
                <c:pt idx="18">
                  <c:v>Portugal</c:v>
                </c:pt>
                <c:pt idx="19">
                  <c:v>Euro area</c:v>
                </c:pt>
                <c:pt idx="20">
                  <c:v>European Union</c:v>
                </c:pt>
                <c:pt idx="21">
                  <c:v>United Kingdom</c:v>
                </c:pt>
                <c:pt idx="22">
                  <c:v>Hungary</c:v>
                </c:pt>
                <c:pt idx="23">
                  <c:v>New Zealand</c:v>
                </c:pt>
                <c:pt idx="24">
                  <c:v>United States</c:v>
                </c:pt>
                <c:pt idx="25">
                  <c:v>Slovak Republic</c:v>
                </c:pt>
                <c:pt idx="26">
                  <c:v>Belgium</c:v>
                </c:pt>
                <c:pt idx="27">
                  <c:v>OECD</c:v>
                </c:pt>
                <c:pt idx="28">
                  <c:v>Ireland</c:v>
                </c:pt>
                <c:pt idx="29">
                  <c:v>Spain</c:v>
                </c:pt>
                <c:pt idx="30">
                  <c:v>Greece</c:v>
                </c:pt>
                <c:pt idx="31">
                  <c:v>Italy</c:v>
                </c:pt>
                <c:pt idx="32">
                  <c:v>Mexico</c:v>
                </c:pt>
                <c:pt idx="33">
                  <c:v>Israel</c:v>
                </c:pt>
                <c:pt idx="34">
                  <c:v>Turkey</c:v>
                </c:pt>
              </c:strCache>
            </c:strRef>
          </c:cat>
          <c:val>
            <c:numRef>
              <c:f>[2]OECD!$D$29:$D$63</c:f>
              <c:numCache>
                <c:formatCode>General</c:formatCode>
                <c:ptCount val="35"/>
                <c:pt idx="0">
                  <c:v>1.4639847230561298</c:v>
                </c:pt>
                <c:pt idx="1">
                  <c:v>2.5021315783420168</c:v>
                </c:pt>
                <c:pt idx="2">
                  <c:v>3.7982951957099589</c:v>
                </c:pt>
                <c:pt idx="3">
                  <c:v>3.084815695337578</c:v>
                </c:pt>
                <c:pt idx="4">
                  <c:v>4.0249693522775907</c:v>
                </c:pt>
                <c:pt idx="5">
                  <c:v>3.3495802397846539</c:v>
                </c:pt>
                <c:pt idx="6">
                  <c:v>4.3173691761364745</c:v>
                </c:pt>
                <c:pt idx="7">
                  <c:v>3.225030540510764</c:v>
                </c:pt>
                <c:pt idx="8">
                  <c:v>4.1898425422692354</c:v>
                </c:pt>
                <c:pt idx="9">
                  <c:v>2.2517956484625126</c:v>
                </c:pt>
                <c:pt idx="10">
                  <c:v>3.8921051209153128</c:v>
                </c:pt>
                <c:pt idx="11">
                  <c:v>3.1772575250836121</c:v>
                </c:pt>
                <c:pt idx="12">
                  <c:v>4.99446803420848</c:v>
                </c:pt>
                <c:pt idx="13">
                  <c:v>4.6500327376200667</c:v>
                </c:pt>
                <c:pt idx="14">
                  <c:v>5.4779595995842518</c:v>
                </c:pt>
                <c:pt idx="15">
                  <c:v>6.2562299110817534</c:v>
                </c:pt>
                <c:pt idx="16">
                  <c:v>4.4035592630651506</c:v>
                </c:pt>
                <c:pt idx="17">
                  <c:v>7.6078023317421541</c:v>
                </c:pt>
                <c:pt idx="18">
                  <c:v>7.8804089631495779</c:v>
                </c:pt>
                <c:pt idx="19">
                  <c:v>6.8118375711540864</c:v>
                </c:pt>
                <c:pt idx="20">
                  <c:v>6.6253476117231074</c:v>
                </c:pt>
                <c:pt idx="21">
                  <c:v>6.9166257535081934</c:v>
                </c:pt>
                <c:pt idx="22">
                  <c:v>6.0868516852453922</c:v>
                </c:pt>
                <c:pt idx="23">
                  <c:v>6.2794348508634217</c:v>
                </c:pt>
                <c:pt idx="24">
                  <c:v>6.3556177813228727</c:v>
                </c:pt>
                <c:pt idx="25">
                  <c:v>9.7573378240983004</c:v>
                </c:pt>
                <c:pt idx="26">
                  <c:v>5.2500201317243471</c:v>
                </c:pt>
                <c:pt idx="27">
                  <c:v>6.5154337880350628</c:v>
                </c:pt>
                <c:pt idx="28">
                  <c:v>9.2912283098135511</c:v>
                </c:pt>
                <c:pt idx="29">
                  <c:v>12.604092796056495</c:v>
                </c:pt>
                <c:pt idx="30">
                  <c:v>10.421538806575194</c:v>
                </c:pt>
                <c:pt idx="31">
                  <c:v>7.3336221353453919</c:v>
                </c:pt>
                <c:pt idx="32">
                  <c:v>3.7042207848560609</c:v>
                </c:pt>
                <c:pt idx="33">
                  <c:v>2.4334625422175442</c:v>
                </c:pt>
                <c:pt idx="34">
                  <c:v>5.1763097044570934</c:v>
                </c:pt>
              </c:numCache>
            </c:numRef>
          </c:val>
        </c:ser>
        <c:ser>
          <c:idx val="1"/>
          <c:order val="1"/>
          <c:tx>
            <c:strRef>
              <c:f>[2]OECD!$E$28</c:f>
              <c:strCache>
                <c:ptCount val="1"/>
                <c:pt idx="0">
                  <c:v>Inactive</c:v>
                </c:pt>
              </c:strCache>
            </c:strRef>
          </c:tx>
          <c:spPr>
            <a:solidFill>
              <a:schemeClr val="bg1">
                <a:lumMod val="75000"/>
              </a:schemeClr>
            </a:solidFill>
            <a:ln w="0">
              <a:solidFill>
                <a:sysClr val="windowText" lastClr="000000"/>
              </a:solidFill>
            </a:ln>
          </c:spPr>
          <c:dPt>
            <c:idx val="19"/>
            <c:spPr>
              <a:solidFill>
                <a:schemeClr val="tx1">
                  <a:lumMod val="50000"/>
                  <a:lumOff val="50000"/>
                </a:schemeClr>
              </a:solidFill>
              <a:ln w="0">
                <a:solidFill>
                  <a:sysClr val="windowText" lastClr="000000"/>
                </a:solidFill>
              </a:ln>
            </c:spPr>
          </c:dPt>
          <c:dPt>
            <c:idx val="20"/>
            <c:spPr>
              <a:solidFill>
                <a:schemeClr val="tx1">
                  <a:lumMod val="50000"/>
                  <a:lumOff val="50000"/>
                </a:schemeClr>
              </a:solidFill>
              <a:ln w="0">
                <a:solidFill>
                  <a:sysClr val="windowText" lastClr="000000"/>
                </a:solidFill>
              </a:ln>
            </c:spPr>
          </c:dPt>
          <c:dPt>
            <c:idx val="27"/>
            <c:spPr>
              <a:solidFill>
                <a:schemeClr val="tx1">
                  <a:lumMod val="50000"/>
                  <a:lumOff val="50000"/>
                </a:schemeClr>
              </a:solidFill>
              <a:ln w="0">
                <a:solidFill>
                  <a:sysClr val="windowText" lastClr="000000"/>
                </a:solidFill>
              </a:ln>
            </c:spPr>
          </c:dPt>
          <c:cat>
            <c:strRef>
              <c:f>[2]OECD!$C$29:$C$63</c:f>
              <c:strCache>
                <c:ptCount val="35"/>
                <c:pt idx="0">
                  <c:v>Netherlands</c:v>
                </c:pt>
                <c:pt idx="1">
                  <c:v>Denmark</c:v>
                </c:pt>
                <c:pt idx="2">
                  <c:v>Iceland</c:v>
                </c:pt>
                <c:pt idx="3">
                  <c:v>Switzerland</c:v>
                </c:pt>
                <c:pt idx="4">
                  <c:v>Sweden</c:v>
                </c:pt>
                <c:pt idx="5">
                  <c:v>Austria</c:v>
                </c:pt>
                <c:pt idx="6">
                  <c:v>Slovenia</c:v>
                </c:pt>
                <c:pt idx="7">
                  <c:v>Luxembourg</c:v>
                </c:pt>
                <c:pt idx="8">
                  <c:v>Finland</c:v>
                </c:pt>
                <c:pt idx="9">
                  <c:v>Norway</c:v>
                </c:pt>
                <c:pt idx="10">
                  <c:v>Germany</c:v>
                </c:pt>
                <c:pt idx="11">
                  <c:v>Japan</c:v>
                </c:pt>
                <c:pt idx="12">
                  <c:v>Canada</c:v>
                </c:pt>
                <c:pt idx="13">
                  <c:v>Czech Republic</c:v>
                </c:pt>
                <c:pt idx="14">
                  <c:v>Estonia</c:v>
                </c:pt>
                <c:pt idx="15">
                  <c:v>Poland</c:v>
                </c:pt>
                <c:pt idx="16">
                  <c:v>Australia</c:v>
                </c:pt>
                <c:pt idx="17">
                  <c:v>France</c:v>
                </c:pt>
                <c:pt idx="18">
                  <c:v>Portugal</c:v>
                </c:pt>
                <c:pt idx="19">
                  <c:v>Euro area</c:v>
                </c:pt>
                <c:pt idx="20">
                  <c:v>European Union</c:v>
                </c:pt>
                <c:pt idx="21">
                  <c:v>United Kingdom</c:v>
                </c:pt>
                <c:pt idx="22">
                  <c:v>Hungary</c:v>
                </c:pt>
                <c:pt idx="23">
                  <c:v>New Zealand</c:v>
                </c:pt>
                <c:pt idx="24">
                  <c:v>United States</c:v>
                </c:pt>
                <c:pt idx="25">
                  <c:v>Slovak Republic</c:v>
                </c:pt>
                <c:pt idx="26">
                  <c:v>Belgium</c:v>
                </c:pt>
                <c:pt idx="27">
                  <c:v>OECD</c:v>
                </c:pt>
                <c:pt idx="28">
                  <c:v>Ireland</c:v>
                </c:pt>
                <c:pt idx="29">
                  <c:v>Spain</c:v>
                </c:pt>
                <c:pt idx="30">
                  <c:v>Greece</c:v>
                </c:pt>
                <c:pt idx="31">
                  <c:v>Italy</c:v>
                </c:pt>
                <c:pt idx="32">
                  <c:v>Mexico</c:v>
                </c:pt>
                <c:pt idx="33">
                  <c:v>Israel</c:v>
                </c:pt>
                <c:pt idx="34">
                  <c:v>Turkey</c:v>
                </c:pt>
              </c:strCache>
            </c:strRef>
          </c:cat>
          <c:val>
            <c:numRef>
              <c:f>[2]OECD!$E$29:$E$63</c:f>
              <c:numCache>
                <c:formatCode>General</c:formatCode>
                <c:ptCount val="35"/>
                <c:pt idx="0">
                  <c:v>2.6500854612341507</c:v>
                </c:pt>
                <c:pt idx="1">
                  <c:v>3.2093211030055642</c:v>
                </c:pt>
                <c:pt idx="2">
                  <c:v>2.0608804620626042</c:v>
                </c:pt>
                <c:pt idx="3">
                  <c:v>3.7188201809535153</c:v>
                </c:pt>
                <c:pt idx="4">
                  <c:v>2.8197403498298899</c:v>
                </c:pt>
                <c:pt idx="5">
                  <c:v>3.4962825854783977</c:v>
                </c:pt>
                <c:pt idx="6">
                  <c:v>3.0460692685644202</c:v>
                </c:pt>
                <c:pt idx="7">
                  <c:v>4.6534140795605321</c:v>
                </c:pt>
                <c:pt idx="8">
                  <c:v>4.4166789988162574</c:v>
                </c:pt>
                <c:pt idx="9">
                  <c:v>6.9450891858409243</c:v>
                </c:pt>
                <c:pt idx="10">
                  <c:v>5.6227099162965803</c:v>
                </c:pt>
                <c:pt idx="11">
                  <c:v>6.9397993311037007</c:v>
                </c:pt>
                <c:pt idx="12">
                  <c:v>5.5446743615812446</c:v>
                </c:pt>
                <c:pt idx="13">
                  <c:v>6.362731821740474</c:v>
                </c:pt>
                <c:pt idx="14">
                  <c:v>5.5405075696409645</c:v>
                </c:pt>
                <c:pt idx="15">
                  <c:v>4.8588093510858466</c:v>
                </c:pt>
                <c:pt idx="16">
                  <c:v>6.9714572184687489</c:v>
                </c:pt>
                <c:pt idx="17">
                  <c:v>4.3915064866238991</c:v>
                </c:pt>
                <c:pt idx="18">
                  <c:v>4.8935112772942198</c:v>
                </c:pt>
                <c:pt idx="19">
                  <c:v>6.3842059684556265</c:v>
                </c:pt>
                <c:pt idx="20">
                  <c:v>6.5916591648177114</c:v>
                </c:pt>
                <c:pt idx="21">
                  <c:v>6.4486488598673084</c:v>
                </c:pt>
                <c:pt idx="22">
                  <c:v>7.7433447123018828</c:v>
                </c:pt>
                <c:pt idx="23">
                  <c:v>8.1632653061224492</c:v>
                </c:pt>
                <c:pt idx="24">
                  <c:v>8.4835684723163016</c:v>
                </c:pt>
                <c:pt idx="25">
                  <c:v>5.8596912921844053</c:v>
                </c:pt>
                <c:pt idx="26">
                  <c:v>10.716521161789368</c:v>
                </c:pt>
                <c:pt idx="27">
                  <c:v>12.078230220885407</c:v>
                </c:pt>
                <c:pt idx="28">
                  <c:v>8.2767028924675206</c:v>
                </c:pt>
                <c:pt idx="29">
                  <c:v>5.0035756497693065</c:v>
                </c:pt>
                <c:pt idx="30">
                  <c:v>7.8265015608173849</c:v>
                </c:pt>
                <c:pt idx="31">
                  <c:v>12.137210217793831</c:v>
                </c:pt>
                <c:pt idx="32">
                  <c:v>19.032778733236256</c:v>
                </c:pt>
                <c:pt idx="33">
                  <c:v>27.436366546439487</c:v>
                </c:pt>
                <c:pt idx="34">
                  <c:v>25.070156423447131</c:v>
                </c:pt>
              </c:numCache>
            </c:numRef>
          </c:val>
        </c:ser>
        <c:gapWidth val="50"/>
        <c:overlap val="100"/>
        <c:axId val="45032192"/>
        <c:axId val="45033728"/>
      </c:barChart>
      <c:catAx>
        <c:axId val="45032192"/>
        <c:scaling>
          <c:orientation val="minMax"/>
        </c:scaling>
        <c:axPos val="b"/>
        <c:numFmt formatCode="General" sourceLinked="1"/>
        <c:majorTickMark val="none"/>
        <c:tickLblPos val="nextTo"/>
        <c:spPr>
          <a:ln w="0">
            <a:solidFill>
              <a:sysClr val="windowText" lastClr="000000"/>
            </a:solidFill>
          </a:ln>
        </c:spPr>
        <c:txPr>
          <a:bodyPr rot="-2700000" vert="horz"/>
          <a:lstStyle/>
          <a:p>
            <a:pPr>
              <a:defRPr sz="700"/>
            </a:pPr>
            <a:endParaRPr lang="sv-SE"/>
          </a:p>
        </c:txPr>
        <c:crossAx val="45033728"/>
        <c:crosses val="autoZero"/>
        <c:auto val="1"/>
        <c:lblAlgn val="ctr"/>
        <c:lblOffset val="100"/>
        <c:tickLblSkip val="1"/>
        <c:tickMarkSkip val="1"/>
      </c:catAx>
      <c:valAx>
        <c:axId val="45033728"/>
        <c:scaling>
          <c:orientation val="minMax"/>
          <c:max val="35"/>
          <c:min val="0"/>
        </c:scaling>
        <c:axPos val="l"/>
        <c:majorGridlines>
          <c:spPr>
            <a:ln w="0">
              <a:solidFill>
                <a:schemeClr val="bg1">
                  <a:lumMod val="75000"/>
                </a:schemeClr>
              </a:solidFill>
            </a:ln>
          </c:spPr>
        </c:majorGridlines>
        <c:title>
          <c:tx>
            <c:rich>
              <a:bodyPr rot="0" vert="horz"/>
              <a:lstStyle/>
              <a:p>
                <a:pPr>
                  <a:defRPr/>
                </a:pPr>
                <a:r>
                  <a:rPr lang="en-US"/>
                  <a:t>%</a:t>
                </a:r>
              </a:p>
            </c:rich>
          </c:tx>
          <c:layout>
            <c:manualLayout>
              <c:xMode val="edge"/>
              <c:yMode val="edge"/>
              <c:x val="1.0228607930944298E-3"/>
              <c:y val="4.5520082716933107E-2"/>
            </c:manualLayout>
          </c:layout>
        </c:title>
        <c:numFmt formatCode="General" sourceLinked="1"/>
        <c:majorTickMark val="in"/>
        <c:tickLblPos val="nextTo"/>
        <c:spPr>
          <a:ln w="0">
            <a:solidFill>
              <a:sysClr val="windowText" lastClr="000000"/>
            </a:solidFill>
          </a:ln>
        </c:spPr>
        <c:crossAx val="45032192"/>
        <c:crosses val="autoZero"/>
        <c:crossBetween val="between"/>
        <c:majorUnit val="5"/>
      </c:valAx>
      <c:spPr>
        <a:solidFill>
          <a:srgbClr val="F4FFFF"/>
        </a:solidFill>
        <a:ln w="0">
          <a:noFill/>
        </a:ln>
      </c:spPr>
    </c:plotArea>
    <c:legend>
      <c:legendPos val="t"/>
      <c:layout>
        <c:manualLayout>
          <c:xMode val="edge"/>
          <c:yMode val="edge"/>
          <c:x val="4.4881808378603817E-2"/>
          <c:y val="3.2004064008128172E-3"/>
          <c:w val="0.95343693666198703"/>
          <c:h val="9.8851675798590694E-2"/>
        </c:manualLayout>
      </c:layout>
      <c:spPr>
        <a:solidFill>
          <a:schemeClr val="bg1">
            <a:lumMod val="85000"/>
          </a:schemeClr>
        </a:solidFill>
      </c:spPr>
      <c:txPr>
        <a:bodyPr/>
        <a:lstStyle/>
        <a:p>
          <a:pPr>
            <a:defRPr sz="900"/>
          </a:pPr>
          <a:endParaRPr lang="sv-SE"/>
        </a:p>
      </c:txPr>
    </c:legend>
    <c:plotVisOnly val="1"/>
    <c:dispBlanksAs val="gap"/>
  </c:chart>
  <c:spPr>
    <a:noFill/>
    <a:ln>
      <a:noFill/>
    </a:ln>
  </c:spPr>
  <c:txPr>
    <a:bodyPr/>
    <a:lstStyle/>
    <a:p>
      <a:pPr>
        <a:defRPr sz="700">
          <a:latin typeface="Arial Narrow" pitchFamily="34" charset="0"/>
        </a:defRPr>
      </a:pPr>
      <a:endParaRPr lang="sv-SE"/>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sv-SE"/>
          </a:p>
        </p:txBody>
      </p:sp>
      <p:sp>
        <p:nvSpPr>
          <p:cNvPr id="174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sv-SE"/>
          </a:p>
        </p:txBody>
      </p:sp>
      <p:sp>
        <p:nvSpPr>
          <p:cNvPr id="17412" name="Rectangle 4"/>
          <p:cNvSpPr>
            <a:spLocks noGrp="1" noRot="1" noChangeAspect="1" noChangeArrowheads="1" noTextEdit="1"/>
          </p:cNvSpPr>
          <p:nvPr>
            <p:ph type="sldImg" idx="2"/>
          </p:nvPr>
        </p:nvSpPr>
        <p:spPr bwMode="auto">
          <a:xfrm>
            <a:off x="952500" y="685800"/>
            <a:ext cx="4953000" cy="342900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174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sv-SE"/>
          </a:p>
        </p:txBody>
      </p:sp>
      <p:sp>
        <p:nvSpPr>
          <p:cNvPr id="174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48286FE-C6F8-40F0-A97B-9730A26B2893}" type="slidenum">
              <a:rPr lang="sv-SE"/>
              <a:pPr/>
              <a:t>‹#›</a:t>
            </a:fld>
            <a:endParaRPr lang="sv-S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3556" name="Rectangle 4"/>
          <p:cNvSpPr>
            <a:spLocks noGrp="1" noChangeArrowheads="1"/>
          </p:cNvSpPr>
          <p:nvPr>
            <p:ph type="ctrTitle"/>
          </p:nvPr>
        </p:nvSpPr>
        <p:spPr>
          <a:xfrm>
            <a:off x="742950" y="2130425"/>
            <a:ext cx="8420100" cy="917575"/>
          </a:xfrm>
        </p:spPr>
        <p:txBody>
          <a:bodyPr/>
          <a:lstStyle>
            <a:lvl1pPr algn="ctr">
              <a:defRPr/>
            </a:lvl1pPr>
          </a:lstStyle>
          <a:p>
            <a:r>
              <a:rPr lang="sv-SE" smtClean="0"/>
              <a:t>Klicka här för att ändra format</a:t>
            </a:r>
            <a:endParaRPr lang="sv-SE"/>
          </a:p>
        </p:txBody>
      </p:sp>
      <p:sp>
        <p:nvSpPr>
          <p:cNvPr id="23558" name="Rectangle 6"/>
          <p:cNvSpPr>
            <a:spLocks noGrp="1" noChangeArrowheads="1"/>
          </p:cNvSpPr>
          <p:nvPr>
            <p:ph type="subTitle" idx="1"/>
          </p:nvPr>
        </p:nvSpPr>
        <p:spPr>
          <a:xfrm>
            <a:off x="1485900" y="3171825"/>
            <a:ext cx="6934200" cy="1752600"/>
          </a:xfrm>
        </p:spPr>
        <p:txBody>
          <a:bodyPr/>
          <a:lstStyle>
            <a:lvl1pPr marL="0" indent="0" algn="ctr">
              <a:defRPr/>
            </a:lvl1pPr>
          </a:lstStyle>
          <a:p>
            <a:r>
              <a:rPr lang="sv-SE" smtClean="0"/>
              <a:t>Klicka här för att ändra format på underrubrik i bakgrunden</a:t>
            </a:r>
            <a:endParaRPr lang="sv-SE"/>
          </a:p>
        </p:txBody>
      </p:sp>
      <p:sp>
        <p:nvSpPr>
          <p:cNvPr id="23594" name="Rectangle 42"/>
          <p:cNvSpPr>
            <a:spLocks noGrp="1" noChangeArrowheads="1"/>
          </p:cNvSpPr>
          <p:nvPr>
            <p:ph type="dt" sz="half" idx="2"/>
          </p:nvPr>
        </p:nvSpPr>
        <p:spPr/>
        <p:txBody>
          <a:bodyPr/>
          <a:lstStyle>
            <a:lvl1pPr>
              <a:defRPr/>
            </a:lvl1pPr>
          </a:lstStyle>
          <a:p>
            <a:fld id="{C68CE7F2-37BD-4701-8216-51A13B366AD7}" type="datetime1">
              <a:rPr lang="sv-SE"/>
              <a:pPr/>
              <a:t>2014-02-11</a:t>
            </a:fld>
            <a:endParaRPr lang="sv-SE"/>
          </a:p>
        </p:txBody>
      </p:sp>
      <p:sp>
        <p:nvSpPr>
          <p:cNvPr id="23595" name="Rectangle 43"/>
          <p:cNvSpPr>
            <a:spLocks noGrp="1" noChangeArrowheads="1"/>
          </p:cNvSpPr>
          <p:nvPr>
            <p:ph type="ftr" sz="quarter" idx="3"/>
          </p:nvPr>
        </p:nvSpPr>
        <p:spPr/>
        <p:txBody>
          <a:bodyPr/>
          <a:lstStyle>
            <a:lvl1pPr>
              <a:defRPr/>
            </a:lvl1pPr>
          </a:lstStyle>
          <a:p>
            <a:endParaRPr lang="sv-SE"/>
          </a:p>
        </p:txBody>
      </p:sp>
      <p:sp>
        <p:nvSpPr>
          <p:cNvPr id="23596" name="Rectangle 44"/>
          <p:cNvSpPr>
            <a:spLocks noGrp="1" noChangeArrowheads="1"/>
          </p:cNvSpPr>
          <p:nvPr>
            <p:ph type="sldNum" sz="quarter" idx="4"/>
          </p:nvPr>
        </p:nvSpPr>
        <p:spPr/>
        <p:txBody>
          <a:bodyPr/>
          <a:lstStyle>
            <a:lvl1pPr>
              <a:defRPr/>
            </a:lvl1pPr>
          </a:lstStyle>
          <a:p>
            <a:fld id="{3F29091A-5C5A-4090-A456-E252435E1E05}" type="slidenum">
              <a:rPr lang="sv-SE"/>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fld id="{B0D27558-6AAA-4013-B886-58455185E753}" type="datetime1">
              <a:rPr lang="sv-SE"/>
              <a:pPr/>
              <a:t>2014-02-11</a:t>
            </a:fld>
            <a:endParaRPr lang="sv-SE"/>
          </a:p>
        </p:txBody>
      </p:sp>
      <p:sp>
        <p:nvSpPr>
          <p:cNvPr id="5" name="Platshållare för sidfot 4"/>
          <p:cNvSpPr>
            <a:spLocks noGrp="1"/>
          </p:cNvSpPr>
          <p:nvPr>
            <p:ph type="ftr" sz="quarter" idx="11"/>
          </p:nvPr>
        </p:nvSpPr>
        <p:spPr/>
        <p:txBody>
          <a:bodyPr/>
          <a:lstStyle>
            <a:lvl1pPr>
              <a:defRPr/>
            </a:lvl1pPr>
          </a:lstStyle>
          <a:p>
            <a:endParaRPr lang="sv-SE"/>
          </a:p>
        </p:txBody>
      </p:sp>
      <p:sp>
        <p:nvSpPr>
          <p:cNvPr id="6" name="Platshållare för bildnummer 5"/>
          <p:cNvSpPr>
            <a:spLocks noGrp="1"/>
          </p:cNvSpPr>
          <p:nvPr>
            <p:ph type="sldNum" sz="quarter" idx="12"/>
          </p:nvPr>
        </p:nvSpPr>
        <p:spPr/>
        <p:txBody>
          <a:bodyPr/>
          <a:lstStyle>
            <a:lvl1pPr>
              <a:defRPr/>
            </a:lvl1pPr>
          </a:lstStyle>
          <a:p>
            <a:fld id="{A14C09BF-DFD7-4840-9498-F2C70431757B}" type="slidenum">
              <a:rPr lang="sv-SE"/>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7116763" y="1143000"/>
            <a:ext cx="2046287" cy="475138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977900" y="1143000"/>
            <a:ext cx="5986463" cy="4751388"/>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fld id="{CD33707A-1637-4E83-B14C-A74484EE616C}" type="datetime1">
              <a:rPr lang="sv-SE"/>
              <a:pPr/>
              <a:t>2014-02-11</a:t>
            </a:fld>
            <a:endParaRPr lang="sv-SE"/>
          </a:p>
        </p:txBody>
      </p:sp>
      <p:sp>
        <p:nvSpPr>
          <p:cNvPr id="5" name="Platshållare för sidfot 4"/>
          <p:cNvSpPr>
            <a:spLocks noGrp="1"/>
          </p:cNvSpPr>
          <p:nvPr>
            <p:ph type="ftr" sz="quarter" idx="11"/>
          </p:nvPr>
        </p:nvSpPr>
        <p:spPr/>
        <p:txBody>
          <a:bodyPr/>
          <a:lstStyle>
            <a:lvl1pPr>
              <a:defRPr/>
            </a:lvl1pPr>
          </a:lstStyle>
          <a:p>
            <a:endParaRPr lang="sv-SE"/>
          </a:p>
        </p:txBody>
      </p:sp>
      <p:sp>
        <p:nvSpPr>
          <p:cNvPr id="6" name="Platshållare för bildnummer 5"/>
          <p:cNvSpPr>
            <a:spLocks noGrp="1"/>
          </p:cNvSpPr>
          <p:nvPr>
            <p:ph type="sldNum" sz="quarter" idx="12"/>
          </p:nvPr>
        </p:nvSpPr>
        <p:spPr/>
        <p:txBody>
          <a:bodyPr/>
          <a:lstStyle>
            <a:lvl1pPr>
              <a:defRPr/>
            </a:lvl1pPr>
          </a:lstStyle>
          <a:p>
            <a:fld id="{5EC4BE6D-C036-4139-B9A3-EB9C6F4AC218}" type="slidenum">
              <a:rPr lang="sv-SE"/>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fld id="{AFB61D02-C926-4FDF-9FD4-BBF6F8D2F82E}" type="datetime1">
              <a:rPr lang="sv-SE"/>
              <a:pPr/>
              <a:t>2014-02-11</a:t>
            </a:fld>
            <a:endParaRPr lang="sv-SE"/>
          </a:p>
        </p:txBody>
      </p:sp>
      <p:sp>
        <p:nvSpPr>
          <p:cNvPr id="5" name="Platshållare för sidfot 4"/>
          <p:cNvSpPr>
            <a:spLocks noGrp="1"/>
          </p:cNvSpPr>
          <p:nvPr>
            <p:ph type="ftr" sz="quarter" idx="11"/>
          </p:nvPr>
        </p:nvSpPr>
        <p:spPr/>
        <p:txBody>
          <a:bodyPr/>
          <a:lstStyle>
            <a:lvl1pPr>
              <a:defRPr/>
            </a:lvl1pPr>
          </a:lstStyle>
          <a:p>
            <a:endParaRPr lang="sv-SE"/>
          </a:p>
        </p:txBody>
      </p:sp>
      <p:sp>
        <p:nvSpPr>
          <p:cNvPr id="6" name="Platshållare för bildnummer 5"/>
          <p:cNvSpPr>
            <a:spLocks noGrp="1"/>
          </p:cNvSpPr>
          <p:nvPr>
            <p:ph type="sldNum" sz="quarter" idx="12"/>
          </p:nvPr>
        </p:nvSpPr>
        <p:spPr/>
        <p:txBody>
          <a:bodyPr/>
          <a:lstStyle>
            <a:lvl1pPr>
              <a:defRPr/>
            </a:lvl1pPr>
          </a:lstStyle>
          <a:p>
            <a:fld id="{B50E3CD0-E7E0-4BE3-B73D-BE117996BCB6}" type="slidenum">
              <a:rPr lang="sv-SE"/>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82638" y="4406900"/>
            <a:ext cx="84201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fld id="{FC496A1D-D179-4894-A0D9-0B3D3AAC1F2D}" type="datetime1">
              <a:rPr lang="sv-SE"/>
              <a:pPr/>
              <a:t>2014-02-11</a:t>
            </a:fld>
            <a:endParaRPr lang="sv-SE"/>
          </a:p>
        </p:txBody>
      </p:sp>
      <p:sp>
        <p:nvSpPr>
          <p:cNvPr id="5" name="Platshållare för sidfot 4"/>
          <p:cNvSpPr>
            <a:spLocks noGrp="1"/>
          </p:cNvSpPr>
          <p:nvPr>
            <p:ph type="ftr" sz="quarter" idx="11"/>
          </p:nvPr>
        </p:nvSpPr>
        <p:spPr/>
        <p:txBody>
          <a:bodyPr/>
          <a:lstStyle>
            <a:lvl1pPr>
              <a:defRPr/>
            </a:lvl1pPr>
          </a:lstStyle>
          <a:p>
            <a:endParaRPr lang="sv-SE"/>
          </a:p>
        </p:txBody>
      </p:sp>
      <p:sp>
        <p:nvSpPr>
          <p:cNvPr id="6" name="Platshållare för bildnummer 5"/>
          <p:cNvSpPr>
            <a:spLocks noGrp="1"/>
          </p:cNvSpPr>
          <p:nvPr>
            <p:ph type="sldNum" sz="quarter" idx="12"/>
          </p:nvPr>
        </p:nvSpPr>
        <p:spPr/>
        <p:txBody>
          <a:bodyPr/>
          <a:lstStyle>
            <a:lvl1pPr>
              <a:defRPr/>
            </a:lvl1pPr>
          </a:lstStyle>
          <a:p>
            <a:fld id="{A4CD0EC2-4BE5-4D65-93BF-3F30F70D05E5}" type="slidenum">
              <a:rPr lang="sv-SE"/>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977900" y="1866900"/>
            <a:ext cx="4006850" cy="4027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5137150" y="1866900"/>
            <a:ext cx="4006850" cy="4027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lvl1pPr>
              <a:defRPr/>
            </a:lvl1pPr>
          </a:lstStyle>
          <a:p>
            <a:fld id="{C462CD57-0EDF-46E6-AA29-8DFC7D2E2E7D}" type="datetime1">
              <a:rPr lang="sv-SE"/>
              <a:pPr/>
              <a:t>2014-02-11</a:t>
            </a:fld>
            <a:endParaRPr lang="sv-SE"/>
          </a:p>
        </p:txBody>
      </p:sp>
      <p:sp>
        <p:nvSpPr>
          <p:cNvPr id="6" name="Platshållare för sidfot 5"/>
          <p:cNvSpPr>
            <a:spLocks noGrp="1"/>
          </p:cNvSpPr>
          <p:nvPr>
            <p:ph type="ftr" sz="quarter" idx="11"/>
          </p:nvPr>
        </p:nvSpPr>
        <p:spPr/>
        <p:txBody>
          <a:bodyPr/>
          <a:lstStyle>
            <a:lvl1pPr>
              <a:defRPr/>
            </a:lvl1pPr>
          </a:lstStyle>
          <a:p>
            <a:endParaRPr lang="sv-SE"/>
          </a:p>
        </p:txBody>
      </p:sp>
      <p:sp>
        <p:nvSpPr>
          <p:cNvPr id="7" name="Platshållare för bildnummer 6"/>
          <p:cNvSpPr>
            <a:spLocks noGrp="1"/>
          </p:cNvSpPr>
          <p:nvPr>
            <p:ph type="sldNum" sz="quarter" idx="12"/>
          </p:nvPr>
        </p:nvSpPr>
        <p:spPr/>
        <p:txBody>
          <a:bodyPr/>
          <a:lstStyle>
            <a:lvl1pPr>
              <a:defRPr/>
            </a:lvl1pPr>
          </a:lstStyle>
          <a:p>
            <a:fld id="{A04F64BF-3F19-49E5-AB58-97338E1187D3}" type="slidenum">
              <a:rPr lang="sv-SE"/>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95300" y="274638"/>
            <a:ext cx="89154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lvl1pPr>
              <a:defRPr/>
            </a:lvl1pPr>
          </a:lstStyle>
          <a:p>
            <a:fld id="{6B391C95-B332-4248-9A99-74E43300A6F5}" type="datetime1">
              <a:rPr lang="sv-SE"/>
              <a:pPr/>
              <a:t>2014-02-11</a:t>
            </a:fld>
            <a:endParaRPr lang="sv-SE"/>
          </a:p>
        </p:txBody>
      </p:sp>
      <p:sp>
        <p:nvSpPr>
          <p:cNvPr id="8" name="Platshållare för sidfot 7"/>
          <p:cNvSpPr>
            <a:spLocks noGrp="1"/>
          </p:cNvSpPr>
          <p:nvPr>
            <p:ph type="ftr" sz="quarter" idx="11"/>
          </p:nvPr>
        </p:nvSpPr>
        <p:spPr/>
        <p:txBody>
          <a:bodyPr/>
          <a:lstStyle>
            <a:lvl1pPr>
              <a:defRPr/>
            </a:lvl1pPr>
          </a:lstStyle>
          <a:p>
            <a:endParaRPr lang="sv-SE"/>
          </a:p>
        </p:txBody>
      </p:sp>
      <p:sp>
        <p:nvSpPr>
          <p:cNvPr id="9" name="Platshållare för bildnummer 8"/>
          <p:cNvSpPr>
            <a:spLocks noGrp="1"/>
          </p:cNvSpPr>
          <p:nvPr>
            <p:ph type="sldNum" sz="quarter" idx="12"/>
          </p:nvPr>
        </p:nvSpPr>
        <p:spPr/>
        <p:txBody>
          <a:bodyPr/>
          <a:lstStyle>
            <a:lvl1pPr>
              <a:defRPr/>
            </a:lvl1pPr>
          </a:lstStyle>
          <a:p>
            <a:fld id="{6C4765D2-A8F1-4809-B9BB-505C4EB01663}" type="slidenum">
              <a:rPr lang="sv-SE"/>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lvl1pPr>
              <a:defRPr/>
            </a:lvl1pPr>
          </a:lstStyle>
          <a:p>
            <a:fld id="{13868524-59DF-4D55-A78E-6E12F500E055}" type="datetime1">
              <a:rPr lang="sv-SE"/>
              <a:pPr/>
              <a:t>2014-02-11</a:t>
            </a:fld>
            <a:endParaRPr lang="sv-SE"/>
          </a:p>
        </p:txBody>
      </p:sp>
      <p:sp>
        <p:nvSpPr>
          <p:cNvPr id="4" name="Platshållare för sidfot 3"/>
          <p:cNvSpPr>
            <a:spLocks noGrp="1"/>
          </p:cNvSpPr>
          <p:nvPr>
            <p:ph type="ftr" sz="quarter" idx="11"/>
          </p:nvPr>
        </p:nvSpPr>
        <p:spPr/>
        <p:txBody>
          <a:bodyPr/>
          <a:lstStyle>
            <a:lvl1pPr>
              <a:defRPr/>
            </a:lvl1pPr>
          </a:lstStyle>
          <a:p>
            <a:endParaRPr lang="sv-SE"/>
          </a:p>
        </p:txBody>
      </p:sp>
      <p:sp>
        <p:nvSpPr>
          <p:cNvPr id="5" name="Platshållare för bildnummer 4"/>
          <p:cNvSpPr>
            <a:spLocks noGrp="1"/>
          </p:cNvSpPr>
          <p:nvPr>
            <p:ph type="sldNum" sz="quarter" idx="12"/>
          </p:nvPr>
        </p:nvSpPr>
        <p:spPr/>
        <p:txBody>
          <a:bodyPr/>
          <a:lstStyle>
            <a:lvl1pPr>
              <a:defRPr/>
            </a:lvl1pPr>
          </a:lstStyle>
          <a:p>
            <a:fld id="{1F4CA7F7-6EDE-4C4A-8F26-909E31C87A9A}" type="slidenum">
              <a:rPr lang="sv-SE"/>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lvl1pPr>
          </a:lstStyle>
          <a:p>
            <a:fld id="{C709BD84-F743-4A7C-B4F4-CF54A9B2FE82}" type="datetime1">
              <a:rPr lang="sv-SE"/>
              <a:pPr/>
              <a:t>2014-02-11</a:t>
            </a:fld>
            <a:endParaRPr lang="sv-SE"/>
          </a:p>
        </p:txBody>
      </p:sp>
      <p:sp>
        <p:nvSpPr>
          <p:cNvPr id="3" name="Platshållare för sidfot 2"/>
          <p:cNvSpPr>
            <a:spLocks noGrp="1"/>
          </p:cNvSpPr>
          <p:nvPr>
            <p:ph type="ftr" sz="quarter" idx="11"/>
          </p:nvPr>
        </p:nvSpPr>
        <p:spPr/>
        <p:txBody>
          <a:bodyPr/>
          <a:lstStyle>
            <a:lvl1pPr>
              <a:defRPr/>
            </a:lvl1pPr>
          </a:lstStyle>
          <a:p>
            <a:endParaRPr lang="sv-SE"/>
          </a:p>
        </p:txBody>
      </p:sp>
      <p:sp>
        <p:nvSpPr>
          <p:cNvPr id="4" name="Platshållare för bildnummer 3"/>
          <p:cNvSpPr>
            <a:spLocks noGrp="1"/>
          </p:cNvSpPr>
          <p:nvPr>
            <p:ph type="sldNum" sz="quarter" idx="12"/>
          </p:nvPr>
        </p:nvSpPr>
        <p:spPr/>
        <p:txBody>
          <a:bodyPr/>
          <a:lstStyle>
            <a:lvl1pPr>
              <a:defRPr/>
            </a:lvl1pPr>
          </a:lstStyle>
          <a:p>
            <a:fld id="{637ED488-20B6-4011-92CC-F5552F093233}" type="slidenum">
              <a:rPr lang="sv-SE"/>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95300" y="273050"/>
            <a:ext cx="3259138"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fld id="{C24BE2CA-DDA8-4391-B6AC-38AD16ABDB0C}" type="datetime1">
              <a:rPr lang="sv-SE"/>
              <a:pPr/>
              <a:t>2014-02-11</a:t>
            </a:fld>
            <a:endParaRPr lang="sv-SE"/>
          </a:p>
        </p:txBody>
      </p:sp>
      <p:sp>
        <p:nvSpPr>
          <p:cNvPr id="6" name="Platshållare för sidfot 5"/>
          <p:cNvSpPr>
            <a:spLocks noGrp="1"/>
          </p:cNvSpPr>
          <p:nvPr>
            <p:ph type="ftr" sz="quarter" idx="11"/>
          </p:nvPr>
        </p:nvSpPr>
        <p:spPr/>
        <p:txBody>
          <a:bodyPr/>
          <a:lstStyle>
            <a:lvl1pPr>
              <a:defRPr/>
            </a:lvl1pPr>
          </a:lstStyle>
          <a:p>
            <a:endParaRPr lang="sv-SE"/>
          </a:p>
        </p:txBody>
      </p:sp>
      <p:sp>
        <p:nvSpPr>
          <p:cNvPr id="7" name="Platshållare för bildnummer 6"/>
          <p:cNvSpPr>
            <a:spLocks noGrp="1"/>
          </p:cNvSpPr>
          <p:nvPr>
            <p:ph type="sldNum" sz="quarter" idx="12"/>
          </p:nvPr>
        </p:nvSpPr>
        <p:spPr/>
        <p:txBody>
          <a:bodyPr/>
          <a:lstStyle>
            <a:lvl1pPr>
              <a:defRPr/>
            </a:lvl1pPr>
          </a:lstStyle>
          <a:p>
            <a:fld id="{A1A51C21-9876-4A6D-84E8-22E444794E1A}" type="slidenum">
              <a:rPr lang="sv-SE"/>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941513" y="4800600"/>
            <a:ext cx="59436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a:p>
        </p:txBody>
      </p:sp>
      <p:sp>
        <p:nvSpPr>
          <p:cNvPr id="4" name="Platshållare för text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fld id="{50A41D7A-F251-4F2A-8253-2AC8432ED5F9}" type="datetime1">
              <a:rPr lang="sv-SE"/>
              <a:pPr/>
              <a:t>2014-02-11</a:t>
            </a:fld>
            <a:endParaRPr lang="sv-SE"/>
          </a:p>
        </p:txBody>
      </p:sp>
      <p:sp>
        <p:nvSpPr>
          <p:cNvPr id="6" name="Platshållare för sidfot 5"/>
          <p:cNvSpPr>
            <a:spLocks noGrp="1"/>
          </p:cNvSpPr>
          <p:nvPr>
            <p:ph type="ftr" sz="quarter" idx="11"/>
          </p:nvPr>
        </p:nvSpPr>
        <p:spPr/>
        <p:txBody>
          <a:bodyPr/>
          <a:lstStyle>
            <a:lvl1pPr>
              <a:defRPr/>
            </a:lvl1pPr>
          </a:lstStyle>
          <a:p>
            <a:endParaRPr lang="sv-SE"/>
          </a:p>
        </p:txBody>
      </p:sp>
      <p:sp>
        <p:nvSpPr>
          <p:cNvPr id="7" name="Platshållare för bildnummer 6"/>
          <p:cNvSpPr>
            <a:spLocks noGrp="1"/>
          </p:cNvSpPr>
          <p:nvPr>
            <p:ph type="sldNum" sz="quarter" idx="12"/>
          </p:nvPr>
        </p:nvSpPr>
        <p:spPr/>
        <p:txBody>
          <a:bodyPr/>
          <a:lstStyle>
            <a:lvl1pPr>
              <a:defRPr/>
            </a:lvl1pPr>
          </a:lstStyle>
          <a:p>
            <a:fld id="{AF987A57-859D-4D7D-B685-568D99DF0F88}" type="slidenum">
              <a:rPr lang="sv-SE"/>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77900" y="1143000"/>
            <a:ext cx="8185150" cy="584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sv-SE" altLang="sv-SE" smtClean="0"/>
              <a:t>Klicka här för att ändra format på bakgrundsrubriken</a:t>
            </a:r>
          </a:p>
        </p:txBody>
      </p:sp>
      <p:sp>
        <p:nvSpPr>
          <p:cNvPr id="1047" name="Rectangle 23"/>
          <p:cNvSpPr>
            <a:spLocks noGrp="1" noChangeArrowheads="1"/>
          </p:cNvSpPr>
          <p:nvPr>
            <p:ph type="body" idx="1"/>
          </p:nvPr>
        </p:nvSpPr>
        <p:spPr bwMode="auto">
          <a:xfrm>
            <a:off x="977900" y="1866900"/>
            <a:ext cx="8166100" cy="4027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v-SE" altLang="sv-SE" smtClean="0"/>
              <a:t>Klicka här för att ändra format på bakgrundstexten</a:t>
            </a:r>
          </a:p>
          <a:p>
            <a:pPr lvl="1"/>
            <a:r>
              <a:rPr lang="sv-SE" altLang="sv-SE" smtClean="0"/>
              <a:t>Nivå två</a:t>
            </a:r>
          </a:p>
          <a:p>
            <a:pPr lvl="2"/>
            <a:r>
              <a:rPr lang="sv-SE" altLang="sv-SE" smtClean="0"/>
              <a:t>Nivå tre</a:t>
            </a:r>
          </a:p>
          <a:p>
            <a:pPr lvl="3"/>
            <a:r>
              <a:rPr lang="sv-SE" altLang="sv-SE" smtClean="0"/>
              <a:t>Nivå fyra</a:t>
            </a:r>
          </a:p>
          <a:p>
            <a:pPr lvl="4"/>
            <a:r>
              <a:rPr lang="sv-SE" altLang="sv-SE" smtClean="0"/>
              <a:t>Nivå fem</a:t>
            </a:r>
          </a:p>
        </p:txBody>
      </p:sp>
      <p:sp>
        <p:nvSpPr>
          <p:cNvPr id="1076" name="Rectangle 52"/>
          <p:cNvSpPr>
            <a:spLocks noGrp="1" noChangeArrowheads="1"/>
          </p:cNvSpPr>
          <p:nvPr>
            <p:ph type="dt" sz="half" idx="2"/>
          </p:nvPr>
        </p:nvSpPr>
        <p:spPr bwMode="auto">
          <a:xfrm>
            <a:off x="495300" y="6372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mj-lt"/>
              </a:defRPr>
            </a:lvl1pPr>
          </a:lstStyle>
          <a:p>
            <a:fld id="{97D0DC1B-7EF1-4CD2-B4C1-661158273E11}" type="datetime1">
              <a:rPr lang="sv-SE"/>
              <a:pPr/>
              <a:t>2014-02-11</a:t>
            </a:fld>
            <a:endParaRPr lang="sv-SE"/>
          </a:p>
        </p:txBody>
      </p:sp>
      <p:sp>
        <p:nvSpPr>
          <p:cNvPr id="1077" name="Rectangle 53"/>
          <p:cNvSpPr>
            <a:spLocks noGrp="1" noChangeArrowheads="1"/>
          </p:cNvSpPr>
          <p:nvPr>
            <p:ph type="ftr" sz="quarter" idx="3"/>
          </p:nvPr>
        </p:nvSpPr>
        <p:spPr bwMode="auto">
          <a:xfrm>
            <a:off x="3384550" y="6372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j-lt"/>
              </a:defRPr>
            </a:lvl1pPr>
          </a:lstStyle>
          <a:p>
            <a:endParaRPr lang="sv-SE"/>
          </a:p>
        </p:txBody>
      </p:sp>
      <p:sp>
        <p:nvSpPr>
          <p:cNvPr id="1078" name="Rectangle 54"/>
          <p:cNvSpPr>
            <a:spLocks noGrp="1" noChangeArrowheads="1"/>
          </p:cNvSpPr>
          <p:nvPr>
            <p:ph type="sldNum" sz="quarter" idx="4"/>
          </p:nvPr>
        </p:nvSpPr>
        <p:spPr bwMode="auto">
          <a:xfrm>
            <a:off x="7099300" y="6372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j-lt"/>
              </a:defRPr>
            </a:lvl1pPr>
          </a:lstStyle>
          <a:p>
            <a:fld id="{B5F92534-AD24-40E3-ADAF-19E1A1AAC7CD}" type="slidenum">
              <a:rPr lang="sv-SE"/>
              <a:pPr/>
              <a:t>‹#›</a:t>
            </a:fld>
            <a:endParaRPr lang="sv-SE"/>
          </a:p>
        </p:txBody>
      </p:sp>
      <p:pic>
        <p:nvPicPr>
          <p:cNvPr id="8" name="Bildobjekt 7" descr="PowerPoint-topp.png"/>
          <p:cNvPicPr>
            <a:picLocks noChangeAspect="1"/>
          </p:cNvPicPr>
          <p:nvPr/>
        </p:nvPicPr>
        <p:blipFill>
          <a:blip r:embed="rId13" cstate="print"/>
          <a:stretch>
            <a:fillRect/>
          </a:stretch>
        </p:blipFill>
        <p:spPr>
          <a:xfrm>
            <a:off x="0" y="-4142"/>
            <a:ext cx="9906000" cy="54097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1" fontAlgn="base" hangingPunct="1">
        <a:spcBef>
          <a:spcPct val="0"/>
        </a:spcBef>
        <a:spcAft>
          <a:spcPct val="0"/>
        </a:spcAft>
        <a:defRPr sz="3000">
          <a:solidFill>
            <a:schemeClr val="tx2"/>
          </a:solidFill>
          <a:latin typeface="+mj-lt"/>
          <a:ea typeface="+mj-ea"/>
          <a:cs typeface="+mj-cs"/>
        </a:defRPr>
      </a:lvl1pPr>
      <a:lvl2pPr algn="l" rtl="0" eaLnBrk="1" fontAlgn="base" hangingPunct="1">
        <a:spcBef>
          <a:spcPct val="0"/>
        </a:spcBef>
        <a:spcAft>
          <a:spcPct val="0"/>
        </a:spcAft>
        <a:defRPr sz="3000">
          <a:solidFill>
            <a:schemeClr val="tx2"/>
          </a:solidFill>
          <a:latin typeface="Arial" charset="0"/>
        </a:defRPr>
      </a:lvl2pPr>
      <a:lvl3pPr algn="l" rtl="0" eaLnBrk="1" fontAlgn="base" hangingPunct="1">
        <a:spcBef>
          <a:spcPct val="0"/>
        </a:spcBef>
        <a:spcAft>
          <a:spcPct val="0"/>
        </a:spcAft>
        <a:defRPr sz="3000">
          <a:solidFill>
            <a:schemeClr val="tx2"/>
          </a:solidFill>
          <a:latin typeface="Arial" charset="0"/>
        </a:defRPr>
      </a:lvl3pPr>
      <a:lvl4pPr algn="l" rtl="0" eaLnBrk="1" fontAlgn="base" hangingPunct="1">
        <a:spcBef>
          <a:spcPct val="0"/>
        </a:spcBef>
        <a:spcAft>
          <a:spcPct val="0"/>
        </a:spcAft>
        <a:defRPr sz="3000">
          <a:solidFill>
            <a:schemeClr val="tx2"/>
          </a:solidFill>
          <a:latin typeface="Arial" charset="0"/>
        </a:defRPr>
      </a:lvl4pPr>
      <a:lvl5pPr algn="l" rtl="0" eaLnBrk="1" fontAlgn="base" hangingPunct="1">
        <a:spcBef>
          <a:spcPct val="0"/>
        </a:spcBef>
        <a:spcAft>
          <a:spcPct val="0"/>
        </a:spcAft>
        <a:defRPr sz="3000">
          <a:solidFill>
            <a:schemeClr val="tx2"/>
          </a:solidFill>
          <a:latin typeface="Arial" charset="0"/>
        </a:defRPr>
      </a:lvl5pPr>
      <a:lvl6pPr marL="457200" algn="l" rtl="0" eaLnBrk="1" fontAlgn="base" hangingPunct="1">
        <a:spcBef>
          <a:spcPct val="0"/>
        </a:spcBef>
        <a:spcAft>
          <a:spcPct val="0"/>
        </a:spcAft>
        <a:defRPr sz="3000">
          <a:solidFill>
            <a:schemeClr val="tx2"/>
          </a:solidFill>
          <a:latin typeface="Arial" charset="0"/>
        </a:defRPr>
      </a:lvl6pPr>
      <a:lvl7pPr marL="914400" algn="l" rtl="0" eaLnBrk="1" fontAlgn="base" hangingPunct="1">
        <a:spcBef>
          <a:spcPct val="0"/>
        </a:spcBef>
        <a:spcAft>
          <a:spcPct val="0"/>
        </a:spcAft>
        <a:defRPr sz="3000">
          <a:solidFill>
            <a:schemeClr val="tx2"/>
          </a:solidFill>
          <a:latin typeface="Arial" charset="0"/>
        </a:defRPr>
      </a:lvl7pPr>
      <a:lvl8pPr marL="1371600" algn="l" rtl="0" eaLnBrk="1" fontAlgn="base" hangingPunct="1">
        <a:spcBef>
          <a:spcPct val="0"/>
        </a:spcBef>
        <a:spcAft>
          <a:spcPct val="0"/>
        </a:spcAft>
        <a:defRPr sz="3000">
          <a:solidFill>
            <a:schemeClr val="tx2"/>
          </a:solidFill>
          <a:latin typeface="Arial" charset="0"/>
        </a:defRPr>
      </a:lvl8pPr>
      <a:lvl9pPr marL="1828800" algn="l" rtl="0" eaLnBrk="1" fontAlgn="base" hangingPunct="1">
        <a:spcBef>
          <a:spcPct val="0"/>
        </a:spcBef>
        <a:spcAft>
          <a:spcPct val="0"/>
        </a:spcAft>
        <a:defRPr sz="3000">
          <a:solidFill>
            <a:schemeClr val="tx2"/>
          </a:solidFill>
          <a:latin typeface="Arial" charset="0"/>
        </a:defRPr>
      </a:lvl9pPr>
    </p:titleStyle>
    <p:bodyStyle>
      <a:lvl1pPr marL="342900" indent="-342900" algn="l" rtl="0" eaLnBrk="1" fontAlgn="base" hangingPunct="1">
        <a:spcBef>
          <a:spcPct val="20000"/>
        </a:spcBef>
        <a:spcAft>
          <a:spcPct val="0"/>
        </a:spcAft>
        <a:defRPr sz="2800">
          <a:solidFill>
            <a:schemeClr val="tx1"/>
          </a:solidFill>
          <a:latin typeface="+mn-lt"/>
          <a:ea typeface="+mn-ea"/>
          <a:cs typeface="+mn-cs"/>
        </a:defRPr>
      </a:lvl1pPr>
      <a:lvl2pPr marL="742950" indent="-285750" algn="l" rtl="0" eaLnBrk="1" fontAlgn="base" hangingPunct="1">
        <a:spcBef>
          <a:spcPct val="20000"/>
        </a:spcBef>
        <a:spcAft>
          <a:spcPct val="0"/>
        </a:spcAft>
        <a:defRPr sz="2600">
          <a:solidFill>
            <a:schemeClr val="tx1"/>
          </a:solidFill>
          <a:latin typeface="+mn-lt"/>
        </a:defRPr>
      </a:lvl2pPr>
      <a:lvl3pPr marL="1143000" indent="-228600" algn="l" rtl="0" eaLnBrk="1" fontAlgn="base" hangingPunct="1">
        <a:spcBef>
          <a:spcPct val="20000"/>
        </a:spcBef>
        <a:spcAft>
          <a:spcPct val="0"/>
        </a:spcAft>
        <a:defRPr sz="2400">
          <a:solidFill>
            <a:schemeClr val="tx1"/>
          </a:solidFill>
          <a:latin typeface="+mn-lt"/>
        </a:defRPr>
      </a:lvl3pPr>
      <a:lvl4pPr marL="1600200" indent="-228600" algn="l" rtl="0" eaLnBrk="1" fontAlgn="base" hangingPunct="1">
        <a:spcBef>
          <a:spcPct val="20000"/>
        </a:spcBef>
        <a:spcAft>
          <a:spcPct val="0"/>
        </a:spcAft>
        <a:defRPr sz="2000">
          <a:solidFill>
            <a:schemeClr val="tx1"/>
          </a:solidFill>
          <a:latin typeface="+mn-lt"/>
        </a:defRPr>
      </a:lvl4pPr>
      <a:lvl5pPr marL="2057400" indent="-228600" algn="l" rtl="0" eaLnBrk="1" fontAlgn="base" hangingPunct="1">
        <a:spcBef>
          <a:spcPct val="20000"/>
        </a:spcBef>
        <a:spcAft>
          <a:spcPct val="0"/>
        </a:spcAft>
        <a:defRPr>
          <a:solidFill>
            <a:schemeClr val="tx1"/>
          </a:solidFill>
          <a:latin typeface="+mn-lt"/>
        </a:defRPr>
      </a:lvl5pPr>
      <a:lvl6pPr marL="2514600" indent="-228600" algn="l" rtl="0" eaLnBrk="1" fontAlgn="base" hangingPunct="1">
        <a:spcBef>
          <a:spcPct val="20000"/>
        </a:spcBef>
        <a:spcAft>
          <a:spcPct val="0"/>
        </a:spcAft>
        <a:defRPr>
          <a:solidFill>
            <a:schemeClr val="tx1"/>
          </a:solidFill>
          <a:latin typeface="+mn-lt"/>
        </a:defRPr>
      </a:lvl6pPr>
      <a:lvl7pPr marL="2971800" indent="-228600" algn="l" rtl="0" eaLnBrk="1" fontAlgn="base" hangingPunct="1">
        <a:spcBef>
          <a:spcPct val="20000"/>
        </a:spcBef>
        <a:spcAft>
          <a:spcPct val="0"/>
        </a:spcAft>
        <a:defRPr>
          <a:solidFill>
            <a:schemeClr val="tx1"/>
          </a:solidFill>
          <a:latin typeface="+mn-lt"/>
        </a:defRPr>
      </a:lvl7pPr>
      <a:lvl8pPr marL="3429000" indent="-228600" algn="l" rtl="0" eaLnBrk="1" fontAlgn="base" hangingPunct="1">
        <a:spcBef>
          <a:spcPct val="20000"/>
        </a:spcBef>
        <a:spcAft>
          <a:spcPct val="0"/>
        </a:spcAft>
        <a:defRPr>
          <a:solidFill>
            <a:schemeClr val="tx1"/>
          </a:solidFill>
          <a:latin typeface="+mn-lt"/>
        </a:defRPr>
      </a:lvl8pPr>
      <a:lvl9pPr marL="3886200" indent="-228600" algn="l" rtl="0" eaLnBrk="1" fontAlgn="base" hangingPunct="1">
        <a:spcBef>
          <a:spcPct val="20000"/>
        </a:spcBef>
        <a:spcAft>
          <a:spcPct val="0"/>
        </a:spcAft>
        <a:defRPr>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 </a:t>
            </a:r>
            <a:r>
              <a:rPr lang="sv-SE" b="1" dirty="0" smtClean="0"/>
              <a:t>Svårigheter och möjligheter för ungdomar på arbetsmarknaden </a:t>
            </a:r>
            <a:endParaRPr lang="sv-SE" dirty="0"/>
          </a:p>
        </p:txBody>
      </p:sp>
      <p:sp>
        <p:nvSpPr>
          <p:cNvPr id="3" name="Underrubrik 2"/>
          <p:cNvSpPr>
            <a:spLocks noGrp="1"/>
          </p:cNvSpPr>
          <p:nvPr>
            <p:ph type="subTitle" idx="1"/>
          </p:nvPr>
        </p:nvSpPr>
        <p:spPr/>
        <p:txBody>
          <a:bodyPr/>
          <a:lstStyle/>
          <a:p>
            <a:r>
              <a:rPr lang="sv-SE" dirty="0" smtClean="0"/>
              <a:t>Anders Forslund</a:t>
            </a:r>
          </a:p>
          <a:p>
            <a:r>
              <a:rPr lang="sv-SE" sz="2400" dirty="0" smtClean="0"/>
              <a:t>IFAU och Nationalekonomiska institutionen, Uppsala universitet</a:t>
            </a:r>
          </a:p>
          <a:p>
            <a:r>
              <a:rPr lang="sv-SE" sz="2400" dirty="0" smtClean="0"/>
              <a:t>Ungdomars etablering på arbetsmarknaden 14-02-11</a:t>
            </a:r>
            <a:endParaRPr lang="sv-SE" sz="2400" dirty="0"/>
          </a:p>
        </p:txBody>
      </p:sp>
      <p:sp>
        <p:nvSpPr>
          <p:cNvPr id="4" name="Platshållare för bildnummer 3"/>
          <p:cNvSpPr>
            <a:spLocks noGrp="1"/>
          </p:cNvSpPr>
          <p:nvPr>
            <p:ph type="sldNum" sz="quarter" idx="4"/>
          </p:nvPr>
        </p:nvSpPr>
        <p:spPr/>
        <p:txBody>
          <a:bodyPr/>
          <a:lstStyle/>
          <a:p>
            <a:fld id="{3F29091A-5C5A-4090-A456-E252435E1E05}" type="slidenum">
              <a:rPr lang="sv-SE" smtClean="0"/>
              <a:pPr/>
              <a:t>1</a:t>
            </a:fld>
            <a:endParaRPr lang="sv-SE"/>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86526" y="910087"/>
            <a:ext cx="8185150" cy="584200"/>
          </a:xfrm>
        </p:spPr>
        <p:txBody>
          <a:bodyPr/>
          <a:lstStyle/>
          <a:p>
            <a:r>
              <a:rPr lang="sv-SE" sz="2400" dirty="0" smtClean="0"/>
              <a:t>Ungdomar som varken arbetar eller studerar (NEET) i OECD-länderna 2011 (andelar av befolkning i åldern 15/16-24)</a:t>
            </a:r>
            <a:endParaRPr lang="sv-SE" sz="2400" dirty="0"/>
          </a:p>
        </p:txBody>
      </p:sp>
      <p:sp>
        <p:nvSpPr>
          <p:cNvPr id="3" name="Platshållare för bildnummer 2"/>
          <p:cNvSpPr>
            <a:spLocks noGrp="1"/>
          </p:cNvSpPr>
          <p:nvPr>
            <p:ph type="sldNum" sz="quarter" idx="12"/>
          </p:nvPr>
        </p:nvSpPr>
        <p:spPr/>
        <p:txBody>
          <a:bodyPr/>
          <a:lstStyle/>
          <a:p>
            <a:fld id="{1F4CA7F7-6EDE-4C4A-8F26-909E31C87A9A}" type="slidenum">
              <a:rPr lang="sv-SE" smtClean="0"/>
              <a:pPr/>
              <a:t>10</a:t>
            </a:fld>
            <a:endParaRPr lang="sv-SE"/>
          </a:p>
        </p:txBody>
      </p:sp>
      <p:graphicFrame>
        <p:nvGraphicFramePr>
          <p:cNvPr id="4" name="Diagram 3"/>
          <p:cNvGraphicFramePr/>
          <p:nvPr/>
        </p:nvGraphicFramePr>
        <p:xfrm>
          <a:off x="1130060" y="1915064"/>
          <a:ext cx="7470475" cy="4339087"/>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ruta 4"/>
          <p:cNvSpPr txBox="1"/>
          <p:nvPr/>
        </p:nvSpPr>
        <p:spPr>
          <a:xfrm>
            <a:off x="1386922" y="6133381"/>
            <a:ext cx="1603323" cy="400110"/>
          </a:xfrm>
          <a:prstGeom prst="rect">
            <a:avLst/>
          </a:prstGeom>
          <a:noFill/>
        </p:spPr>
        <p:txBody>
          <a:bodyPr wrap="none" rtlCol="0">
            <a:spAutoFit/>
          </a:bodyPr>
          <a:lstStyle/>
          <a:p>
            <a:r>
              <a:rPr lang="sv-SE" sz="2000" i="1" dirty="0" smtClean="0"/>
              <a:t>Källa: OECD</a:t>
            </a:r>
            <a:endParaRPr lang="sv-SE"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smtClean="0"/>
              <a:t>Avslutande kommentarer</a:t>
            </a:r>
            <a:endParaRPr lang="sv-SE" dirty="0"/>
          </a:p>
        </p:txBody>
      </p:sp>
      <p:sp>
        <p:nvSpPr>
          <p:cNvPr id="5" name="Platshållare för innehåll 4"/>
          <p:cNvSpPr>
            <a:spLocks noGrp="1"/>
          </p:cNvSpPr>
          <p:nvPr>
            <p:ph idx="1"/>
          </p:nvPr>
        </p:nvSpPr>
        <p:spPr/>
        <p:txBody>
          <a:bodyPr/>
          <a:lstStyle/>
          <a:p>
            <a:pPr>
              <a:buFont typeface="Arial" pitchFamily="34" charset="0"/>
              <a:buChar char="•"/>
            </a:pPr>
            <a:r>
              <a:rPr lang="sv-SE" dirty="0" smtClean="0"/>
              <a:t>Stort fokus på arbetslösheten bland unga, delvis därför att den är så hög. Men är detta fokus befogat?</a:t>
            </a:r>
          </a:p>
          <a:p>
            <a:pPr lvl="1">
              <a:buFont typeface="Arial" pitchFamily="34" charset="0"/>
              <a:buChar char="•"/>
            </a:pPr>
            <a:r>
              <a:rPr lang="sv-SE" dirty="0" smtClean="0"/>
              <a:t>Inte uppenbart att arbetslösheten är det vi vill diskutera. Detta har inte i första hand att göra med om man exempelvis ska eller inte ska räkna heltidsstuderande, utan med att </a:t>
            </a:r>
          </a:p>
          <a:p>
            <a:pPr lvl="2">
              <a:buFont typeface="Arial" pitchFamily="34" charset="0"/>
              <a:buChar char="•"/>
            </a:pPr>
            <a:r>
              <a:rPr lang="sv-SE" dirty="0" smtClean="0"/>
              <a:t>måttet fångar ”otillfredsställt arbetsutbud”, som inte nödvändigtvis fångar det man är intresserad av (sannolikt både över- och underskattning av sociala problem)</a:t>
            </a:r>
          </a:p>
          <a:p>
            <a:pPr lvl="2">
              <a:buFont typeface="Arial" pitchFamily="34" charset="0"/>
              <a:buChar char="•"/>
            </a:pPr>
            <a:r>
              <a:rPr lang="sv-SE" dirty="0" smtClean="0"/>
              <a:t>måttet inte fångar fördelning </a:t>
            </a:r>
          </a:p>
          <a:p>
            <a:pPr lvl="1">
              <a:buFont typeface="Arial" pitchFamily="34" charset="0"/>
              <a:buChar char="•"/>
            </a:pPr>
            <a:endParaRPr lang="sv-SE" dirty="0"/>
          </a:p>
        </p:txBody>
      </p:sp>
      <p:sp>
        <p:nvSpPr>
          <p:cNvPr id="3" name="Platshållare för bildnummer 2"/>
          <p:cNvSpPr>
            <a:spLocks noGrp="1"/>
          </p:cNvSpPr>
          <p:nvPr>
            <p:ph type="sldNum" sz="quarter" idx="12"/>
          </p:nvPr>
        </p:nvSpPr>
        <p:spPr/>
        <p:txBody>
          <a:bodyPr/>
          <a:lstStyle/>
          <a:p>
            <a:fld id="{1F4CA7F7-6EDE-4C4A-8F26-909E31C87A9A}" type="slidenum">
              <a:rPr lang="sv-SE" smtClean="0"/>
              <a:pPr/>
              <a:t>11</a:t>
            </a:fld>
            <a:endParaRPr lang="sv-S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Inledning</a:t>
            </a:r>
            <a:endParaRPr lang="sv-SE" dirty="0"/>
          </a:p>
        </p:txBody>
      </p:sp>
      <p:sp>
        <p:nvSpPr>
          <p:cNvPr id="3" name="Platshållare för innehåll 2"/>
          <p:cNvSpPr>
            <a:spLocks noGrp="1"/>
          </p:cNvSpPr>
          <p:nvPr>
            <p:ph idx="1"/>
          </p:nvPr>
        </p:nvSpPr>
        <p:spPr/>
        <p:txBody>
          <a:bodyPr/>
          <a:lstStyle/>
          <a:p>
            <a:pPr>
              <a:buFont typeface="Arial" pitchFamily="34" charset="0"/>
              <a:buChar char="•"/>
            </a:pPr>
            <a:r>
              <a:rPr lang="sv-SE" sz="2400" dirty="0" smtClean="0"/>
              <a:t>Arbetslöshet bland unga är ett allvarligt samhällsproblem, särskilt som forskning tyder på att problemen kan bli långvariga </a:t>
            </a:r>
          </a:p>
          <a:p>
            <a:pPr>
              <a:buFont typeface="Arial" pitchFamily="34" charset="0"/>
              <a:buChar char="•"/>
            </a:pPr>
            <a:r>
              <a:rPr lang="sv-SE" sz="2400" dirty="0" smtClean="0"/>
              <a:t>Den svenska ungdomsarbetslösheten är hög!</a:t>
            </a:r>
          </a:p>
          <a:p>
            <a:pPr>
              <a:buFont typeface="Arial" pitchFamily="34" charset="0"/>
              <a:buChar char="•"/>
            </a:pPr>
            <a:r>
              <a:rPr lang="sv-SE" sz="2400" dirty="0" smtClean="0"/>
              <a:t>Samtidigt finns det goda skäl att använda mer än bara arbetslöshetstal för att beskriva de ungas arbetsmarknadssituation </a:t>
            </a:r>
          </a:p>
          <a:p>
            <a:pPr>
              <a:buFont typeface="Arial" pitchFamily="34" charset="0"/>
              <a:buChar char="•"/>
            </a:pPr>
            <a:r>
              <a:rPr lang="sv-SE" sz="2400" dirty="0" smtClean="0"/>
              <a:t>Dessutom är det lätt att feltolka innebörden i arbetslöshetstal för unga</a:t>
            </a:r>
          </a:p>
        </p:txBody>
      </p:sp>
      <p:sp>
        <p:nvSpPr>
          <p:cNvPr id="4" name="Platshållare för bildnummer 3"/>
          <p:cNvSpPr>
            <a:spLocks noGrp="1"/>
          </p:cNvSpPr>
          <p:nvPr>
            <p:ph type="sldNum" sz="quarter" idx="12"/>
          </p:nvPr>
        </p:nvSpPr>
        <p:spPr/>
        <p:txBody>
          <a:bodyPr/>
          <a:lstStyle/>
          <a:p>
            <a:fld id="{B50E3CD0-E7E0-4BE3-B73D-BE117996BCB6}" type="slidenum">
              <a:rPr lang="sv-SE" smtClean="0"/>
              <a:pPr/>
              <a:t>2</a:t>
            </a:fld>
            <a:endParaRPr lang="sv-SE"/>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Ungdomsarbetslösheten – ett mått på otillfredsställt arbetsutbud</a:t>
            </a:r>
            <a:endParaRPr lang="sv-SE" dirty="0"/>
          </a:p>
        </p:txBody>
      </p:sp>
      <p:sp>
        <p:nvSpPr>
          <p:cNvPr id="3" name="Platshållare för innehåll 2"/>
          <p:cNvSpPr>
            <a:spLocks noGrp="1"/>
          </p:cNvSpPr>
          <p:nvPr>
            <p:ph idx="1"/>
          </p:nvPr>
        </p:nvSpPr>
        <p:spPr/>
        <p:txBody>
          <a:bodyPr/>
          <a:lstStyle/>
          <a:p>
            <a:pPr>
              <a:buFont typeface="Arial" pitchFamily="34" charset="0"/>
              <a:buChar char="•"/>
            </a:pPr>
            <a:r>
              <a:rPr lang="sv-SE" dirty="0" smtClean="0"/>
              <a:t>Arbetslös inte samma sak som utan arbete – en arbetslös ska också aktivt söka arbete och stå till arbetsmarknadens förfogande</a:t>
            </a:r>
          </a:p>
          <a:p>
            <a:pPr>
              <a:buFont typeface="Arial" pitchFamily="34" charset="0"/>
              <a:buChar char="•"/>
            </a:pPr>
            <a:r>
              <a:rPr lang="sv-SE" dirty="0" smtClean="0"/>
              <a:t>Därför rimligt att heltidsstuderande som aktivt söker arbete och står till arbetsmarknadens förfogande ska räknas in bland de arbetslösa. På samma sätt är det inte orimligt att innefatta såväl riktigt unga som riktigt gamla</a:t>
            </a:r>
          </a:p>
          <a:p>
            <a:pPr>
              <a:buFont typeface="Arial" pitchFamily="34" charset="0"/>
              <a:buChar char="•"/>
            </a:pPr>
            <a:r>
              <a:rPr lang="sv-SE" dirty="0" smtClean="0"/>
              <a:t>Detta görs i AKU, som ger det adekvata måttet</a:t>
            </a:r>
            <a:endParaRPr lang="sv-SE" dirty="0"/>
          </a:p>
        </p:txBody>
      </p:sp>
      <p:sp>
        <p:nvSpPr>
          <p:cNvPr id="4" name="Platshållare för bildnummer 3"/>
          <p:cNvSpPr>
            <a:spLocks noGrp="1"/>
          </p:cNvSpPr>
          <p:nvPr>
            <p:ph type="sldNum" sz="quarter" idx="12"/>
          </p:nvPr>
        </p:nvSpPr>
        <p:spPr/>
        <p:txBody>
          <a:bodyPr/>
          <a:lstStyle/>
          <a:p>
            <a:fld id="{B50E3CD0-E7E0-4BE3-B73D-BE117996BCB6}" type="slidenum">
              <a:rPr lang="sv-SE" smtClean="0"/>
              <a:pPr/>
              <a:t>3</a:t>
            </a:fld>
            <a:endParaRPr lang="sv-S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Många fallgropar…</a:t>
            </a:r>
            <a:endParaRPr lang="sv-SE" dirty="0"/>
          </a:p>
        </p:txBody>
      </p:sp>
      <p:sp>
        <p:nvSpPr>
          <p:cNvPr id="3" name="Platshållare för innehåll 2"/>
          <p:cNvSpPr>
            <a:spLocks noGrp="1"/>
          </p:cNvSpPr>
          <p:nvPr>
            <p:ph idx="1"/>
          </p:nvPr>
        </p:nvSpPr>
        <p:spPr/>
        <p:txBody>
          <a:bodyPr/>
          <a:lstStyle/>
          <a:p>
            <a:pPr>
              <a:buFont typeface="Arial" pitchFamily="34" charset="0"/>
              <a:buChar char="•"/>
            </a:pPr>
            <a:r>
              <a:rPr lang="sv-SE" dirty="0" smtClean="0"/>
              <a:t>Några exempel</a:t>
            </a:r>
          </a:p>
          <a:p>
            <a:pPr lvl="1">
              <a:buFont typeface="Arial" pitchFamily="34" charset="0"/>
              <a:buChar char="•"/>
            </a:pPr>
            <a:r>
              <a:rPr lang="sv-SE" dirty="0" smtClean="0"/>
              <a:t>Att ungdomsarbetslösheten är 20 % betyder inte att var femte ungdom saknar jobb!</a:t>
            </a:r>
          </a:p>
          <a:p>
            <a:pPr lvl="1">
              <a:buFont typeface="Arial" pitchFamily="34" charset="0"/>
              <a:buChar char="•"/>
            </a:pPr>
            <a:r>
              <a:rPr lang="sv-SE" dirty="0" smtClean="0"/>
              <a:t>Vid internationella jämförelser måste man ta hänsyn till att skol- och transfereringssystem ser olika ut</a:t>
            </a:r>
          </a:p>
          <a:p>
            <a:pPr lvl="2">
              <a:buFont typeface="Arial" pitchFamily="34" charset="0"/>
              <a:buChar char="•"/>
            </a:pPr>
            <a:r>
              <a:rPr lang="sv-SE" dirty="0" smtClean="0"/>
              <a:t>Lärlingssystem</a:t>
            </a:r>
          </a:p>
          <a:p>
            <a:pPr lvl="2">
              <a:buFont typeface="Arial" pitchFamily="34" charset="0"/>
              <a:buChar char="•"/>
            </a:pPr>
            <a:r>
              <a:rPr lang="sv-SE" dirty="0" smtClean="0"/>
              <a:t>Studiemedel</a:t>
            </a:r>
            <a:endParaRPr lang="sv-SE" dirty="0"/>
          </a:p>
        </p:txBody>
      </p:sp>
      <p:sp>
        <p:nvSpPr>
          <p:cNvPr id="4" name="Platshållare för bildnummer 3"/>
          <p:cNvSpPr>
            <a:spLocks noGrp="1"/>
          </p:cNvSpPr>
          <p:nvPr>
            <p:ph type="sldNum" sz="quarter" idx="12"/>
          </p:nvPr>
        </p:nvSpPr>
        <p:spPr/>
        <p:txBody>
          <a:bodyPr/>
          <a:lstStyle/>
          <a:p>
            <a:fld id="{B50E3CD0-E7E0-4BE3-B73D-BE117996BCB6}" type="slidenum">
              <a:rPr lang="sv-SE" smtClean="0"/>
              <a:pPr/>
              <a:t>4</a:t>
            </a:fld>
            <a:endParaRPr lang="sv-SE"/>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title"/>
          </p:nvPr>
        </p:nvSpPr>
        <p:spPr/>
        <p:txBody>
          <a:bodyPr/>
          <a:lstStyle/>
          <a:p>
            <a:r>
              <a:rPr lang="sv-SE" dirty="0" smtClean="0"/>
              <a:t>Svensk ungdomsarbetslöshet (15-24 år) 1995-2012</a:t>
            </a:r>
            <a:endParaRPr lang="sv-SE" dirty="0"/>
          </a:p>
        </p:txBody>
      </p:sp>
      <p:sp>
        <p:nvSpPr>
          <p:cNvPr id="4" name="Platshållare för bildnummer 3"/>
          <p:cNvSpPr>
            <a:spLocks noGrp="1"/>
          </p:cNvSpPr>
          <p:nvPr>
            <p:ph type="sldNum" sz="quarter" idx="12"/>
          </p:nvPr>
        </p:nvSpPr>
        <p:spPr/>
        <p:txBody>
          <a:bodyPr/>
          <a:lstStyle/>
          <a:p>
            <a:fld id="{B50E3CD0-E7E0-4BE3-B73D-BE117996BCB6}" type="slidenum">
              <a:rPr lang="sv-SE" smtClean="0"/>
              <a:pPr/>
              <a:t>5</a:t>
            </a:fld>
            <a:endParaRPr lang="sv-SE"/>
          </a:p>
        </p:txBody>
      </p:sp>
      <p:graphicFrame>
        <p:nvGraphicFramePr>
          <p:cNvPr id="5" name="Diagram 4"/>
          <p:cNvGraphicFramePr/>
          <p:nvPr/>
        </p:nvGraphicFramePr>
        <p:xfrm>
          <a:off x="1751163" y="1863306"/>
          <a:ext cx="6495690" cy="403716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ruta 6"/>
          <p:cNvSpPr txBox="1"/>
          <p:nvPr/>
        </p:nvSpPr>
        <p:spPr>
          <a:xfrm>
            <a:off x="2048334" y="5960853"/>
            <a:ext cx="1574470" cy="400110"/>
          </a:xfrm>
          <a:prstGeom prst="rect">
            <a:avLst/>
          </a:prstGeom>
          <a:noFill/>
        </p:spPr>
        <p:txBody>
          <a:bodyPr wrap="none" rtlCol="0">
            <a:spAutoFit/>
          </a:bodyPr>
          <a:lstStyle/>
          <a:p>
            <a:r>
              <a:rPr lang="sv-SE" sz="2000" dirty="0" smtClean="0"/>
              <a:t>Källa: OECD</a:t>
            </a:r>
            <a:endParaRPr lang="sv-SE"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Svensk ungdomsarbetslöshet 1995-2012: Några jämförelser</a:t>
            </a:r>
            <a:endParaRPr lang="sv-SE" dirty="0"/>
          </a:p>
        </p:txBody>
      </p:sp>
      <p:sp>
        <p:nvSpPr>
          <p:cNvPr id="3" name="Platshållare för bildnummer 2"/>
          <p:cNvSpPr>
            <a:spLocks noGrp="1"/>
          </p:cNvSpPr>
          <p:nvPr>
            <p:ph type="sldNum" sz="quarter" idx="12"/>
          </p:nvPr>
        </p:nvSpPr>
        <p:spPr/>
        <p:txBody>
          <a:bodyPr/>
          <a:lstStyle/>
          <a:p>
            <a:fld id="{1F4CA7F7-6EDE-4C4A-8F26-909E31C87A9A}" type="slidenum">
              <a:rPr lang="sv-SE" smtClean="0"/>
              <a:pPr/>
              <a:t>6</a:t>
            </a:fld>
            <a:endParaRPr lang="sv-SE"/>
          </a:p>
        </p:txBody>
      </p:sp>
      <p:graphicFrame>
        <p:nvGraphicFramePr>
          <p:cNvPr id="4" name="Diagram 3"/>
          <p:cNvGraphicFramePr/>
          <p:nvPr/>
        </p:nvGraphicFramePr>
        <p:xfrm>
          <a:off x="1431986" y="2380891"/>
          <a:ext cx="6970142" cy="392501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ruta 4"/>
          <p:cNvSpPr txBox="1"/>
          <p:nvPr/>
        </p:nvSpPr>
        <p:spPr>
          <a:xfrm>
            <a:off x="1841300" y="6317527"/>
            <a:ext cx="1574470" cy="400110"/>
          </a:xfrm>
          <a:prstGeom prst="rect">
            <a:avLst/>
          </a:prstGeom>
          <a:noFill/>
        </p:spPr>
        <p:txBody>
          <a:bodyPr wrap="none" rtlCol="0">
            <a:spAutoFit/>
          </a:bodyPr>
          <a:lstStyle/>
          <a:p>
            <a:r>
              <a:rPr lang="sv-SE" sz="2000" dirty="0" smtClean="0"/>
              <a:t>Källa: OECD</a:t>
            </a:r>
            <a:endParaRPr lang="sv-SE"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smtClean="0"/>
              <a:t>Men är det egentligen arbetslöshetens nivå som är intressant?</a:t>
            </a:r>
            <a:endParaRPr lang="sv-SE" dirty="0"/>
          </a:p>
        </p:txBody>
      </p:sp>
      <p:sp>
        <p:nvSpPr>
          <p:cNvPr id="5" name="Platshållare för innehåll 4"/>
          <p:cNvSpPr>
            <a:spLocks noGrp="1"/>
          </p:cNvSpPr>
          <p:nvPr>
            <p:ph idx="1"/>
          </p:nvPr>
        </p:nvSpPr>
        <p:spPr/>
        <p:txBody>
          <a:bodyPr/>
          <a:lstStyle/>
          <a:p>
            <a:pPr>
              <a:buFont typeface="Arial" pitchFamily="34" charset="0"/>
              <a:buChar char="•"/>
            </a:pPr>
            <a:r>
              <a:rPr lang="sv-SE" dirty="0" smtClean="0"/>
              <a:t>Intresset gäller sannolikt om ungdomarna har svårt att etablera sig på arbetsmarknaden med åtföljande sociala problem. Det är inte uppenbart att arbetslöshetens nivå är ett bra mått i detta avseende</a:t>
            </a:r>
          </a:p>
          <a:p>
            <a:pPr lvl="1">
              <a:buFont typeface="Arial" pitchFamily="34" charset="0"/>
              <a:buChar char="•"/>
            </a:pPr>
            <a:r>
              <a:rPr lang="sv-SE" dirty="0" smtClean="0"/>
              <a:t>Tar inte hänsyn till hur den är fördelad (liten andel arbetslösa länge)</a:t>
            </a:r>
          </a:p>
          <a:p>
            <a:pPr lvl="1">
              <a:buFont typeface="Arial" pitchFamily="34" charset="0"/>
              <a:buChar char="•"/>
            </a:pPr>
            <a:r>
              <a:rPr lang="sv-SE" dirty="0" smtClean="0"/>
              <a:t>Tar inte hänsyn till dem utan arbete som inte söker jobb</a:t>
            </a:r>
          </a:p>
        </p:txBody>
      </p:sp>
      <p:sp>
        <p:nvSpPr>
          <p:cNvPr id="3" name="Platshållare för bildnummer 2"/>
          <p:cNvSpPr>
            <a:spLocks noGrp="1"/>
          </p:cNvSpPr>
          <p:nvPr>
            <p:ph type="sldNum" sz="quarter" idx="12"/>
          </p:nvPr>
        </p:nvSpPr>
        <p:spPr/>
        <p:txBody>
          <a:bodyPr/>
          <a:lstStyle/>
          <a:p>
            <a:fld id="{1F4CA7F7-6EDE-4C4A-8F26-909E31C87A9A}" type="slidenum">
              <a:rPr lang="sv-SE" smtClean="0"/>
              <a:pPr/>
              <a:t>7</a:t>
            </a:fld>
            <a:endParaRPr lang="sv-S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lstStyle/>
          <a:p>
            <a:r>
              <a:rPr lang="sv-SE" dirty="0" smtClean="0"/>
              <a:t>Andelen dagar som inskriven vid Arbetsförmedlingen (median) vid olika åldrar</a:t>
            </a:r>
            <a:endParaRPr lang="sv-SE" dirty="0"/>
          </a:p>
        </p:txBody>
      </p:sp>
      <p:sp>
        <p:nvSpPr>
          <p:cNvPr id="4" name="Platshållare för bildnummer 3"/>
          <p:cNvSpPr>
            <a:spLocks noGrp="1"/>
          </p:cNvSpPr>
          <p:nvPr>
            <p:ph type="sldNum" sz="quarter" idx="12"/>
          </p:nvPr>
        </p:nvSpPr>
        <p:spPr/>
        <p:txBody>
          <a:bodyPr/>
          <a:lstStyle/>
          <a:p>
            <a:fld id="{B50E3CD0-E7E0-4BE3-B73D-BE117996BCB6}" type="slidenum">
              <a:rPr lang="sv-SE" smtClean="0"/>
              <a:pPr/>
              <a:t>8</a:t>
            </a:fld>
            <a:endParaRPr lang="sv-SE"/>
          </a:p>
        </p:txBody>
      </p:sp>
      <p:pic>
        <p:nvPicPr>
          <p:cNvPr id="6" name="Bildobjekt 5"/>
          <p:cNvPicPr/>
          <p:nvPr/>
        </p:nvPicPr>
        <p:blipFill>
          <a:blip r:embed="rId2" cstate="print"/>
          <a:srcRect/>
          <a:stretch>
            <a:fillRect/>
          </a:stretch>
        </p:blipFill>
        <p:spPr bwMode="auto">
          <a:xfrm>
            <a:off x="1785668" y="2199736"/>
            <a:ext cx="5934973" cy="3804249"/>
          </a:xfrm>
          <a:prstGeom prst="rect">
            <a:avLst/>
          </a:prstGeom>
          <a:noFill/>
          <a:ln w="9525">
            <a:noFill/>
            <a:miter lim="800000"/>
            <a:headEnd/>
            <a:tailEnd/>
          </a:ln>
          <a:effectLst/>
        </p:spPr>
      </p:pic>
      <p:sp>
        <p:nvSpPr>
          <p:cNvPr id="7" name="textruta 6"/>
          <p:cNvSpPr txBox="1"/>
          <p:nvPr/>
        </p:nvSpPr>
        <p:spPr>
          <a:xfrm>
            <a:off x="2018581" y="5995359"/>
            <a:ext cx="6374920" cy="400110"/>
          </a:xfrm>
          <a:prstGeom prst="rect">
            <a:avLst/>
          </a:prstGeom>
          <a:noFill/>
        </p:spPr>
        <p:txBody>
          <a:bodyPr wrap="square" rtlCol="0">
            <a:spAutoFit/>
          </a:bodyPr>
          <a:lstStyle/>
          <a:p>
            <a:r>
              <a:rPr lang="sv-SE" sz="2000" i="1" dirty="0" smtClean="0"/>
              <a:t>Källa: Arbetsförmedlingens datalager, egna beräkningar</a:t>
            </a:r>
            <a:endParaRPr lang="sv-S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Utflöde från Arbetsförmedlingens register till arbete utan subvention</a:t>
            </a:r>
            <a:endParaRPr lang="sv-SE" dirty="0"/>
          </a:p>
        </p:txBody>
      </p:sp>
      <p:sp>
        <p:nvSpPr>
          <p:cNvPr id="3" name="Platshållare för bildnummer 2"/>
          <p:cNvSpPr>
            <a:spLocks noGrp="1"/>
          </p:cNvSpPr>
          <p:nvPr>
            <p:ph type="sldNum" sz="quarter" idx="12"/>
          </p:nvPr>
        </p:nvSpPr>
        <p:spPr/>
        <p:txBody>
          <a:bodyPr/>
          <a:lstStyle/>
          <a:p>
            <a:fld id="{1F4CA7F7-6EDE-4C4A-8F26-909E31C87A9A}" type="slidenum">
              <a:rPr lang="sv-SE" smtClean="0"/>
              <a:pPr/>
              <a:t>9</a:t>
            </a:fld>
            <a:endParaRPr lang="sv-SE"/>
          </a:p>
        </p:txBody>
      </p:sp>
      <p:pic>
        <p:nvPicPr>
          <p:cNvPr id="4" name="Bildobjekt 3"/>
          <p:cNvPicPr/>
          <p:nvPr/>
        </p:nvPicPr>
        <p:blipFill>
          <a:blip r:embed="rId2" cstate="print"/>
          <a:srcRect/>
          <a:stretch>
            <a:fillRect/>
          </a:stretch>
        </p:blipFill>
        <p:spPr bwMode="auto">
          <a:xfrm>
            <a:off x="1595887" y="2130725"/>
            <a:ext cx="6452558" cy="4097547"/>
          </a:xfrm>
          <a:prstGeom prst="rect">
            <a:avLst/>
          </a:prstGeom>
          <a:noFill/>
        </p:spPr>
      </p:pic>
    </p:spTree>
  </p:cSld>
  <p:clrMapOvr>
    <a:masterClrMapping/>
  </p:clrMapOvr>
</p:sld>
</file>

<file path=ppt/theme/theme1.xml><?xml version="1.0" encoding="utf-8"?>
<a:theme xmlns:a="http://schemas.openxmlformats.org/drawingml/2006/main" name="OH-mall_ligg">
  <a:themeElements>
    <a:clrScheme name="Standardformgivning 1">
      <a:dk1>
        <a:srgbClr val="000000"/>
      </a:dk1>
      <a:lt1>
        <a:srgbClr val="FFFFFF"/>
      </a:lt1>
      <a:dk2>
        <a:srgbClr val="000000"/>
      </a:dk2>
      <a:lt2>
        <a:srgbClr val="808080"/>
      </a:lt2>
      <a:accent1>
        <a:srgbClr val="7DBCF5"/>
      </a:accent1>
      <a:accent2>
        <a:srgbClr val="FFCE4E"/>
      </a:accent2>
      <a:accent3>
        <a:srgbClr val="FFFFFF"/>
      </a:accent3>
      <a:accent4>
        <a:srgbClr val="000000"/>
      </a:accent4>
      <a:accent5>
        <a:srgbClr val="BFDAF9"/>
      </a:accent5>
      <a:accent6>
        <a:srgbClr val="E7BA46"/>
      </a:accent6>
      <a:hlink>
        <a:srgbClr val="639ACC"/>
      </a:hlink>
      <a:folHlink>
        <a:srgbClr val="E29643"/>
      </a:folHlink>
    </a:clrScheme>
    <a:fontScheme name="Standardformgivn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sv-SE"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sv-SE"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andardformgivning 1">
        <a:dk1>
          <a:srgbClr val="000000"/>
        </a:dk1>
        <a:lt1>
          <a:srgbClr val="FFFFFF"/>
        </a:lt1>
        <a:dk2>
          <a:srgbClr val="000000"/>
        </a:dk2>
        <a:lt2>
          <a:srgbClr val="808080"/>
        </a:lt2>
        <a:accent1>
          <a:srgbClr val="7DBCF5"/>
        </a:accent1>
        <a:accent2>
          <a:srgbClr val="FFCE4E"/>
        </a:accent2>
        <a:accent3>
          <a:srgbClr val="FFFFFF"/>
        </a:accent3>
        <a:accent4>
          <a:srgbClr val="000000"/>
        </a:accent4>
        <a:accent5>
          <a:srgbClr val="BFDAF9"/>
        </a:accent5>
        <a:accent6>
          <a:srgbClr val="E7BA46"/>
        </a:accent6>
        <a:hlink>
          <a:srgbClr val="639ACC"/>
        </a:hlink>
        <a:folHlink>
          <a:srgbClr val="E29643"/>
        </a:folHlink>
      </a:clrScheme>
      <a:clrMap bg1="lt1" tx1="dk1" bg2="lt2" tx2="dk2" accent1="accent1" accent2="accent2" accent3="accent3" accent4="accent4" accent5="accent5" accent6="accent6" hlink="hlink" folHlink="folHlink"/>
    </a:extraClrScheme>
    <a:extraClrScheme>
      <a:clrScheme name="Standardformgivning 2">
        <a:dk1>
          <a:srgbClr val="000000"/>
        </a:dk1>
        <a:lt1>
          <a:srgbClr val="FFFFFF"/>
        </a:lt1>
        <a:dk2>
          <a:srgbClr val="000000"/>
        </a:dk2>
        <a:lt2>
          <a:srgbClr val="808080"/>
        </a:lt2>
        <a:accent1>
          <a:srgbClr val="7DBCF5"/>
        </a:accent1>
        <a:accent2>
          <a:srgbClr val="639AE3"/>
        </a:accent2>
        <a:accent3>
          <a:srgbClr val="FFFFFF"/>
        </a:accent3>
        <a:accent4>
          <a:srgbClr val="000000"/>
        </a:accent4>
        <a:accent5>
          <a:srgbClr val="BFDAF9"/>
        </a:accent5>
        <a:accent6>
          <a:srgbClr val="598BCE"/>
        </a:accent6>
        <a:hlink>
          <a:srgbClr val="5278C4"/>
        </a:hlink>
        <a:folHlink>
          <a:srgbClr val="006BB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OH-mall_ligg</Template>
  <TotalTime>777</TotalTime>
  <Words>414</Words>
  <Application>Microsoft Office PowerPoint</Application>
  <PresentationFormat>A4 (210 x 297 mm)</PresentationFormat>
  <Paragraphs>49</Paragraphs>
  <Slides>11</Slides>
  <Notes>0</Notes>
  <HiddenSlides>0</HiddenSlides>
  <MMClips>0</MMClips>
  <ScaleCrop>false</ScaleCrop>
  <HeadingPairs>
    <vt:vector size="4" baseType="variant">
      <vt:variant>
        <vt:lpstr>Tema</vt:lpstr>
      </vt:variant>
      <vt:variant>
        <vt:i4>1</vt:i4>
      </vt:variant>
      <vt:variant>
        <vt:lpstr>Bildrubriker</vt:lpstr>
      </vt:variant>
      <vt:variant>
        <vt:i4>11</vt:i4>
      </vt:variant>
    </vt:vector>
  </HeadingPairs>
  <TitlesOfParts>
    <vt:vector size="12" baseType="lpstr">
      <vt:lpstr>OH-mall_ligg</vt:lpstr>
      <vt:lpstr> Svårigheter och möjligheter för ungdomar på arbetsmarknaden </vt:lpstr>
      <vt:lpstr>Inledning</vt:lpstr>
      <vt:lpstr>Ungdomsarbetslösheten – ett mått på otillfredsställt arbetsutbud</vt:lpstr>
      <vt:lpstr>Många fallgropar…</vt:lpstr>
      <vt:lpstr>Svensk ungdomsarbetslöshet (15-24 år) 1995-2012</vt:lpstr>
      <vt:lpstr>Svensk ungdomsarbetslöshet 1995-2012: Några jämförelser</vt:lpstr>
      <vt:lpstr>Men är det egentligen arbetslöshetens nivå som är intressant?</vt:lpstr>
      <vt:lpstr>Andelen dagar som inskriven vid Arbetsförmedlingen (median) vid olika åldrar</vt:lpstr>
      <vt:lpstr>Utflöde från Arbetsförmedlingens register till arbete utan subvention</vt:lpstr>
      <vt:lpstr>Ungdomar som varken arbetar eller studerar (NEET) i OECD-länderna 2011 (andelar av befolkning i åldern 15/16-24)</vt:lpstr>
      <vt:lpstr>Avslutande kommentarer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Hur stor är egentligen ungdomsarbetslösheten?</dc:title>
  <dc:creator>Anders Forslund</dc:creator>
  <dc:description>IFAU905, v3.1 2012-02-29</dc:description>
  <cp:lastModifiedBy>Margareta Wicklander</cp:lastModifiedBy>
  <cp:revision>39</cp:revision>
  <dcterms:created xsi:type="dcterms:W3CDTF">2014-01-10T13:23:36Z</dcterms:created>
  <dcterms:modified xsi:type="dcterms:W3CDTF">2014-02-11T14:24:14Z</dcterms:modified>
</cp:coreProperties>
</file>