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docm" ContentType="application/vnd.ms-word.document.macroEnabled.12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6" r:id="rId2"/>
    <p:sldId id="287" r:id="rId3"/>
    <p:sldId id="393" r:id="rId4"/>
    <p:sldId id="389" r:id="rId5"/>
    <p:sldId id="390" r:id="rId6"/>
    <p:sldId id="288" r:id="rId7"/>
    <p:sldId id="394" r:id="rId8"/>
    <p:sldId id="378" r:id="rId9"/>
    <p:sldId id="380" r:id="rId10"/>
    <p:sldId id="381" r:id="rId11"/>
    <p:sldId id="382" r:id="rId12"/>
    <p:sldId id="391" r:id="rId13"/>
    <p:sldId id="383" r:id="rId14"/>
    <p:sldId id="392" r:id="rId15"/>
    <p:sldId id="384" r:id="rId16"/>
    <p:sldId id="386" r:id="rId17"/>
  </p:sldIdLst>
  <p:sldSz cx="9906000" cy="6858000" type="A4"/>
  <p:notesSz cx="6797675" cy="9928225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45B1"/>
    <a:srgbClr val="3FE5FB"/>
    <a:srgbClr val="F127E3"/>
    <a:srgbClr val="6C0E5F"/>
    <a:srgbClr val="FF6600"/>
    <a:srgbClr val="FF99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771" autoAdjust="0"/>
    <p:restoredTop sz="76786" autoAdjust="0"/>
  </p:normalViewPr>
  <p:slideViewPr>
    <p:cSldViewPr snapToGrid="0">
      <p:cViewPr varScale="1">
        <p:scale>
          <a:sx n="85" d="100"/>
          <a:sy n="85" d="100"/>
        </p:scale>
        <p:origin x="-1380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58746A-52CD-4ADE-B8C5-E9147CA48307}" type="datetimeFigureOut">
              <a:rPr lang="sv-SE" smtClean="0"/>
              <a:pPr/>
              <a:t>2016-05-23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F21CE-4A6D-44A2-8D20-D876E6B9558F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527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57E1725-95A2-4D29-ABBE-74474518123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5AF386-440F-4953-BC88-2BA58FABB158}" type="slidenum">
              <a:rPr lang="sv-SE" smtClean="0"/>
              <a:pPr>
                <a:defRPr/>
              </a:pPr>
              <a:t>1</a:t>
            </a:fld>
            <a:endParaRPr lang="sv-S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E1725-95A2-4D29-ABBE-744745181233}" type="slidenum">
              <a:rPr lang="sv-SE" smtClean="0"/>
              <a:pPr>
                <a:defRPr/>
              </a:pPr>
              <a:t>10</a:t>
            </a:fld>
            <a:endParaRPr lang="sv-S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sv-SE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61744-D4D3-4436-94EA-B57835AB6E39}" type="slidenum">
              <a:rPr lang="sv-SE" smtClean="0"/>
              <a:pPr/>
              <a:t>11</a:t>
            </a:fld>
            <a:endParaRPr lang="sv-S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sv-SE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E1725-95A2-4D29-ABBE-744745181233}" type="slidenum">
              <a:rPr lang="sv-SE" smtClean="0"/>
              <a:pPr>
                <a:defRPr/>
              </a:pPr>
              <a:t>13</a:t>
            </a:fld>
            <a:endParaRPr lang="sv-S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E1725-95A2-4D29-ABBE-744745181233}" type="slidenum">
              <a:rPr lang="sv-SE" smtClean="0"/>
              <a:pPr>
                <a:defRPr/>
              </a:pPr>
              <a:t>14</a:t>
            </a:fld>
            <a:endParaRPr lang="sv-S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E1725-95A2-4D29-ABBE-744745181233}" type="slidenum">
              <a:rPr lang="sv-SE" smtClean="0"/>
              <a:pPr>
                <a:defRPr/>
              </a:pPr>
              <a:t>15</a:t>
            </a:fld>
            <a:endParaRPr lang="sv-S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E1725-95A2-4D29-ABBE-744745181233}" type="slidenum">
              <a:rPr lang="sv-SE" smtClean="0"/>
              <a:pPr>
                <a:defRPr/>
              </a:pPr>
              <a:t>16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sv-SE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E1725-95A2-4D29-ABBE-744745181233}" type="slidenum">
              <a:rPr lang="sv-SE" smtClean="0"/>
              <a:pPr>
                <a:defRPr/>
              </a:pPr>
              <a:t>2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sv-SE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E1725-95A2-4D29-ABBE-744745181233}" type="slidenum">
              <a:rPr lang="sv-SE" smtClean="0"/>
              <a:pPr>
                <a:defRPr/>
              </a:pPr>
              <a:t>3</a:t>
            </a:fld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E1725-95A2-4D29-ABBE-744745181233}" type="slidenum">
              <a:rPr lang="sv-SE" smtClean="0"/>
              <a:pPr>
                <a:defRPr/>
              </a:pPr>
              <a:t>4</a:t>
            </a:fld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E1725-95A2-4D29-ABBE-744745181233}" type="slidenum">
              <a:rPr lang="sv-SE" smtClean="0"/>
              <a:pPr>
                <a:defRPr/>
              </a:pPr>
              <a:t>5</a:t>
            </a:fld>
            <a:endParaRPr lang="sv-S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E1725-95A2-4D29-ABBE-744745181233}" type="slidenum">
              <a:rPr lang="sv-SE" smtClean="0"/>
              <a:pPr>
                <a:defRPr/>
              </a:pPr>
              <a:t>6</a:t>
            </a:fld>
            <a:endParaRPr lang="sv-S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sv-SE" b="1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61744-D4D3-4436-94EA-B57835AB6E39}" type="slidenum">
              <a:rPr lang="sv-SE" smtClean="0"/>
              <a:pPr/>
              <a:t>7</a:t>
            </a:fld>
            <a:endParaRPr lang="sv-S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sv-SE" b="1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61744-D4D3-4436-94EA-B57835AB6E39}" type="slidenum">
              <a:rPr lang="sv-SE" smtClean="0"/>
              <a:pPr/>
              <a:t>8</a:t>
            </a:fld>
            <a:endParaRPr lang="sv-S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61744-D4D3-4436-94EA-B57835AB6E39}" type="slidenum">
              <a:rPr lang="sv-SE" smtClean="0"/>
              <a:pPr/>
              <a:t>9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42950" y="2130425"/>
            <a:ext cx="8420100" cy="91757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171825"/>
            <a:ext cx="69342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DE724-1034-40FD-95C3-EC4BBED8624A}" type="datetime1">
              <a:rPr lang="sv-SE"/>
              <a:pPr>
                <a:defRPr/>
              </a:pPr>
              <a:t>2016-05-23</a:t>
            </a:fld>
            <a:endParaRPr lang="sv-SE"/>
          </a:p>
        </p:txBody>
      </p:sp>
      <p:sp>
        <p:nvSpPr>
          <p:cNvPr id="5" name="Rectangle 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ARBETSMATERIAL - FÅR EJ CITERAS</a:t>
            </a:r>
          </a:p>
        </p:txBody>
      </p:sp>
      <p:sp>
        <p:nvSpPr>
          <p:cNvPr id="6" name="Rectangle 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BBCC7-AB10-48F9-9FD1-B1C1122EC52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C8A63-B39E-4806-AE17-271F2D1B082A}" type="datetime1">
              <a:rPr lang="sv-SE"/>
              <a:pPr>
                <a:defRPr/>
              </a:pPr>
              <a:t>2016-05-23</a:t>
            </a:fld>
            <a:endParaRPr lang="sv-SE"/>
          </a:p>
        </p:txBody>
      </p:sp>
      <p:sp>
        <p:nvSpPr>
          <p:cNvPr id="5" name="Rectangle 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ARBETSMATERIAL - FÅR EJ CITERAS</a:t>
            </a:r>
          </a:p>
        </p:txBody>
      </p:sp>
      <p:sp>
        <p:nvSpPr>
          <p:cNvPr id="6" name="Rectangle 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DC21D-5E98-4D97-BE56-1D403EB3549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116763" y="1143000"/>
            <a:ext cx="2046287" cy="475138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77900" y="1143000"/>
            <a:ext cx="5986463" cy="475138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91EA9-CE3D-4A2D-AA1F-9AEA4350E97E}" type="datetime1">
              <a:rPr lang="sv-SE"/>
              <a:pPr>
                <a:defRPr/>
              </a:pPr>
              <a:t>2016-05-23</a:t>
            </a:fld>
            <a:endParaRPr lang="sv-SE"/>
          </a:p>
        </p:txBody>
      </p:sp>
      <p:sp>
        <p:nvSpPr>
          <p:cNvPr id="5" name="Rectangle 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ARBETSMATERIAL - FÅR EJ CITERAS</a:t>
            </a:r>
          </a:p>
        </p:txBody>
      </p:sp>
      <p:sp>
        <p:nvSpPr>
          <p:cNvPr id="6" name="Rectangle 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F1DB1-1C4D-41D7-B20C-31803991745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C1C4A-AB35-4273-9066-61C52CE55C3B}" type="datetime1">
              <a:rPr lang="sv-SE"/>
              <a:pPr>
                <a:defRPr/>
              </a:pPr>
              <a:t>2016-05-23</a:t>
            </a:fld>
            <a:endParaRPr lang="sv-SE"/>
          </a:p>
        </p:txBody>
      </p:sp>
      <p:sp>
        <p:nvSpPr>
          <p:cNvPr id="5" name="Rectangle 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ARBETSMATERIAL - FÅR EJ CITERAS</a:t>
            </a:r>
          </a:p>
        </p:txBody>
      </p:sp>
      <p:sp>
        <p:nvSpPr>
          <p:cNvPr id="6" name="Rectangle 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E16F7-3463-4BBD-B699-75AB5D5D557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03A46-F3BA-4C96-98E8-8BB9B78FAA66}" type="datetime1">
              <a:rPr lang="sv-SE"/>
              <a:pPr>
                <a:defRPr/>
              </a:pPr>
              <a:t>2016-05-23</a:t>
            </a:fld>
            <a:endParaRPr lang="sv-SE"/>
          </a:p>
        </p:txBody>
      </p:sp>
      <p:sp>
        <p:nvSpPr>
          <p:cNvPr id="5" name="Rectangle 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ARBETSMATERIAL - FÅR EJ CITERAS</a:t>
            </a:r>
          </a:p>
        </p:txBody>
      </p:sp>
      <p:sp>
        <p:nvSpPr>
          <p:cNvPr id="6" name="Rectangle 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D527D-5F61-47E8-80B3-A3584245879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977900" y="1866900"/>
            <a:ext cx="4006850" cy="4027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37150" y="1866900"/>
            <a:ext cx="4006850" cy="4027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8AAFB-02DF-4DD4-ACA6-0AD3145D1B1E}" type="datetime1">
              <a:rPr lang="sv-SE"/>
              <a:pPr>
                <a:defRPr/>
              </a:pPr>
              <a:t>2016-05-23</a:t>
            </a:fld>
            <a:endParaRPr lang="sv-SE"/>
          </a:p>
        </p:txBody>
      </p:sp>
      <p:sp>
        <p:nvSpPr>
          <p:cNvPr id="6" name="Rectangle 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ARBETSMATERIAL - FÅR EJ CITERAS</a:t>
            </a:r>
          </a:p>
        </p:txBody>
      </p:sp>
      <p:sp>
        <p:nvSpPr>
          <p:cNvPr id="7" name="Rectangle 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5AB8A-9196-4E78-8188-4CAB6514393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73D14-31BF-4645-9434-FFE29A4046D9}" type="datetime1">
              <a:rPr lang="sv-SE"/>
              <a:pPr>
                <a:defRPr/>
              </a:pPr>
              <a:t>2016-05-23</a:t>
            </a:fld>
            <a:endParaRPr lang="sv-SE"/>
          </a:p>
        </p:txBody>
      </p:sp>
      <p:sp>
        <p:nvSpPr>
          <p:cNvPr id="8" name="Rectangle 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ARBETSMATERIAL - FÅR EJ CITERAS</a:t>
            </a:r>
          </a:p>
        </p:txBody>
      </p:sp>
      <p:sp>
        <p:nvSpPr>
          <p:cNvPr id="9" name="Rectangle 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D51B7-9F7B-469B-9DF4-17E72CE88FB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91E83-CB02-4BFE-92CC-1691950C34D4}" type="datetime1">
              <a:rPr lang="sv-SE"/>
              <a:pPr>
                <a:defRPr/>
              </a:pPr>
              <a:t>2016-05-23</a:t>
            </a:fld>
            <a:endParaRPr lang="sv-SE"/>
          </a:p>
        </p:txBody>
      </p:sp>
      <p:sp>
        <p:nvSpPr>
          <p:cNvPr id="4" name="Rectangle 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ARBETSMATERIAL - FÅR EJ CITERAS</a:t>
            </a:r>
          </a:p>
        </p:txBody>
      </p:sp>
      <p:sp>
        <p:nvSpPr>
          <p:cNvPr id="5" name="Rectangle 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F870A-E91B-40F1-B0E7-BDDD566137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76156-F19D-4E68-90AB-60B638957723}" type="datetime1">
              <a:rPr lang="sv-SE"/>
              <a:pPr>
                <a:defRPr/>
              </a:pPr>
              <a:t>2016-05-23</a:t>
            </a:fld>
            <a:endParaRPr lang="sv-SE"/>
          </a:p>
        </p:txBody>
      </p:sp>
      <p:sp>
        <p:nvSpPr>
          <p:cNvPr id="3" name="Rectangle 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ARBETSMATERIAL - FÅR EJ CITERAS</a:t>
            </a:r>
          </a:p>
        </p:txBody>
      </p:sp>
      <p:sp>
        <p:nvSpPr>
          <p:cNvPr id="4" name="Rectangle 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A29EB-809A-4BC2-B5C3-B359DA49667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EF32B-3A2D-4B86-968D-808EDD2314E9}" type="datetime1">
              <a:rPr lang="sv-SE"/>
              <a:pPr>
                <a:defRPr/>
              </a:pPr>
              <a:t>2016-05-23</a:t>
            </a:fld>
            <a:endParaRPr lang="sv-SE"/>
          </a:p>
        </p:txBody>
      </p:sp>
      <p:sp>
        <p:nvSpPr>
          <p:cNvPr id="6" name="Rectangle 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ARBETSMATERIAL - FÅR EJ CITERAS</a:t>
            </a:r>
          </a:p>
        </p:txBody>
      </p:sp>
      <p:sp>
        <p:nvSpPr>
          <p:cNvPr id="7" name="Rectangle 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FBF5A-84BB-403B-856F-99F68818441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07CE0-25E9-4AA4-9D79-11F460FD9800}" type="datetime1">
              <a:rPr lang="sv-SE"/>
              <a:pPr>
                <a:defRPr/>
              </a:pPr>
              <a:t>2016-05-23</a:t>
            </a:fld>
            <a:endParaRPr lang="sv-SE"/>
          </a:p>
        </p:txBody>
      </p:sp>
      <p:sp>
        <p:nvSpPr>
          <p:cNvPr id="6" name="Rectangle 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ARBETSMATERIAL - FÅR EJ CITERAS</a:t>
            </a:r>
          </a:p>
        </p:txBody>
      </p:sp>
      <p:sp>
        <p:nvSpPr>
          <p:cNvPr id="7" name="Rectangle 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1F124-A51F-4A9D-BF21-AA02C7FAF84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7900" y="1143000"/>
            <a:ext cx="8185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bakgrundsrubriken</a:t>
            </a:r>
          </a:p>
        </p:txBody>
      </p:sp>
      <p:sp>
        <p:nvSpPr>
          <p:cNvPr id="1027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1866900"/>
            <a:ext cx="8166100" cy="402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1076" name="Rectangle 5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372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j-lt"/>
                <a:cs typeface="+mn-cs"/>
              </a:defRPr>
            </a:lvl1pPr>
          </a:lstStyle>
          <a:p>
            <a:pPr>
              <a:defRPr/>
            </a:pPr>
            <a:fld id="{FE753AFA-7A82-4C8A-9FF3-A3D2ADA5791A}" type="datetime1">
              <a:rPr lang="sv-SE"/>
              <a:pPr>
                <a:defRPr/>
              </a:pPr>
              <a:t>2016-05-23</a:t>
            </a:fld>
            <a:endParaRPr lang="sv-SE"/>
          </a:p>
        </p:txBody>
      </p:sp>
      <p:sp>
        <p:nvSpPr>
          <p:cNvPr id="1077" name="Rectangle 5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72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sv-SE"/>
              <a:t>ARBETSMATERIAL - FÅR EJ CITERAS</a:t>
            </a:r>
          </a:p>
        </p:txBody>
      </p:sp>
      <p:sp>
        <p:nvSpPr>
          <p:cNvPr id="1078" name="Rectangle 5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72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  <a:cs typeface="+mn-cs"/>
              </a:defRPr>
            </a:lvl1pPr>
          </a:lstStyle>
          <a:p>
            <a:pPr>
              <a:defRPr/>
            </a:pPr>
            <a:fld id="{111B71D1-CE6A-4883-B9BB-950411BC228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pic>
        <p:nvPicPr>
          <p:cNvPr id="1031" name="Bildobjekt 7" descr="PowerPoint-topp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4763"/>
            <a:ext cx="9906000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Microsoft_Office_Word-dokument2.doc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package" Target="../embeddings/Microsoft_Office_Word-dokument3.doc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akroaktiverat_Microsoft_Office_Word-dokument4.docm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package" Target="../embeddings/Microsoft_Office_Word-dokument5.docx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akroaktiverat_Microsoft_Office_Word-dokument1.docm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ubrik 1"/>
          <p:cNvSpPr>
            <a:spLocks noGrp="1"/>
          </p:cNvSpPr>
          <p:nvPr>
            <p:ph type="ctrTitle"/>
          </p:nvPr>
        </p:nvSpPr>
        <p:spPr>
          <a:xfrm>
            <a:off x="750888" y="2147888"/>
            <a:ext cx="8420100" cy="91757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sv-SE" sz="3600" dirty="0" smtClean="0"/>
              <a:t>Can </a:t>
            </a:r>
            <a:r>
              <a:rPr lang="sv-SE" sz="3600" dirty="0" err="1" smtClean="0"/>
              <a:t>investing</a:t>
            </a:r>
            <a:r>
              <a:rPr lang="sv-SE" sz="3600" dirty="0" smtClean="0"/>
              <a:t> in </a:t>
            </a:r>
            <a:r>
              <a:rPr lang="sv-SE" sz="3600" dirty="0" err="1" smtClean="0"/>
              <a:t>teachers</a:t>
            </a:r>
            <a:r>
              <a:rPr lang="sv-SE" sz="3600" dirty="0" smtClean="0"/>
              <a:t> </a:t>
            </a:r>
            <a:r>
              <a:rPr lang="sv-SE" sz="3600" dirty="0" err="1" smtClean="0"/>
              <a:t>raise</a:t>
            </a:r>
            <a:r>
              <a:rPr lang="sv-SE" sz="3600" dirty="0" smtClean="0"/>
              <a:t> </a:t>
            </a:r>
            <a:r>
              <a:rPr lang="sv-SE" sz="3600" dirty="0" err="1" smtClean="0"/>
              <a:t>outcomes</a:t>
            </a:r>
            <a:r>
              <a:rPr lang="sv-SE" sz="3600" dirty="0" smtClean="0"/>
              <a:t> in </a:t>
            </a:r>
            <a:r>
              <a:rPr lang="sv-SE" sz="3600" dirty="0" err="1" smtClean="0"/>
              <a:t>disadvantaged</a:t>
            </a:r>
            <a:r>
              <a:rPr lang="sv-SE" sz="3600" dirty="0" smtClean="0"/>
              <a:t> </a:t>
            </a:r>
            <a:r>
              <a:rPr lang="sv-SE" sz="3600" dirty="0" err="1" smtClean="0"/>
              <a:t>schools</a:t>
            </a:r>
            <a:r>
              <a:rPr lang="sv-SE" sz="3600" dirty="0" smtClean="0"/>
              <a:t>?</a:t>
            </a:r>
          </a:p>
        </p:txBody>
      </p:sp>
      <p:sp>
        <p:nvSpPr>
          <p:cNvPr id="2051" name="Underrubrik 2"/>
          <p:cNvSpPr>
            <a:spLocks noGrp="1"/>
          </p:cNvSpPr>
          <p:nvPr>
            <p:ph type="subTitle" idx="1"/>
          </p:nvPr>
        </p:nvSpPr>
        <p:spPr>
          <a:xfrm>
            <a:off x="1400175" y="3171825"/>
            <a:ext cx="6934200" cy="2012950"/>
          </a:xfrm>
        </p:spPr>
        <p:txBody>
          <a:bodyPr/>
          <a:lstStyle/>
          <a:p>
            <a:pPr eaLnBrk="1" hangingPunct="1"/>
            <a:endParaRPr lang="sv-SE" sz="2000" dirty="0" smtClean="0"/>
          </a:p>
          <a:p>
            <a:pPr eaLnBrk="1" hangingPunct="1"/>
            <a:r>
              <a:rPr lang="sv-SE" sz="2400" dirty="0" smtClean="0"/>
              <a:t>2016-05-24</a:t>
            </a:r>
          </a:p>
          <a:p>
            <a:pPr eaLnBrk="1" hangingPunct="1"/>
            <a:r>
              <a:rPr lang="sv-SE" sz="2400" dirty="0" smtClean="0"/>
              <a:t>Anahita Assadi, Caroline Hall, </a:t>
            </a:r>
          </a:p>
          <a:p>
            <a:pPr eaLnBrk="1" hangingPunct="1"/>
            <a:r>
              <a:rPr lang="sv-SE" sz="2400" dirty="0" smtClean="0"/>
              <a:t>Martin Lundin och Kristina Sibbmark</a:t>
            </a:r>
          </a:p>
          <a:p>
            <a:pPr eaLnBrk="1" hangingPunct="1"/>
            <a:r>
              <a:rPr lang="sv-SE" sz="2400" dirty="0" smtClean="0"/>
              <a:t>IFAU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FE16F7-3463-4BBD-B699-75AB5D5D5577}" type="slidenum">
              <a:rPr lang="sv-SE" smtClean="0"/>
              <a:pPr>
                <a:defRPr/>
              </a:pPr>
              <a:t>10</a:t>
            </a:fld>
            <a:endParaRPr lang="sv-SE"/>
          </a:p>
        </p:txBody>
      </p:sp>
      <p:graphicFrame>
        <p:nvGraphicFramePr>
          <p:cNvPr id="68610" name="Platshållare för innehåll 4"/>
          <p:cNvGraphicFramePr>
            <a:graphicFrameLocks noChangeAspect="1"/>
          </p:cNvGraphicFramePr>
          <p:nvPr>
            <p:ph idx="1"/>
          </p:nvPr>
        </p:nvGraphicFramePr>
        <p:xfrm>
          <a:off x="1436688" y="904875"/>
          <a:ext cx="7516812" cy="5730875"/>
        </p:xfrm>
        <a:graphic>
          <a:graphicData uri="http://schemas.openxmlformats.org/presentationml/2006/ole">
            <p:oleObj spid="_x0000_s3074" name="Dokument" r:id="rId4" imgW="5935769" imgH="4525870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133A-AF00-48EB-9E4C-D3CCA1D1B793}" type="slidenum">
              <a:rPr lang="sv-SE" smtClean="0"/>
              <a:pPr/>
              <a:t>11</a:t>
            </a:fld>
            <a:endParaRPr lang="sv-SE"/>
          </a:p>
        </p:txBody>
      </p:sp>
      <p:graphicFrame>
        <p:nvGraphicFramePr>
          <p:cNvPr id="5" name="Platshållare för innehåll 4"/>
          <p:cNvGraphicFramePr>
            <a:graphicFrameLocks noChangeAspect="1"/>
          </p:cNvGraphicFramePr>
          <p:nvPr>
            <p:ph idx="1"/>
          </p:nvPr>
        </p:nvGraphicFramePr>
        <p:xfrm>
          <a:off x="973138" y="944563"/>
          <a:ext cx="7291387" cy="6067425"/>
        </p:xfrm>
        <a:graphic>
          <a:graphicData uri="http://schemas.openxmlformats.org/presentationml/2006/ole">
            <p:oleObj spid="_x0000_s4098" name="Dokument" r:id="rId4" imgW="5647085" imgH="4699332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BBCC7-AB10-48F9-9FD1-B1C1122EC527}" type="slidenum">
              <a:rPr lang="sv-SE" smtClean="0"/>
              <a:pPr>
                <a:defRPr/>
              </a:pPr>
              <a:t>12</a:t>
            </a:fld>
            <a:endParaRPr lang="sv-SE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1020763" y="760413"/>
          <a:ext cx="8088312" cy="5972175"/>
        </p:xfrm>
        <a:graphic>
          <a:graphicData uri="http://schemas.openxmlformats.org/presentationml/2006/ole">
            <p:oleObj spid="_x0000_s35843" name="Makroaktiverad mall" r:id="rId3" imgW="6763861" imgH="5006225" progId="Word.DocumentMacroEnabled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 err="1" smtClean="0"/>
              <a:t>Higher</a:t>
            </a:r>
            <a:r>
              <a:rPr lang="sv-SE" sz="3600" dirty="0" smtClean="0"/>
              <a:t> </a:t>
            </a:r>
            <a:r>
              <a:rPr lang="sv-SE" sz="3600" dirty="0" err="1" smtClean="0"/>
              <a:t>grades</a:t>
            </a:r>
            <a:r>
              <a:rPr lang="sv-SE" sz="3600" dirty="0" smtClean="0"/>
              <a:t> in </a:t>
            </a:r>
            <a:r>
              <a:rPr lang="sv-SE" sz="3600" dirty="0" err="1" smtClean="0"/>
              <a:t>language</a:t>
            </a:r>
            <a:r>
              <a:rPr lang="sv-SE" sz="3600" dirty="0" smtClean="0"/>
              <a:t> </a:t>
            </a:r>
            <a:r>
              <a:rPr lang="sv-SE" sz="3600" dirty="0" err="1" smtClean="0"/>
              <a:t>courses</a:t>
            </a:r>
            <a:r>
              <a:rPr lang="sv-SE" sz="3600" dirty="0" smtClean="0"/>
              <a:t> 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77898" y="1866900"/>
            <a:ext cx="8623301" cy="4027488"/>
          </a:xfrm>
        </p:spPr>
        <p:txBody>
          <a:bodyPr/>
          <a:lstStyle/>
          <a:p>
            <a:r>
              <a:rPr lang="sv-SE" sz="2400" dirty="0" err="1" smtClean="0"/>
              <a:t>Results</a:t>
            </a:r>
            <a:r>
              <a:rPr lang="sv-SE" sz="2400" dirty="0" smtClean="0"/>
              <a:t> from regression </a:t>
            </a:r>
            <a:r>
              <a:rPr lang="sv-SE" sz="2400" dirty="0" err="1" smtClean="0"/>
              <a:t>analyses</a:t>
            </a:r>
            <a:r>
              <a:rPr lang="sv-SE" sz="2400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sv-SE" sz="2400" dirty="0" smtClean="0"/>
              <a:t>No </a:t>
            </a:r>
            <a:r>
              <a:rPr lang="sv-SE" sz="2400" dirty="0" err="1" smtClean="0"/>
              <a:t>effects</a:t>
            </a:r>
            <a:r>
              <a:rPr lang="sv-SE" sz="2400" dirty="0" smtClean="0"/>
              <a:t> on </a:t>
            </a:r>
            <a:r>
              <a:rPr lang="sv-SE" sz="2400" dirty="0" err="1" smtClean="0"/>
              <a:t>grades</a:t>
            </a:r>
            <a:r>
              <a:rPr lang="sv-SE" sz="2400" dirty="0" smtClean="0"/>
              <a:t> in 2013</a:t>
            </a:r>
          </a:p>
          <a:p>
            <a:pPr>
              <a:buFont typeface="Arial" pitchFamily="34" charset="0"/>
              <a:buChar char="•"/>
            </a:pPr>
            <a:r>
              <a:rPr lang="sv-SE" sz="2400" dirty="0" smtClean="0"/>
              <a:t>In 2014, </a:t>
            </a:r>
            <a:r>
              <a:rPr lang="sv-SE" sz="2400" dirty="0" err="1" smtClean="0"/>
              <a:t>statistically</a:t>
            </a:r>
            <a:r>
              <a:rPr lang="sv-SE" sz="2400" dirty="0" smtClean="0"/>
              <a:t> </a:t>
            </a:r>
            <a:r>
              <a:rPr lang="sv-SE" sz="2400" dirty="0" err="1" smtClean="0"/>
              <a:t>significant</a:t>
            </a:r>
            <a:r>
              <a:rPr lang="sv-SE" sz="2400" dirty="0" smtClean="0"/>
              <a:t> </a:t>
            </a:r>
            <a:r>
              <a:rPr lang="sv-SE" sz="2400" dirty="0" err="1" smtClean="0"/>
              <a:t>effects</a:t>
            </a:r>
            <a:r>
              <a:rPr lang="sv-SE" sz="2400" dirty="0" smtClean="0"/>
              <a:t> on </a:t>
            </a:r>
          </a:p>
          <a:p>
            <a:pPr lvl="1">
              <a:buFont typeface="Arial" pitchFamily="34" charset="0"/>
              <a:buChar char="•"/>
            </a:pPr>
            <a:r>
              <a:rPr lang="sv-SE" sz="2400" dirty="0" err="1" smtClean="0"/>
              <a:t>grades</a:t>
            </a:r>
            <a:r>
              <a:rPr lang="sv-SE" sz="2400" dirty="0" smtClean="0"/>
              <a:t> in English: 20% </a:t>
            </a:r>
            <a:r>
              <a:rPr lang="sv-SE" sz="2400" dirty="0" err="1" smtClean="0"/>
              <a:t>improvement</a:t>
            </a:r>
            <a:endParaRPr lang="sv-SE" sz="2400" dirty="0" smtClean="0"/>
          </a:p>
          <a:p>
            <a:pPr lvl="1">
              <a:buFont typeface="Arial" pitchFamily="34" charset="0"/>
              <a:buChar char="•"/>
            </a:pPr>
            <a:r>
              <a:rPr lang="sv-SE" sz="2400" dirty="0" err="1" smtClean="0"/>
              <a:t>grades</a:t>
            </a:r>
            <a:r>
              <a:rPr lang="sv-SE" sz="2400" dirty="0" smtClean="0"/>
              <a:t> in Swedish as 2nd </a:t>
            </a:r>
            <a:r>
              <a:rPr lang="sv-SE" sz="2400" dirty="0" err="1" smtClean="0"/>
              <a:t>language</a:t>
            </a:r>
            <a:r>
              <a:rPr lang="sv-SE" sz="2400" dirty="0" smtClean="0"/>
              <a:t>: 13% </a:t>
            </a:r>
            <a:r>
              <a:rPr lang="sv-SE" sz="2400" dirty="0" err="1" smtClean="0"/>
              <a:t>improvement</a:t>
            </a:r>
            <a:endParaRPr lang="sv-SE" sz="2400" dirty="0" smtClean="0"/>
          </a:p>
          <a:p>
            <a:pPr>
              <a:buFont typeface="Arial" pitchFamily="34" charset="0"/>
              <a:buChar char="•"/>
            </a:pPr>
            <a:r>
              <a:rPr lang="sv-SE" sz="2400" dirty="0" smtClean="0"/>
              <a:t>For students who </a:t>
            </a:r>
            <a:r>
              <a:rPr lang="sv-SE" sz="2400" dirty="0" err="1" smtClean="0"/>
              <a:t>have</a:t>
            </a:r>
            <a:r>
              <a:rPr lang="sv-SE" sz="2400" dirty="0" smtClean="0"/>
              <a:t> </a:t>
            </a:r>
            <a:r>
              <a:rPr lang="sv-SE" sz="2400" dirty="0" err="1" smtClean="0"/>
              <a:t>lived</a:t>
            </a:r>
            <a:r>
              <a:rPr lang="sv-SE" sz="2400" dirty="0" smtClean="0"/>
              <a:t> in Sweden </a:t>
            </a:r>
            <a:r>
              <a:rPr lang="sv-SE" sz="2400" dirty="0" err="1" smtClean="0"/>
              <a:t>four</a:t>
            </a:r>
            <a:r>
              <a:rPr lang="sv-SE" sz="2400" dirty="0" smtClean="0"/>
              <a:t> </a:t>
            </a:r>
            <a:r>
              <a:rPr lang="sv-SE" sz="2400" dirty="0" err="1" smtClean="0"/>
              <a:t>years</a:t>
            </a:r>
            <a:r>
              <a:rPr lang="sv-SE" sz="2400" dirty="0" smtClean="0"/>
              <a:t> or </a:t>
            </a:r>
            <a:r>
              <a:rPr lang="sv-SE" sz="2400" dirty="0" err="1" smtClean="0"/>
              <a:t>longer</a:t>
            </a:r>
            <a:r>
              <a:rPr lang="sv-SE" sz="2400" dirty="0" smtClean="0"/>
              <a:t>, </a:t>
            </a:r>
            <a:r>
              <a:rPr lang="sv-SE" sz="2400" dirty="0" err="1" smtClean="0"/>
              <a:t>also</a:t>
            </a:r>
            <a:r>
              <a:rPr lang="sv-SE" sz="2400" dirty="0" smtClean="0"/>
              <a:t> </a:t>
            </a:r>
            <a:r>
              <a:rPr lang="sv-SE" sz="2400" dirty="0" err="1" smtClean="0"/>
              <a:t>statistically</a:t>
            </a:r>
            <a:r>
              <a:rPr lang="sv-SE" sz="2400" dirty="0" smtClean="0"/>
              <a:t> </a:t>
            </a:r>
            <a:r>
              <a:rPr lang="sv-SE" sz="2400" dirty="0" err="1" smtClean="0"/>
              <a:t>significant</a:t>
            </a:r>
            <a:r>
              <a:rPr lang="sv-SE" sz="2400" dirty="0" smtClean="0"/>
              <a:t> </a:t>
            </a:r>
            <a:r>
              <a:rPr lang="sv-SE" sz="2400" dirty="0" err="1" smtClean="0"/>
              <a:t>effect</a:t>
            </a:r>
            <a:r>
              <a:rPr lang="sv-SE" sz="2400" dirty="0" smtClean="0"/>
              <a:t> on the GPA: 16% </a:t>
            </a:r>
            <a:r>
              <a:rPr lang="sv-SE" sz="2400" dirty="0" err="1" smtClean="0"/>
              <a:t>improvement</a:t>
            </a:r>
            <a:r>
              <a:rPr lang="sv-SE" sz="2400" dirty="0" smtClean="0"/>
              <a:t> </a:t>
            </a:r>
          </a:p>
          <a:p>
            <a:endParaRPr lang="sv-SE" sz="2400" dirty="0" smtClean="0"/>
          </a:p>
          <a:p>
            <a:pPr lvl="1">
              <a:buFont typeface="Arial" pitchFamily="34" charset="0"/>
              <a:buChar char="•"/>
            </a:pPr>
            <a:endParaRPr lang="sv-SE" dirty="0" smtClean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FE16F7-3463-4BBD-B699-75AB5D5D5577}" type="slidenum">
              <a:rPr lang="sv-SE" smtClean="0"/>
              <a:pPr>
                <a:defRPr/>
              </a:pPr>
              <a:t>13</a:t>
            </a:fld>
            <a:endParaRPr lang="sv-S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FE16F7-3463-4BBD-B699-75AB5D5D5577}" type="slidenum">
              <a:rPr lang="sv-SE" smtClean="0"/>
              <a:pPr>
                <a:defRPr/>
              </a:pPr>
              <a:t>14</a:t>
            </a:fld>
            <a:endParaRPr lang="sv-SE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273050" y="903288"/>
          <a:ext cx="9345613" cy="6091237"/>
        </p:xfrm>
        <a:graphic>
          <a:graphicData uri="http://schemas.openxmlformats.org/presentationml/2006/ole">
            <p:oleObj spid="_x0000_s39938" name="Dokument" r:id="rId4" imgW="6763861" imgH="4417682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7899" y="1341304"/>
            <a:ext cx="8692574" cy="584200"/>
          </a:xfrm>
        </p:spPr>
        <p:txBody>
          <a:bodyPr/>
          <a:lstStyle/>
          <a:p>
            <a:r>
              <a:rPr lang="sv-SE" sz="3600" dirty="0" err="1" smtClean="0"/>
              <a:t>Improved</a:t>
            </a:r>
            <a:r>
              <a:rPr lang="sv-SE" sz="3600" dirty="0" smtClean="0"/>
              <a:t> </a:t>
            </a:r>
            <a:r>
              <a:rPr lang="sv-SE" sz="3600" dirty="0" err="1" smtClean="0"/>
              <a:t>results</a:t>
            </a:r>
            <a:r>
              <a:rPr lang="sv-SE" sz="3600" dirty="0" smtClean="0"/>
              <a:t> on the national test in English, </a:t>
            </a:r>
            <a:r>
              <a:rPr lang="sv-SE" sz="3600" dirty="0" err="1" smtClean="0"/>
              <a:t>but</a:t>
            </a:r>
            <a:r>
              <a:rPr lang="sv-SE" sz="3600" dirty="0" smtClean="0"/>
              <a:t> not in Swedish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77900" y="2450794"/>
            <a:ext cx="7725425" cy="40274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sv-SE" sz="2400" dirty="0" smtClean="0"/>
              <a:t>No </a:t>
            </a:r>
            <a:r>
              <a:rPr lang="sv-SE" sz="2400" dirty="0" err="1" smtClean="0"/>
              <a:t>effects</a:t>
            </a:r>
            <a:r>
              <a:rPr lang="sv-SE" sz="2400" dirty="0" smtClean="0"/>
              <a:t> on the 2013 national </a:t>
            </a:r>
            <a:r>
              <a:rPr lang="sv-SE" sz="2400" dirty="0" err="1" smtClean="0"/>
              <a:t>achivement</a:t>
            </a:r>
            <a:r>
              <a:rPr lang="sv-SE" sz="2400" dirty="0" smtClean="0"/>
              <a:t> test </a:t>
            </a:r>
            <a:r>
              <a:rPr lang="sv-SE" sz="2400" dirty="0" err="1" smtClean="0"/>
              <a:t>results</a:t>
            </a:r>
            <a:endParaRPr lang="sv-SE" sz="2400" dirty="0" smtClean="0"/>
          </a:p>
          <a:p>
            <a:pPr>
              <a:buFont typeface="Arial" pitchFamily="34" charset="0"/>
              <a:buChar char="•"/>
            </a:pPr>
            <a:r>
              <a:rPr lang="sv-SE" sz="2400" dirty="0" smtClean="0"/>
              <a:t>In 2014, </a:t>
            </a:r>
            <a:r>
              <a:rPr lang="sv-SE" sz="2400" dirty="0" err="1" smtClean="0"/>
              <a:t>statistically</a:t>
            </a:r>
            <a:r>
              <a:rPr lang="sv-SE" sz="2400" dirty="0" smtClean="0"/>
              <a:t> </a:t>
            </a:r>
            <a:r>
              <a:rPr lang="sv-SE" sz="2400" dirty="0" err="1" smtClean="0"/>
              <a:t>significant</a:t>
            </a:r>
            <a:r>
              <a:rPr lang="sv-SE" sz="2400" dirty="0" smtClean="0"/>
              <a:t> </a:t>
            </a:r>
            <a:r>
              <a:rPr lang="sv-SE" sz="2400" dirty="0" err="1" smtClean="0"/>
              <a:t>effect</a:t>
            </a:r>
            <a:r>
              <a:rPr lang="sv-SE" sz="2400" dirty="0" smtClean="0"/>
              <a:t> on English test: 17% </a:t>
            </a:r>
            <a:r>
              <a:rPr lang="sv-SE" sz="2400" dirty="0" err="1" smtClean="0"/>
              <a:t>improvement</a:t>
            </a:r>
            <a:endParaRPr lang="sv-SE" sz="2400" dirty="0" smtClean="0"/>
          </a:p>
          <a:p>
            <a:pPr>
              <a:buFont typeface="Arial" pitchFamily="34" charset="0"/>
              <a:buChar char="•"/>
            </a:pPr>
            <a:r>
              <a:rPr lang="sv-SE" sz="2400" dirty="0" err="1" smtClean="0"/>
              <a:t>But</a:t>
            </a:r>
            <a:r>
              <a:rPr lang="sv-SE" sz="2400" dirty="0" smtClean="0"/>
              <a:t> no </a:t>
            </a:r>
            <a:r>
              <a:rPr lang="sv-SE" sz="2400" dirty="0" err="1" smtClean="0"/>
              <a:t>statistically</a:t>
            </a:r>
            <a:r>
              <a:rPr lang="sv-SE" sz="2400" dirty="0" smtClean="0"/>
              <a:t> </a:t>
            </a:r>
            <a:r>
              <a:rPr lang="sv-SE" sz="2400" dirty="0" err="1" smtClean="0"/>
              <a:t>significant</a:t>
            </a:r>
            <a:r>
              <a:rPr lang="sv-SE" sz="2400" dirty="0" smtClean="0"/>
              <a:t> </a:t>
            </a:r>
            <a:r>
              <a:rPr lang="sv-SE" sz="2400" dirty="0" err="1" smtClean="0"/>
              <a:t>effect</a:t>
            </a:r>
            <a:r>
              <a:rPr lang="sv-SE" sz="2400" dirty="0" smtClean="0"/>
              <a:t> on Swedish or </a:t>
            </a:r>
            <a:r>
              <a:rPr lang="sv-SE" sz="2400" dirty="0" err="1" smtClean="0"/>
              <a:t>Maths</a:t>
            </a:r>
            <a:r>
              <a:rPr lang="sv-SE" sz="2400" dirty="0" smtClean="0"/>
              <a:t> </a:t>
            </a:r>
            <a:r>
              <a:rPr lang="sv-SE" sz="2400" dirty="0" err="1" smtClean="0"/>
              <a:t>results</a:t>
            </a:r>
            <a:endParaRPr lang="sv-SE" sz="2400" dirty="0" smtClean="0"/>
          </a:p>
          <a:p>
            <a:endParaRPr lang="sv-SE" dirty="0" smtClean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FE16F7-3463-4BBD-B699-75AB5D5D5577}" type="slidenum">
              <a:rPr lang="sv-SE" smtClean="0"/>
              <a:pPr>
                <a:defRPr/>
              </a:pPr>
              <a:t>15</a:t>
            </a:fld>
            <a:endParaRPr lang="sv-S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7900" y="872552"/>
            <a:ext cx="8185150" cy="584200"/>
          </a:xfrm>
        </p:spPr>
        <p:txBody>
          <a:bodyPr/>
          <a:lstStyle/>
          <a:p>
            <a:r>
              <a:rPr lang="sv-SE" sz="3600" dirty="0" err="1" smtClean="0"/>
              <a:t>Conclusions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66882" y="1610000"/>
            <a:ext cx="8565045" cy="40274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sv-SE" sz="2600" dirty="0" smtClean="0"/>
              <a:t>Positive </a:t>
            </a:r>
            <a:r>
              <a:rPr lang="sv-SE" sz="2600" dirty="0" err="1" smtClean="0"/>
              <a:t>effects</a:t>
            </a:r>
            <a:r>
              <a:rPr lang="sv-SE" sz="2600" dirty="0" smtClean="0"/>
              <a:t> on students’ </a:t>
            </a:r>
            <a:r>
              <a:rPr lang="sv-SE" sz="2600" dirty="0" err="1" smtClean="0"/>
              <a:t>grades</a:t>
            </a:r>
            <a:endParaRPr lang="sv-SE" sz="2600" dirty="0" smtClean="0"/>
          </a:p>
          <a:p>
            <a:pPr lvl="1">
              <a:buFont typeface="Arial" pitchFamily="34" charset="0"/>
              <a:buChar char="•"/>
            </a:pPr>
            <a:r>
              <a:rPr lang="sv-SE" sz="2200" dirty="0" smtClean="0"/>
              <a:t>(</a:t>
            </a:r>
            <a:r>
              <a:rPr lang="sv-SE" sz="2200" dirty="0" err="1" smtClean="0"/>
              <a:t>Large</a:t>
            </a:r>
            <a:r>
              <a:rPr lang="sv-SE" sz="2200" dirty="0" smtClean="0"/>
              <a:t>) positive </a:t>
            </a:r>
            <a:r>
              <a:rPr lang="sv-SE" sz="2200" dirty="0" err="1" smtClean="0"/>
              <a:t>effects</a:t>
            </a:r>
            <a:r>
              <a:rPr lang="sv-SE" sz="2200" dirty="0" smtClean="0"/>
              <a:t> on students’ </a:t>
            </a:r>
            <a:r>
              <a:rPr lang="sv-SE" sz="2200" dirty="0" err="1" smtClean="0"/>
              <a:t>grades</a:t>
            </a:r>
            <a:r>
              <a:rPr lang="sv-SE" sz="2200" dirty="0" smtClean="0"/>
              <a:t> in English and Swedish as 2nd </a:t>
            </a:r>
            <a:r>
              <a:rPr lang="sv-SE" sz="2200" dirty="0" err="1" smtClean="0"/>
              <a:t>language</a:t>
            </a:r>
            <a:r>
              <a:rPr lang="sv-SE" sz="2200" dirty="0" smtClean="0"/>
              <a:t>, as </a:t>
            </a:r>
            <a:r>
              <a:rPr lang="sv-SE" sz="2200" dirty="0" err="1" smtClean="0"/>
              <a:t>well</a:t>
            </a:r>
            <a:r>
              <a:rPr lang="sv-SE" sz="2200" dirty="0" smtClean="0"/>
              <a:t> as on the national test in English</a:t>
            </a:r>
          </a:p>
          <a:p>
            <a:pPr lvl="1">
              <a:buFont typeface="Arial" pitchFamily="34" charset="0"/>
              <a:buChar char="•"/>
            </a:pPr>
            <a:r>
              <a:rPr lang="sv-SE" sz="2200" dirty="0" smtClean="0"/>
              <a:t>For students who </a:t>
            </a:r>
            <a:r>
              <a:rPr lang="sv-SE" sz="2200" dirty="0" err="1" smtClean="0"/>
              <a:t>have</a:t>
            </a:r>
            <a:r>
              <a:rPr lang="sv-SE" sz="2200" dirty="0" smtClean="0"/>
              <a:t> </a:t>
            </a:r>
            <a:r>
              <a:rPr lang="sv-SE" sz="2200" dirty="0" err="1" smtClean="0"/>
              <a:t>lived</a:t>
            </a:r>
            <a:r>
              <a:rPr lang="sv-SE" sz="2200" dirty="0" smtClean="0"/>
              <a:t> in Sweden </a:t>
            </a:r>
            <a:r>
              <a:rPr lang="sv-SE" sz="2200" dirty="0" err="1" smtClean="0"/>
              <a:t>four</a:t>
            </a:r>
            <a:r>
              <a:rPr lang="sv-SE" sz="2200" dirty="0" smtClean="0"/>
              <a:t> </a:t>
            </a:r>
            <a:r>
              <a:rPr lang="sv-SE" sz="2200" dirty="0" err="1" smtClean="0"/>
              <a:t>years</a:t>
            </a:r>
            <a:r>
              <a:rPr lang="sv-SE" sz="2200" dirty="0" smtClean="0"/>
              <a:t> or </a:t>
            </a:r>
            <a:r>
              <a:rPr lang="sv-SE" sz="2200" dirty="0" err="1" smtClean="0"/>
              <a:t>longer</a:t>
            </a:r>
            <a:r>
              <a:rPr lang="sv-SE" sz="2200" dirty="0" smtClean="0"/>
              <a:t>, </a:t>
            </a:r>
            <a:r>
              <a:rPr lang="sv-SE" sz="2200" dirty="0" err="1" smtClean="0"/>
              <a:t>also</a:t>
            </a:r>
            <a:r>
              <a:rPr lang="sv-SE" sz="2200" dirty="0" smtClean="0"/>
              <a:t> positive </a:t>
            </a:r>
            <a:r>
              <a:rPr lang="sv-SE" sz="2200" dirty="0" err="1" smtClean="0"/>
              <a:t>effects</a:t>
            </a:r>
            <a:r>
              <a:rPr lang="sv-SE" sz="2200" dirty="0" smtClean="0"/>
              <a:t> on the GPA</a:t>
            </a:r>
          </a:p>
          <a:p>
            <a:pPr>
              <a:buFont typeface="Arial" pitchFamily="34" charset="0"/>
              <a:buChar char="•"/>
            </a:pPr>
            <a:r>
              <a:rPr lang="sv-SE" sz="2600" dirty="0" smtClean="0"/>
              <a:t>The </a:t>
            </a:r>
            <a:r>
              <a:rPr lang="sv-SE" sz="2600" dirty="0" err="1" smtClean="0"/>
              <a:t>project</a:t>
            </a:r>
            <a:r>
              <a:rPr lang="sv-SE" sz="2600" dirty="0" smtClean="0"/>
              <a:t> </a:t>
            </a:r>
            <a:r>
              <a:rPr lang="sv-SE" sz="2600" dirty="0" err="1" smtClean="0"/>
              <a:t>consisted</a:t>
            </a:r>
            <a:r>
              <a:rPr lang="sv-SE" sz="2600" dirty="0" smtClean="0"/>
              <a:t> of </a:t>
            </a:r>
            <a:r>
              <a:rPr lang="sv-SE" sz="2600" dirty="0" err="1" smtClean="0"/>
              <a:t>several</a:t>
            </a:r>
            <a:r>
              <a:rPr lang="sv-SE" sz="2600" dirty="0" smtClean="0"/>
              <a:t> </a:t>
            </a:r>
            <a:r>
              <a:rPr lang="sv-SE" sz="2600" dirty="0" err="1" smtClean="0"/>
              <a:t>measures</a:t>
            </a:r>
            <a:r>
              <a:rPr lang="sv-SE" sz="2600" dirty="0" smtClean="0"/>
              <a:t> and </a:t>
            </a:r>
            <a:r>
              <a:rPr lang="sv-SE" sz="2600" dirty="0" err="1" smtClean="0"/>
              <a:t>we</a:t>
            </a:r>
            <a:r>
              <a:rPr lang="sv-SE" sz="2600" dirty="0" smtClean="0"/>
              <a:t> </a:t>
            </a:r>
            <a:r>
              <a:rPr lang="sv-SE" sz="2600" dirty="0" err="1" smtClean="0"/>
              <a:t>cannot</a:t>
            </a:r>
            <a:r>
              <a:rPr lang="sv-SE" sz="2600" dirty="0" smtClean="0"/>
              <a:t> </a:t>
            </a:r>
            <a:r>
              <a:rPr lang="sv-SE" sz="2600" dirty="0" err="1" smtClean="0"/>
              <a:t>say</a:t>
            </a:r>
            <a:r>
              <a:rPr lang="sv-SE" sz="2600" dirty="0" smtClean="0"/>
              <a:t> </a:t>
            </a:r>
            <a:r>
              <a:rPr lang="sv-SE" sz="2600" dirty="0" err="1" smtClean="0"/>
              <a:t>anything</a:t>
            </a:r>
            <a:r>
              <a:rPr lang="sv-SE" sz="2600" dirty="0" smtClean="0"/>
              <a:t> </a:t>
            </a:r>
            <a:r>
              <a:rPr lang="sv-SE" sz="2600" dirty="0" err="1" smtClean="0"/>
              <a:t>about</a:t>
            </a:r>
            <a:r>
              <a:rPr lang="sv-SE" sz="2600" dirty="0" smtClean="0"/>
              <a:t> the </a:t>
            </a:r>
            <a:r>
              <a:rPr lang="sv-SE" sz="2600" dirty="0" err="1" smtClean="0"/>
              <a:t>effects</a:t>
            </a:r>
            <a:r>
              <a:rPr lang="sv-SE" sz="2600" dirty="0" smtClean="0"/>
              <a:t> of the different </a:t>
            </a:r>
            <a:r>
              <a:rPr lang="sv-SE" sz="2600" dirty="0" err="1" smtClean="0"/>
              <a:t>measures</a:t>
            </a:r>
            <a:endParaRPr lang="sv-SE" sz="2600" dirty="0" smtClean="0"/>
          </a:p>
          <a:p>
            <a:pPr lvl="1">
              <a:buFont typeface="Arial" pitchFamily="34" charset="0"/>
              <a:buChar char="•"/>
            </a:pPr>
            <a:r>
              <a:rPr lang="sv-SE" sz="2200" dirty="0" smtClean="0"/>
              <a:t>The </a:t>
            </a:r>
            <a:r>
              <a:rPr lang="sv-SE" sz="2200" dirty="0" err="1" smtClean="0"/>
              <a:t>effects</a:t>
            </a:r>
            <a:r>
              <a:rPr lang="sv-SE" sz="2200" dirty="0" smtClean="0"/>
              <a:t> are </a:t>
            </a:r>
            <a:r>
              <a:rPr lang="sv-SE" sz="2200" dirty="0" err="1" smtClean="0"/>
              <a:t>probably</a:t>
            </a:r>
            <a:r>
              <a:rPr lang="sv-SE" sz="2200" dirty="0" smtClean="0"/>
              <a:t> linked to an </a:t>
            </a:r>
            <a:r>
              <a:rPr lang="sv-SE" sz="2200" dirty="0" err="1" smtClean="0"/>
              <a:t>enhancement</a:t>
            </a:r>
            <a:r>
              <a:rPr lang="sv-SE" sz="2200" dirty="0" smtClean="0"/>
              <a:t> in </a:t>
            </a:r>
            <a:r>
              <a:rPr lang="sv-SE" sz="2200" dirty="0" err="1" smtClean="0"/>
              <a:t>teacher</a:t>
            </a:r>
            <a:r>
              <a:rPr lang="sv-SE" sz="2200" dirty="0" smtClean="0"/>
              <a:t> </a:t>
            </a:r>
            <a:r>
              <a:rPr lang="sv-SE" sz="2200" dirty="0" err="1" smtClean="0"/>
              <a:t>skills</a:t>
            </a:r>
            <a:r>
              <a:rPr lang="sv-SE" sz="2200" dirty="0" smtClean="0"/>
              <a:t>:</a:t>
            </a:r>
          </a:p>
          <a:p>
            <a:pPr lvl="2">
              <a:buFont typeface="Arial" pitchFamily="34" charset="0"/>
              <a:buChar char="•"/>
            </a:pPr>
            <a:r>
              <a:rPr lang="sv-SE" sz="2200" dirty="0" smtClean="0"/>
              <a:t>Group supervision, </a:t>
            </a:r>
            <a:r>
              <a:rPr lang="sv-SE" sz="2200" dirty="0" err="1" smtClean="0"/>
              <a:t>individual</a:t>
            </a:r>
            <a:r>
              <a:rPr lang="sv-SE" sz="2200" dirty="0" smtClean="0"/>
              <a:t> </a:t>
            </a:r>
            <a:r>
              <a:rPr lang="sv-SE" sz="2200" dirty="0" err="1" smtClean="0"/>
              <a:t>coaching</a:t>
            </a:r>
            <a:r>
              <a:rPr lang="sv-SE" sz="2200" dirty="0" smtClean="0"/>
              <a:t> and the </a:t>
            </a:r>
            <a:r>
              <a:rPr lang="sv-SE" sz="2200" dirty="0" err="1" smtClean="0"/>
              <a:t>course</a:t>
            </a:r>
            <a:r>
              <a:rPr lang="sv-SE" sz="2200" dirty="0" smtClean="0"/>
              <a:t> in </a:t>
            </a:r>
            <a:r>
              <a:rPr lang="sv-SE" sz="2200" dirty="0" err="1" smtClean="0"/>
              <a:t>teaching</a:t>
            </a:r>
            <a:r>
              <a:rPr lang="sv-SE" sz="2200" dirty="0" smtClean="0"/>
              <a:t> </a:t>
            </a:r>
            <a:r>
              <a:rPr lang="sv-SE" sz="2200" dirty="0" err="1" smtClean="0"/>
              <a:t>strategies</a:t>
            </a:r>
            <a:r>
              <a:rPr lang="sv-SE" sz="2200" dirty="0" smtClean="0"/>
              <a:t> to support </a:t>
            </a:r>
            <a:r>
              <a:rPr lang="sv-SE" sz="2200" dirty="0" err="1" smtClean="0"/>
              <a:t>language</a:t>
            </a:r>
            <a:r>
              <a:rPr lang="sv-SE" sz="2200" dirty="0" smtClean="0"/>
              <a:t> </a:t>
            </a:r>
            <a:r>
              <a:rPr lang="sv-SE" sz="2200" dirty="0" err="1" smtClean="0"/>
              <a:t>development</a:t>
            </a:r>
            <a:r>
              <a:rPr lang="sv-SE" sz="2200" dirty="0" smtClean="0"/>
              <a:t> </a:t>
            </a:r>
            <a:r>
              <a:rPr lang="sv-SE" sz="2200" dirty="0" err="1" smtClean="0"/>
              <a:t>constituted</a:t>
            </a:r>
            <a:r>
              <a:rPr lang="sv-SE" sz="2200" dirty="0" smtClean="0"/>
              <a:t> the </a:t>
            </a:r>
            <a:r>
              <a:rPr lang="sv-SE" sz="2200" dirty="0" err="1" smtClean="0"/>
              <a:t>largest</a:t>
            </a:r>
            <a:r>
              <a:rPr lang="sv-SE" sz="2200" dirty="0" smtClean="0"/>
              <a:t> parts of the </a:t>
            </a:r>
            <a:r>
              <a:rPr lang="sv-SE" sz="2200" dirty="0" err="1" smtClean="0"/>
              <a:t>project</a:t>
            </a:r>
            <a:r>
              <a:rPr lang="sv-SE" sz="2200" dirty="0" smtClean="0"/>
              <a:t> </a:t>
            </a:r>
          </a:p>
          <a:p>
            <a:endParaRPr lang="sv-SE" sz="2400" dirty="0" smtClean="0"/>
          </a:p>
          <a:p>
            <a:pPr lvl="1"/>
            <a:endParaRPr lang="sv-SE" sz="2200" dirty="0" smtClean="0"/>
          </a:p>
          <a:p>
            <a:pPr lvl="1">
              <a:buFont typeface="Arial" pitchFamily="34" charset="0"/>
              <a:buChar char="•"/>
            </a:pPr>
            <a:endParaRPr lang="sv-SE" sz="2200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FE16F7-3463-4BBD-B699-75AB5D5D5577}" type="slidenum">
              <a:rPr lang="sv-SE" smtClean="0"/>
              <a:pPr>
                <a:defRPr/>
              </a:pPr>
              <a:t>16</a:t>
            </a:fld>
            <a:endParaRPr lang="sv-S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ubrik 1"/>
          <p:cNvSpPr>
            <a:spLocks noGrp="1"/>
          </p:cNvSpPr>
          <p:nvPr>
            <p:ph type="title"/>
          </p:nvPr>
        </p:nvSpPr>
        <p:spPr>
          <a:xfrm>
            <a:off x="977899" y="1143000"/>
            <a:ext cx="8701360" cy="584200"/>
          </a:xfrm>
        </p:spPr>
        <p:txBody>
          <a:bodyPr/>
          <a:lstStyle/>
          <a:p>
            <a:pPr eaLnBrk="1" hangingPunct="1"/>
            <a:r>
              <a:rPr lang="sv-SE" sz="3100" dirty="0" smtClean="0"/>
              <a:t>3-year </a:t>
            </a:r>
            <a:r>
              <a:rPr lang="sv-SE" sz="3100" dirty="0" err="1" smtClean="0"/>
              <a:t>project</a:t>
            </a:r>
            <a:r>
              <a:rPr lang="sv-SE" sz="3100" dirty="0" smtClean="0"/>
              <a:t> in 10 </a:t>
            </a:r>
            <a:r>
              <a:rPr lang="sv-SE" sz="3100" dirty="0" err="1" smtClean="0"/>
              <a:t>schools</a:t>
            </a:r>
            <a:r>
              <a:rPr lang="sv-SE" sz="3100" dirty="0" smtClean="0"/>
              <a:t> in </a:t>
            </a:r>
            <a:r>
              <a:rPr lang="sv-SE" sz="3100" dirty="0" err="1" smtClean="0"/>
              <a:t>low-income</a:t>
            </a:r>
            <a:r>
              <a:rPr lang="sv-SE" sz="3100" dirty="0" smtClean="0"/>
              <a:t> areas</a:t>
            </a:r>
          </a:p>
        </p:txBody>
      </p:sp>
      <p:sp>
        <p:nvSpPr>
          <p:cNvPr id="3075" name="Platshållare för innehåll 2"/>
          <p:cNvSpPr>
            <a:spLocks noGrp="1"/>
          </p:cNvSpPr>
          <p:nvPr>
            <p:ph idx="1"/>
          </p:nvPr>
        </p:nvSpPr>
        <p:spPr>
          <a:xfrm>
            <a:off x="977899" y="1866900"/>
            <a:ext cx="8355671" cy="4027488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Char char="•"/>
            </a:pPr>
            <a:r>
              <a:rPr lang="sv-SE" sz="2300" dirty="0" smtClean="0"/>
              <a:t>The </a:t>
            </a:r>
            <a:r>
              <a:rPr lang="sv-SE" sz="2300" dirty="0" err="1" smtClean="0"/>
              <a:t>previous</a:t>
            </a:r>
            <a:r>
              <a:rPr lang="sv-SE" sz="2300" dirty="0" smtClean="0"/>
              <a:t> </a:t>
            </a:r>
            <a:r>
              <a:rPr lang="sv-SE" sz="2300" dirty="0" err="1" smtClean="0"/>
              <a:t>government</a:t>
            </a:r>
            <a:r>
              <a:rPr lang="sv-SE" sz="2300" dirty="0" smtClean="0"/>
              <a:t> </a:t>
            </a:r>
            <a:r>
              <a:rPr lang="sv-SE" sz="2300" dirty="0" err="1" smtClean="0"/>
              <a:t>gave</a:t>
            </a:r>
            <a:r>
              <a:rPr lang="sv-SE" sz="2300" dirty="0" smtClean="0"/>
              <a:t> the National Agency for </a:t>
            </a:r>
            <a:r>
              <a:rPr lang="sv-SE" sz="2300" dirty="0" err="1" smtClean="0"/>
              <a:t>Education</a:t>
            </a:r>
            <a:r>
              <a:rPr lang="sv-SE" sz="2300" dirty="0" smtClean="0"/>
              <a:t> the task of designing and </a:t>
            </a:r>
            <a:r>
              <a:rPr lang="sv-SE" sz="2300" dirty="0" err="1" smtClean="0"/>
              <a:t>implementing</a:t>
            </a:r>
            <a:r>
              <a:rPr lang="sv-SE" sz="2300" dirty="0" smtClean="0"/>
              <a:t> a </a:t>
            </a:r>
            <a:r>
              <a:rPr lang="sv-SE" sz="2300" dirty="0" err="1" smtClean="0"/>
              <a:t>project</a:t>
            </a:r>
            <a:r>
              <a:rPr lang="sv-SE" sz="2300" dirty="0" smtClean="0"/>
              <a:t> to support a </a:t>
            </a:r>
            <a:r>
              <a:rPr lang="sv-SE" sz="2300" dirty="0" err="1" smtClean="0"/>
              <a:t>selection</a:t>
            </a:r>
            <a:r>
              <a:rPr lang="sv-SE" sz="2300" dirty="0" smtClean="0"/>
              <a:t> of </a:t>
            </a:r>
            <a:r>
              <a:rPr lang="sv-SE" sz="2300" dirty="0" err="1" smtClean="0"/>
              <a:t>schools</a:t>
            </a:r>
            <a:r>
              <a:rPr lang="sv-SE" sz="2300" dirty="0" smtClean="0"/>
              <a:t> with </a:t>
            </a:r>
            <a:r>
              <a:rPr lang="sv-SE" sz="2300" dirty="0" err="1" smtClean="0"/>
              <a:t>poor</a:t>
            </a:r>
            <a:r>
              <a:rPr lang="sv-SE" sz="2300" dirty="0" smtClean="0"/>
              <a:t> </a:t>
            </a:r>
            <a:r>
              <a:rPr lang="sv-SE" sz="2300" dirty="0" err="1" smtClean="0"/>
              <a:t>academic</a:t>
            </a:r>
            <a:r>
              <a:rPr lang="sv-SE" sz="2300" dirty="0" smtClean="0"/>
              <a:t> </a:t>
            </a:r>
            <a:r>
              <a:rPr lang="sv-SE" sz="2300" dirty="0" err="1" smtClean="0"/>
              <a:t>results</a:t>
            </a:r>
            <a:r>
              <a:rPr lang="sv-SE" sz="2300" dirty="0" smtClean="0"/>
              <a:t> 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Char char="•"/>
            </a:pPr>
            <a:r>
              <a:rPr lang="sv-SE" sz="2300" dirty="0" smtClean="0"/>
              <a:t>Project in ten </a:t>
            </a:r>
            <a:r>
              <a:rPr lang="sv-SE" sz="2300" dirty="0" err="1" smtClean="0"/>
              <a:t>schools</a:t>
            </a:r>
            <a:r>
              <a:rPr lang="sv-SE" sz="2300" dirty="0" smtClean="0"/>
              <a:t> (</a:t>
            </a:r>
            <a:r>
              <a:rPr lang="sv-SE" sz="2300" dirty="0" err="1" smtClean="0"/>
              <a:t>grades</a:t>
            </a:r>
            <a:r>
              <a:rPr lang="sv-SE" sz="2300" dirty="0" smtClean="0"/>
              <a:t> 6–9) </a:t>
            </a:r>
            <a:r>
              <a:rPr lang="sv-SE" sz="2300" dirty="0" err="1" smtClean="0"/>
              <a:t>located</a:t>
            </a:r>
            <a:r>
              <a:rPr lang="sv-SE" sz="2300" dirty="0" smtClean="0"/>
              <a:t> in </a:t>
            </a:r>
            <a:r>
              <a:rPr lang="sv-SE" sz="2300" dirty="0" err="1" smtClean="0"/>
              <a:t>so-called</a:t>
            </a:r>
            <a:r>
              <a:rPr lang="sv-SE" sz="2300" dirty="0" smtClean="0"/>
              <a:t> ”urban </a:t>
            </a:r>
            <a:r>
              <a:rPr lang="sv-SE" sz="2300" dirty="0" err="1" smtClean="0"/>
              <a:t>development</a:t>
            </a:r>
            <a:r>
              <a:rPr lang="sv-SE" sz="2300" dirty="0" smtClean="0"/>
              <a:t> areas”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Char char="•"/>
            </a:pPr>
            <a:r>
              <a:rPr lang="sv-SE" sz="2300" dirty="0" smtClean="0"/>
              <a:t>The </a:t>
            </a:r>
            <a:r>
              <a:rPr lang="sv-SE" sz="2300" dirty="0" err="1" smtClean="0"/>
              <a:t>project</a:t>
            </a:r>
            <a:r>
              <a:rPr lang="sv-SE" sz="2300" dirty="0" smtClean="0"/>
              <a:t> </a:t>
            </a:r>
            <a:r>
              <a:rPr lang="sv-SE" sz="2300" dirty="0" err="1" smtClean="0"/>
              <a:t>lasted</a:t>
            </a:r>
            <a:r>
              <a:rPr lang="sv-SE" sz="2300" dirty="0" smtClean="0"/>
              <a:t> 2012–2014 (60 million SEK ~ 6,4 million EUR) 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Char char="•"/>
            </a:pPr>
            <a:r>
              <a:rPr lang="sv-SE" sz="2300" dirty="0" err="1" smtClean="0"/>
              <a:t>Focused</a:t>
            </a:r>
            <a:r>
              <a:rPr lang="sv-SE" sz="2300" dirty="0" smtClean="0"/>
              <a:t>  </a:t>
            </a:r>
            <a:r>
              <a:rPr lang="sv-SE" sz="2300" dirty="0" err="1" smtClean="0"/>
              <a:t>mainly</a:t>
            </a:r>
            <a:r>
              <a:rPr lang="sv-SE" sz="2300" dirty="0" smtClean="0"/>
              <a:t> on supervision and </a:t>
            </a:r>
            <a:r>
              <a:rPr lang="sv-SE" sz="2300" dirty="0" err="1" smtClean="0"/>
              <a:t>further</a:t>
            </a:r>
            <a:r>
              <a:rPr lang="sv-SE" sz="2300" dirty="0" smtClean="0"/>
              <a:t> </a:t>
            </a:r>
            <a:r>
              <a:rPr lang="sv-SE" sz="2300" dirty="0" err="1" smtClean="0"/>
              <a:t>training</a:t>
            </a:r>
            <a:r>
              <a:rPr lang="sv-SE" sz="2300" dirty="0" smtClean="0"/>
              <a:t> of the </a:t>
            </a:r>
            <a:r>
              <a:rPr lang="sv-SE" sz="2300" dirty="0" err="1" smtClean="0"/>
              <a:t>teachers</a:t>
            </a:r>
            <a:endParaRPr lang="sv-SE" sz="2300" dirty="0" smtClean="0"/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Char char="•"/>
            </a:pPr>
            <a:r>
              <a:rPr lang="sv-SE" sz="2300" dirty="0" smtClean="0"/>
              <a:t>Main </a:t>
            </a:r>
            <a:r>
              <a:rPr lang="sv-SE" sz="2300" dirty="0" err="1" smtClean="0"/>
              <a:t>aim</a:t>
            </a:r>
            <a:r>
              <a:rPr lang="sv-SE" sz="2300" dirty="0" smtClean="0"/>
              <a:t>: </a:t>
            </a:r>
            <a:r>
              <a:rPr lang="sv-SE" sz="2300" dirty="0" smtClean="0"/>
              <a:t>S</a:t>
            </a:r>
            <a:r>
              <a:rPr lang="sv-SE" sz="2300" dirty="0" smtClean="0"/>
              <a:t>upport </a:t>
            </a:r>
            <a:r>
              <a:rPr lang="sv-SE" sz="2300" dirty="0" smtClean="0"/>
              <a:t>the students </a:t>
            </a:r>
            <a:r>
              <a:rPr lang="sv-SE" sz="2300" dirty="0" err="1" smtClean="0"/>
              <a:t>learning</a:t>
            </a:r>
            <a:r>
              <a:rPr lang="sv-SE" sz="2300" dirty="0" smtClean="0"/>
              <a:t> and </a:t>
            </a:r>
            <a:r>
              <a:rPr lang="sv-SE" sz="2300" dirty="0" err="1" smtClean="0"/>
              <a:t>raise</a:t>
            </a:r>
            <a:r>
              <a:rPr lang="sv-SE" sz="2300" dirty="0" smtClean="0"/>
              <a:t> </a:t>
            </a:r>
            <a:r>
              <a:rPr lang="sv-SE" sz="2300" dirty="0" err="1" smtClean="0"/>
              <a:t>their</a:t>
            </a:r>
            <a:r>
              <a:rPr lang="sv-SE" sz="2300" dirty="0" smtClean="0"/>
              <a:t> </a:t>
            </a:r>
            <a:r>
              <a:rPr lang="sv-SE" sz="2300" dirty="0" err="1" smtClean="0"/>
              <a:t>academic</a:t>
            </a:r>
            <a:r>
              <a:rPr lang="sv-SE" sz="2300" dirty="0" smtClean="0"/>
              <a:t> </a:t>
            </a:r>
            <a:r>
              <a:rPr lang="sv-SE" sz="2300" dirty="0" err="1" smtClean="0"/>
              <a:t>achievement</a:t>
            </a:r>
            <a:endParaRPr lang="sv-SE" sz="2300" dirty="0" smtClean="0"/>
          </a:p>
          <a:p>
            <a:pPr eaLnBrk="1" hangingPunct="1"/>
            <a:endParaRPr lang="sv-SE" sz="2400" dirty="0" smtClean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41BA6-8526-45D9-BBF2-08CCA2F8A0B6}" type="slidenum">
              <a:rPr lang="sv-SE" smtClean="0"/>
              <a:pPr>
                <a:defRPr/>
              </a:pPr>
              <a:t>2</a:t>
            </a:fld>
            <a:endParaRPr lang="sv-S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ubrik 1"/>
          <p:cNvSpPr>
            <a:spLocks noGrp="1"/>
          </p:cNvSpPr>
          <p:nvPr>
            <p:ph type="title"/>
          </p:nvPr>
        </p:nvSpPr>
        <p:spPr>
          <a:xfrm>
            <a:off x="977900" y="962892"/>
            <a:ext cx="8366822" cy="584200"/>
          </a:xfrm>
        </p:spPr>
        <p:txBody>
          <a:bodyPr/>
          <a:lstStyle/>
          <a:p>
            <a:pPr eaLnBrk="1" hangingPunct="1"/>
            <a:r>
              <a:rPr lang="sv-SE" sz="3200" dirty="0" smtClean="0"/>
              <a:t>The </a:t>
            </a:r>
            <a:r>
              <a:rPr lang="sv-SE" sz="3200" dirty="0" err="1" smtClean="0"/>
              <a:t>content</a:t>
            </a:r>
            <a:r>
              <a:rPr lang="sv-SE" sz="3200" dirty="0" smtClean="0"/>
              <a:t> of the </a:t>
            </a:r>
            <a:r>
              <a:rPr lang="sv-SE" sz="3200" dirty="0" err="1" smtClean="0"/>
              <a:t>project</a:t>
            </a:r>
            <a:endParaRPr lang="sv-SE" sz="3200" dirty="0" smtClean="0"/>
          </a:p>
        </p:txBody>
      </p:sp>
      <p:sp>
        <p:nvSpPr>
          <p:cNvPr id="3075" name="Platshållare för innehåll 2"/>
          <p:cNvSpPr>
            <a:spLocks noGrp="1"/>
          </p:cNvSpPr>
          <p:nvPr>
            <p:ph idx="1"/>
          </p:nvPr>
        </p:nvSpPr>
        <p:spPr>
          <a:xfrm>
            <a:off x="977899" y="1811483"/>
            <a:ext cx="8355671" cy="40274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sv-SE" sz="2200" dirty="0" smtClean="0"/>
              <a:t>Supervision of </a:t>
            </a:r>
            <a:r>
              <a:rPr lang="sv-SE" sz="2200" dirty="0" err="1" smtClean="0"/>
              <a:t>teachers</a:t>
            </a:r>
            <a:r>
              <a:rPr lang="sv-SE" sz="2200" dirty="0" smtClean="0"/>
              <a:t> – group supervision (</a:t>
            </a:r>
            <a:r>
              <a:rPr lang="sv-SE" sz="2200" dirty="0" err="1" smtClean="0"/>
              <a:t>mandatory</a:t>
            </a:r>
            <a:r>
              <a:rPr lang="sv-SE" sz="2200" dirty="0" smtClean="0"/>
              <a:t>) and </a:t>
            </a:r>
            <a:r>
              <a:rPr lang="sv-SE" sz="2200" dirty="0" err="1" smtClean="0"/>
              <a:t>voluntary</a:t>
            </a:r>
            <a:r>
              <a:rPr lang="sv-SE" sz="2200" dirty="0" smtClean="0"/>
              <a:t> </a:t>
            </a:r>
            <a:r>
              <a:rPr lang="sv-SE" sz="2200" dirty="0" err="1" smtClean="0"/>
              <a:t>individual</a:t>
            </a:r>
            <a:r>
              <a:rPr lang="sv-SE" sz="2200" dirty="0" smtClean="0"/>
              <a:t> </a:t>
            </a:r>
            <a:r>
              <a:rPr lang="sv-SE" sz="2200" dirty="0" err="1" smtClean="0"/>
              <a:t>coaching</a:t>
            </a:r>
            <a:r>
              <a:rPr lang="sv-SE" sz="2200" dirty="0" smtClean="0"/>
              <a:t>  </a:t>
            </a:r>
          </a:p>
          <a:p>
            <a:pPr>
              <a:buFont typeface="Arial" pitchFamily="34" charset="0"/>
              <a:buChar char="•"/>
            </a:pPr>
            <a:r>
              <a:rPr lang="sv-SE" sz="2200" dirty="0" err="1" smtClean="0"/>
              <a:t>Develop</a:t>
            </a:r>
            <a:r>
              <a:rPr lang="sv-SE" sz="2200" dirty="0" smtClean="0"/>
              <a:t> support for </a:t>
            </a:r>
            <a:r>
              <a:rPr lang="sv-SE" sz="2200" dirty="0" err="1" smtClean="0"/>
              <a:t>newly</a:t>
            </a:r>
            <a:r>
              <a:rPr lang="sv-SE" sz="2200" dirty="0" smtClean="0"/>
              <a:t> </a:t>
            </a:r>
            <a:r>
              <a:rPr lang="sv-SE" sz="2200" dirty="0" err="1" smtClean="0"/>
              <a:t>immigrated</a:t>
            </a:r>
            <a:r>
              <a:rPr lang="sv-SE" sz="2200" dirty="0" smtClean="0"/>
              <a:t> </a:t>
            </a:r>
            <a:r>
              <a:rPr lang="sv-SE" sz="2200" dirty="0" err="1" smtClean="0"/>
              <a:t>children</a:t>
            </a:r>
            <a:r>
              <a:rPr lang="sv-SE" sz="2200" dirty="0" smtClean="0"/>
              <a:t> in </a:t>
            </a:r>
            <a:r>
              <a:rPr lang="sv-SE" sz="2200" dirty="0" err="1" smtClean="0"/>
              <a:t>their</a:t>
            </a:r>
            <a:r>
              <a:rPr lang="sv-SE" sz="2200" dirty="0" smtClean="0"/>
              <a:t> </a:t>
            </a:r>
            <a:r>
              <a:rPr lang="sv-SE" sz="2200" dirty="0" err="1" smtClean="0"/>
              <a:t>mother</a:t>
            </a:r>
            <a:r>
              <a:rPr lang="sv-SE" sz="2200" dirty="0" smtClean="0"/>
              <a:t> </a:t>
            </a:r>
            <a:r>
              <a:rPr lang="sv-SE" sz="2200" dirty="0" err="1" smtClean="0"/>
              <a:t>tongue</a:t>
            </a:r>
            <a:r>
              <a:rPr lang="sv-SE" sz="2200" dirty="0" smtClean="0"/>
              <a:t>  </a:t>
            </a:r>
          </a:p>
          <a:p>
            <a:pPr>
              <a:buFont typeface="Arial" pitchFamily="34" charset="0"/>
              <a:buChar char="•"/>
            </a:pPr>
            <a:r>
              <a:rPr lang="sv-SE" sz="2200" dirty="0" err="1" smtClean="0"/>
              <a:t>Improve</a:t>
            </a:r>
            <a:r>
              <a:rPr lang="sv-SE" sz="2200" dirty="0" smtClean="0"/>
              <a:t> </a:t>
            </a:r>
            <a:r>
              <a:rPr lang="sv-SE" sz="2200" dirty="0" err="1" smtClean="0"/>
              <a:t>contact</a:t>
            </a:r>
            <a:r>
              <a:rPr lang="sv-SE" sz="2200" dirty="0" smtClean="0"/>
              <a:t> with </a:t>
            </a:r>
            <a:r>
              <a:rPr lang="sv-SE" sz="2200" dirty="0" err="1" smtClean="0"/>
              <a:t>guardians</a:t>
            </a:r>
            <a:r>
              <a:rPr lang="sv-SE" sz="2200" dirty="0" smtClean="0"/>
              <a:t>  </a:t>
            </a:r>
          </a:p>
          <a:p>
            <a:pPr>
              <a:buFont typeface="Arial" pitchFamily="34" charset="0"/>
              <a:buChar char="•"/>
            </a:pPr>
            <a:r>
              <a:rPr lang="sv-SE" sz="2200" dirty="0" err="1" smtClean="0"/>
              <a:t>Develop</a:t>
            </a:r>
            <a:r>
              <a:rPr lang="sv-SE" sz="2200" dirty="0" smtClean="0"/>
              <a:t> </a:t>
            </a:r>
            <a:r>
              <a:rPr lang="sv-SE" sz="2200" dirty="0" err="1" smtClean="0"/>
              <a:t>activities</a:t>
            </a:r>
            <a:r>
              <a:rPr lang="sv-SE" sz="2200" dirty="0" smtClean="0"/>
              <a:t> </a:t>
            </a:r>
            <a:r>
              <a:rPr lang="sv-SE" sz="2200" dirty="0" err="1" smtClean="0"/>
              <a:t>outside</a:t>
            </a:r>
            <a:r>
              <a:rPr lang="sv-SE" sz="2200" dirty="0" smtClean="0"/>
              <a:t> </a:t>
            </a:r>
            <a:r>
              <a:rPr lang="sv-SE" sz="2200" dirty="0" err="1" smtClean="0"/>
              <a:t>regular</a:t>
            </a:r>
            <a:r>
              <a:rPr lang="sv-SE" sz="2200" dirty="0" smtClean="0"/>
              <a:t> </a:t>
            </a:r>
            <a:r>
              <a:rPr lang="sv-SE" sz="2200" dirty="0" err="1" smtClean="0"/>
              <a:t>school</a:t>
            </a:r>
            <a:r>
              <a:rPr lang="sv-SE" sz="2200" dirty="0" smtClean="0"/>
              <a:t> </a:t>
            </a:r>
            <a:r>
              <a:rPr lang="sv-SE" sz="2200" dirty="0" err="1" smtClean="0"/>
              <a:t>hours</a:t>
            </a:r>
            <a:r>
              <a:rPr lang="sv-SE" sz="2200" dirty="0" smtClean="0"/>
              <a:t> (</a:t>
            </a:r>
            <a:r>
              <a:rPr lang="sv-SE" sz="2200" dirty="0" err="1" smtClean="0"/>
              <a:t>e.g</a:t>
            </a:r>
            <a:r>
              <a:rPr lang="sv-SE" sz="2200" dirty="0" smtClean="0"/>
              <a:t>. </a:t>
            </a:r>
            <a:r>
              <a:rPr lang="sv-SE" sz="2200" dirty="0" err="1" smtClean="0"/>
              <a:t>help</a:t>
            </a:r>
            <a:r>
              <a:rPr lang="sv-SE" sz="2200" dirty="0" smtClean="0"/>
              <a:t> with </a:t>
            </a:r>
            <a:r>
              <a:rPr lang="sv-SE" sz="2200" dirty="0" err="1" smtClean="0"/>
              <a:t>homework</a:t>
            </a:r>
            <a:r>
              <a:rPr lang="sv-SE" sz="2200" dirty="0" smtClean="0"/>
              <a:t>) </a:t>
            </a:r>
          </a:p>
          <a:p>
            <a:pPr>
              <a:buFont typeface="Arial" pitchFamily="34" charset="0"/>
              <a:buChar char="•"/>
            </a:pPr>
            <a:r>
              <a:rPr lang="sv-SE" sz="2200" dirty="0" err="1" smtClean="0"/>
              <a:t>Further</a:t>
            </a:r>
            <a:r>
              <a:rPr lang="sv-SE" sz="2200" dirty="0" smtClean="0"/>
              <a:t> </a:t>
            </a:r>
            <a:r>
              <a:rPr lang="sv-SE" sz="2200" dirty="0" err="1" smtClean="0"/>
              <a:t>training</a:t>
            </a:r>
            <a:r>
              <a:rPr lang="sv-SE" sz="2200" dirty="0" smtClean="0"/>
              <a:t> of </a:t>
            </a:r>
            <a:r>
              <a:rPr lang="sv-SE" sz="2200" dirty="0" err="1" smtClean="0"/>
              <a:t>teachers</a:t>
            </a:r>
            <a:r>
              <a:rPr lang="sv-SE" sz="2200" dirty="0" smtClean="0"/>
              <a:t> – </a:t>
            </a:r>
            <a:r>
              <a:rPr lang="sv-SE" sz="2200" dirty="0" err="1" smtClean="0"/>
              <a:t>courses</a:t>
            </a:r>
            <a:r>
              <a:rPr lang="sv-SE" sz="2200" dirty="0" smtClean="0"/>
              <a:t> in </a:t>
            </a:r>
            <a:r>
              <a:rPr lang="sv-SE" sz="2200" dirty="0" err="1" smtClean="0"/>
              <a:t>teaching</a:t>
            </a:r>
            <a:r>
              <a:rPr lang="sv-SE" sz="2200" dirty="0" smtClean="0"/>
              <a:t> </a:t>
            </a:r>
            <a:r>
              <a:rPr lang="sv-SE" sz="2200" dirty="0" err="1" smtClean="0"/>
              <a:t>strategies</a:t>
            </a:r>
            <a:r>
              <a:rPr lang="sv-SE" sz="2200" dirty="0" smtClean="0"/>
              <a:t> to support </a:t>
            </a:r>
            <a:r>
              <a:rPr lang="sv-SE" sz="2200" dirty="0" err="1" smtClean="0"/>
              <a:t>language</a:t>
            </a:r>
            <a:r>
              <a:rPr lang="sv-SE" sz="2200" dirty="0" smtClean="0"/>
              <a:t> </a:t>
            </a:r>
            <a:r>
              <a:rPr lang="sv-SE" sz="2200" dirty="0" err="1" smtClean="0"/>
              <a:t>development</a:t>
            </a:r>
            <a:r>
              <a:rPr lang="sv-SE" sz="2200" dirty="0" smtClean="0"/>
              <a:t> (”</a:t>
            </a:r>
            <a:r>
              <a:rPr lang="sv-SE" sz="2200" dirty="0" err="1" smtClean="0"/>
              <a:t>mandatory</a:t>
            </a:r>
            <a:r>
              <a:rPr lang="sv-SE" sz="2200" dirty="0" smtClean="0"/>
              <a:t>”), formative </a:t>
            </a:r>
            <a:r>
              <a:rPr lang="sv-SE" sz="2200" dirty="0" err="1" smtClean="0"/>
              <a:t>assessment</a:t>
            </a:r>
            <a:r>
              <a:rPr lang="sv-SE" sz="2200" dirty="0" smtClean="0"/>
              <a:t> etc.</a:t>
            </a:r>
          </a:p>
          <a:p>
            <a:endParaRPr lang="sv-SE" sz="800" dirty="0" smtClean="0"/>
          </a:p>
          <a:p>
            <a:r>
              <a:rPr lang="sv-SE" sz="2200" dirty="0" smtClean="0"/>
              <a:t>	</a:t>
            </a:r>
            <a:r>
              <a:rPr lang="sv-SE" sz="2200" i="1" dirty="0" smtClean="0"/>
              <a:t>A </a:t>
            </a:r>
            <a:r>
              <a:rPr lang="sv-SE" sz="2200" i="1" dirty="0" err="1" smtClean="0"/>
              <a:t>package</a:t>
            </a:r>
            <a:r>
              <a:rPr lang="sv-SE" sz="2200" i="1" dirty="0" smtClean="0"/>
              <a:t> of </a:t>
            </a:r>
            <a:r>
              <a:rPr lang="sv-SE" sz="2200" i="1" dirty="0" err="1" smtClean="0"/>
              <a:t>measures</a:t>
            </a:r>
            <a:r>
              <a:rPr lang="sv-SE" sz="2200" i="1" dirty="0" smtClean="0"/>
              <a:t>, with ”</a:t>
            </a:r>
            <a:r>
              <a:rPr lang="sv-SE" sz="2200" i="1" dirty="0" err="1" smtClean="0"/>
              <a:t>strenthening</a:t>
            </a:r>
            <a:r>
              <a:rPr lang="sv-SE" sz="2200" i="1" dirty="0" smtClean="0"/>
              <a:t> the </a:t>
            </a:r>
            <a:r>
              <a:rPr lang="sv-SE" sz="2200" i="1" dirty="0" err="1" smtClean="0"/>
              <a:t>teachers</a:t>
            </a:r>
            <a:r>
              <a:rPr lang="sv-SE" sz="2200" i="1" dirty="0" smtClean="0"/>
              <a:t>” as the </a:t>
            </a:r>
            <a:r>
              <a:rPr lang="sv-SE" sz="2200" i="1" dirty="0" err="1" smtClean="0"/>
              <a:t>main</a:t>
            </a:r>
            <a:r>
              <a:rPr lang="sv-SE" sz="2200" i="1" dirty="0" smtClean="0"/>
              <a:t> </a:t>
            </a:r>
            <a:r>
              <a:rPr lang="sv-SE" sz="2200" i="1" dirty="0" err="1" smtClean="0"/>
              <a:t>focus</a:t>
            </a:r>
            <a:r>
              <a:rPr lang="sv-SE" sz="2200" i="1" dirty="0" smtClean="0"/>
              <a:t> </a:t>
            </a:r>
          </a:p>
          <a:p>
            <a:pPr eaLnBrk="1" hangingPunct="1"/>
            <a:endParaRPr lang="sv-SE" sz="2400" dirty="0" smtClean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41BA6-8526-45D9-BBF2-08CCA2F8A0B6}" type="slidenum">
              <a:rPr lang="sv-SE" smtClean="0"/>
              <a:pPr>
                <a:defRPr/>
              </a:pPr>
              <a:t>3</a:t>
            </a:fld>
            <a:endParaRPr lang="sv-S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ubrik 1"/>
          <p:cNvSpPr>
            <a:spLocks noGrp="1"/>
          </p:cNvSpPr>
          <p:nvPr>
            <p:ph type="title"/>
          </p:nvPr>
        </p:nvSpPr>
        <p:spPr>
          <a:xfrm>
            <a:off x="977900" y="841916"/>
            <a:ext cx="8185150" cy="584200"/>
          </a:xfrm>
        </p:spPr>
        <p:txBody>
          <a:bodyPr/>
          <a:lstStyle/>
          <a:p>
            <a:pPr eaLnBrk="1" hangingPunct="1"/>
            <a:r>
              <a:rPr lang="sv-SE" sz="3200" dirty="0" smtClean="0"/>
              <a:t>The </a:t>
            </a:r>
            <a:r>
              <a:rPr lang="sv-SE" sz="3200" dirty="0" err="1" smtClean="0"/>
              <a:t>selection</a:t>
            </a:r>
            <a:r>
              <a:rPr lang="sv-SE" sz="3200" dirty="0" smtClean="0"/>
              <a:t> of </a:t>
            </a:r>
            <a:r>
              <a:rPr lang="sv-SE" sz="3200" dirty="0" err="1" smtClean="0"/>
              <a:t>schools</a:t>
            </a:r>
            <a:endParaRPr lang="sv-SE" sz="3200" dirty="0" smtClean="0"/>
          </a:p>
        </p:txBody>
      </p:sp>
      <p:sp>
        <p:nvSpPr>
          <p:cNvPr id="3075" name="Platshållare för innehåll 2"/>
          <p:cNvSpPr>
            <a:spLocks noGrp="1"/>
          </p:cNvSpPr>
          <p:nvPr>
            <p:ph idx="1"/>
          </p:nvPr>
        </p:nvSpPr>
        <p:spPr>
          <a:xfrm>
            <a:off x="977900" y="1543514"/>
            <a:ext cx="8567544" cy="4027488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Char char="•"/>
            </a:pPr>
            <a:r>
              <a:rPr lang="sv-SE" sz="2100" dirty="0" smtClean="0"/>
              <a:t>To </a:t>
            </a:r>
            <a:r>
              <a:rPr lang="sv-SE" sz="2100" dirty="0" err="1" smtClean="0"/>
              <a:t>ensure</a:t>
            </a:r>
            <a:r>
              <a:rPr lang="sv-SE" sz="2100" dirty="0" smtClean="0"/>
              <a:t> the </a:t>
            </a:r>
            <a:r>
              <a:rPr lang="sv-SE" sz="2100" dirty="0" err="1" smtClean="0"/>
              <a:t>possibility</a:t>
            </a:r>
            <a:r>
              <a:rPr lang="sv-SE" sz="2100" dirty="0" smtClean="0"/>
              <a:t> for </a:t>
            </a:r>
            <a:r>
              <a:rPr lang="sv-SE" sz="2100" dirty="0" err="1" smtClean="0"/>
              <a:t>evaluation</a:t>
            </a:r>
            <a:r>
              <a:rPr lang="sv-SE" sz="2100" dirty="0" smtClean="0"/>
              <a:t>, the National Agency for </a:t>
            </a:r>
            <a:r>
              <a:rPr lang="sv-SE" sz="2100" dirty="0" err="1" smtClean="0"/>
              <a:t>Education</a:t>
            </a:r>
            <a:r>
              <a:rPr lang="sv-SE" sz="2100" dirty="0" smtClean="0"/>
              <a:t> </a:t>
            </a:r>
            <a:r>
              <a:rPr lang="sv-SE" sz="2100" dirty="0" err="1" smtClean="0"/>
              <a:t>had</a:t>
            </a:r>
            <a:r>
              <a:rPr lang="sv-SE" sz="2100" dirty="0" smtClean="0"/>
              <a:t> to </a:t>
            </a:r>
            <a:r>
              <a:rPr lang="sv-SE" sz="2100" dirty="0" err="1" smtClean="0"/>
              <a:t>consult</a:t>
            </a:r>
            <a:r>
              <a:rPr lang="sv-SE" sz="2100" dirty="0" smtClean="0"/>
              <a:t> with IFAU </a:t>
            </a:r>
            <a:r>
              <a:rPr lang="sv-SE" sz="2100" dirty="0" err="1" smtClean="0"/>
              <a:t>regarding</a:t>
            </a:r>
            <a:r>
              <a:rPr lang="sv-SE" sz="2100" dirty="0" smtClean="0"/>
              <a:t> the </a:t>
            </a:r>
            <a:r>
              <a:rPr lang="sv-SE" sz="2100" dirty="0" err="1" smtClean="0"/>
              <a:t>selection</a:t>
            </a:r>
            <a:r>
              <a:rPr lang="sv-SE" sz="2100" dirty="0" smtClean="0"/>
              <a:t> of </a:t>
            </a:r>
            <a:r>
              <a:rPr lang="sv-SE" sz="2100" dirty="0" err="1" smtClean="0"/>
              <a:t>schools</a:t>
            </a:r>
            <a:endParaRPr lang="sv-SE" sz="2100" dirty="0" smtClean="0"/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Char char="•"/>
            </a:pPr>
            <a:r>
              <a:rPr lang="sv-SE" sz="2100" dirty="0" smtClean="0"/>
              <a:t>National Agency for </a:t>
            </a:r>
            <a:r>
              <a:rPr lang="sv-SE" sz="2100" dirty="0" err="1" smtClean="0"/>
              <a:t>Education</a:t>
            </a:r>
            <a:r>
              <a:rPr lang="sv-SE" sz="2100" dirty="0" smtClean="0"/>
              <a:t>: ”</a:t>
            </a:r>
            <a:r>
              <a:rPr lang="sv-SE" sz="2100" dirty="0" err="1" smtClean="0"/>
              <a:t>How</a:t>
            </a:r>
            <a:r>
              <a:rPr lang="sv-SE" sz="2100" dirty="0" smtClean="0"/>
              <a:t> </a:t>
            </a:r>
            <a:r>
              <a:rPr lang="sv-SE" sz="2100" dirty="0" err="1" smtClean="0"/>
              <a:t>can</a:t>
            </a:r>
            <a:r>
              <a:rPr lang="sv-SE" sz="2100" dirty="0" smtClean="0"/>
              <a:t> </a:t>
            </a:r>
            <a:r>
              <a:rPr lang="sv-SE" sz="2100" dirty="0" err="1" smtClean="0"/>
              <a:t>we</a:t>
            </a:r>
            <a:r>
              <a:rPr lang="sv-SE" sz="2100" dirty="0" smtClean="0"/>
              <a:t> make the </a:t>
            </a:r>
            <a:r>
              <a:rPr lang="sv-SE" sz="2100" dirty="0" err="1" smtClean="0"/>
              <a:t>project</a:t>
            </a:r>
            <a:r>
              <a:rPr lang="sv-SE" sz="2100" dirty="0" smtClean="0"/>
              <a:t> as </a:t>
            </a:r>
            <a:r>
              <a:rPr lang="sv-SE" sz="2100" dirty="0" err="1" smtClean="0"/>
              <a:t>successful</a:t>
            </a:r>
            <a:r>
              <a:rPr lang="sv-SE" sz="2100" dirty="0" smtClean="0"/>
              <a:t> as </a:t>
            </a:r>
            <a:r>
              <a:rPr lang="sv-SE" sz="2100" dirty="0" err="1" smtClean="0"/>
              <a:t>possible</a:t>
            </a:r>
            <a:r>
              <a:rPr lang="sv-SE" sz="2100" dirty="0" smtClean="0"/>
              <a:t>?”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sv-SE" sz="1800" dirty="0" err="1" smtClean="0"/>
              <a:t>Each</a:t>
            </a:r>
            <a:r>
              <a:rPr lang="sv-SE" sz="1800" dirty="0" smtClean="0"/>
              <a:t> </a:t>
            </a:r>
            <a:r>
              <a:rPr lang="sv-SE" sz="1800" dirty="0" err="1" smtClean="0"/>
              <a:t>school</a:t>
            </a:r>
            <a:r>
              <a:rPr lang="sv-SE" sz="1800" dirty="0" smtClean="0"/>
              <a:t> must be </a:t>
            </a:r>
            <a:r>
              <a:rPr lang="sv-SE" sz="1800" dirty="0" err="1" smtClean="0"/>
              <a:t>able</a:t>
            </a:r>
            <a:r>
              <a:rPr lang="sv-SE" sz="1800" dirty="0" smtClean="0"/>
              <a:t> to </a:t>
            </a:r>
            <a:r>
              <a:rPr lang="sv-SE" sz="1800" dirty="0" err="1" smtClean="0"/>
              <a:t>influence</a:t>
            </a:r>
            <a:r>
              <a:rPr lang="sv-SE" sz="1800" dirty="0" smtClean="0"/>
              <a:t> the </a:t>
            </a:r>
            <a:r>
              <a:rPr lang="sv-SE" sz="1800" dirty="0" err="1" smtClean="0"/>
              <a:t>content</a:t>
            </a:r>
            <a:r>
              <a:rPr lang="sv-SE" sz="1800" dirty="0" smtClean="0"/>
              <a:t> of the </a:t>
            </a:r>
            <a:r>
              <a:rPr lang="sv-SE" sz="1800" dirty="0" err="1" smtClean="0"/>
              <a:t>project</a:t>
            </a:r>
            <a:r>
              <a:rPr lang="sv-SE" sz="1800" dirty="0" smtClean="0"/>
              <a:t>, and all </a:t>
            </a:r>
            <a:r>
              <a:rPr lang="sv-SE" sz="1800" dirty="0" err="1" smtClean="0"/>
              <a:t>schools</a:t>
            </a:r>
            <a:r>
              <a:rPr lang="sv-SE" sz="1800" dirty="0" smtClean="0"/>
              <a:t> must </a:t>
            </a:r>
            <a:r>
              <a:rPr lang="sv-SE" sz="1800" dirty="0" err="1" smtClean="0"/>
              <a:t>have</a:t>
            </a:r>
            <a:r>
              <a:rPr lang="sv-SE" sz="1800" dirty="0" smtClean="0"/>
              <a:t> the </a:t>
            </a:r>
            <a:r>
              <a:rPr lang="sv-SE" sz="1800" dirty="0" err="1" smtClean="0"/>
              <a:t>opportunity</a:t>
            </a:r>
            <a:r>
              <a:rPr lang="sv-SE" sz="1800" dirty="0" smtClean="0"/>
              <a:t> to </a:t>
            </a:r>
            <a:r>
              <a:rPr lang="sv-SE" sz="1800" dirty="0" err="1" smtClean="0"/>
              <a:t>take</a:t>
            </a:r>
            <a:r>
              <a:rPr lang="sv-SE" sz="1800" dirty="0" smtClean="0"/>
              <a:t> part in all </a:t>
            </a:r>
            <a:r>
              <a:rPr lang="sv-SE" sz="1800" dirty="0" err="1" smtClean="0"/>
              <a:t>measures</a:t>
            </a:r>
            <a:endParaRPr lang="sv-SE" sz="1800" dirty="0" smtClean="0"/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sv-SE" sz="1800" dirty="0" err="1" smtClean="0"/>
              <a:t>Everyone</a:t>
            </a:r>
            <a:r>
              <a:rPr lang="sv-SE" sz="1800" dirty="0" smtClean="0"/>
              <a:t> at the </a:t>
            </a:r>
            <a:r>
              <a:rPr lang="sv-SE" sz="1800" dirty="0" err="1" smtClean="0"/>
              <a:t>school</a:t>
            </a:r>
            <a:r>
              <a:rPr lang="sv-SE" sz="1800" dirty="0" smtClean="0"/>
              <a:t> must be </a:t>
            </a:r>
            <a:r>
              <a:rPr lang="sv-SE" sz="1800" dirty="0" err="1" smtClean="0"/>
              <a:t>involved</a:t>
            </a:r>
            <a:r>
              <a:rPr lang="sv-SE" sz="1800" dirty="0" smtClean="0"/>
              <a:t> </a:t>
            </a:r>
            <a:r>
              <a:rPr lang="sv-SE" sz="1800" dirty="0" err="1" smtClean="0"/>
              <a:t>simultaneoulsy</a:t>
            </a:r>
            <a:endParaRPr lang="sv-SE" sz="1800" dirty="0" smtClean="0"/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FontTx/>
              <a:buChar char="•"/>
            </a:pPr>
            <a:r>
              <a:rPr lang="sv-SE" sz="1800" dirty="0" smtClean="0"/>
              <a:t>The </a:t>
            </a:r>
            <a:r>
              <a:rPr lang="sv-SE" sz="1800" dirty="0" err="1" smtClean="0"/>
              <a:t>schools</a:t>
            </a:r>
            <a:r>
              <a:rPr lang="sv-SE" sz="1800" dirty="0" smtClean="0"/>
              <a:t> must </a:t>
            </a:r>
            <a:r>
              <a:rPr lang="sv-SE" sz="1800" dirty="0" err="1" smtClean="0"/>
              <a:t>have</a:t>
            </a:r>
            <a:r>
              <a:rPr lang="sv-SE" sz="1800" dirty="0" smtClean="0"/>
              <a:t> </a:t>
            </a:r>
            <a:r>
              <a:rPr lang="sv-SE" sz="1800" dirty="0" err="1" smtClean="0"/>
              <a:t>influence</a:t>
            </a:r>
            <a:r>
              <a:rPr lang="sv-SE" sz="1800" dirty="0" smtClean="0"/>
              <a:t> in the </a:t>
            </a:r>
            <a:r>
              <a:rPr lang="sv-SE" sz="1800" dirty="0" err="1" smtClean="0"/>
              <a:t>selection</a:t>
            </a:r>
            <a:r>
              <a:rPr lang="sv-SE" sz="1800" dirty="0" smtClean="0"/>
              <a:t> process</a:t>
            </a:r>
            <a:endParaRPr lang="sv-SE" sz="1600" dirty="0" smtClean="0"/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Char char="•"/>
            </a:pPr>
            <a:r>
              <a:rPr lang="sv-SE" sz="2100" dirty="0" smtClean="0"/>
              <a:t>IFAU: ”</a:t>
            </a:r>
            <a:r>
              <a:rPr lang="sv-SE" sz="2100" dirty="0" err="1" smtClean="0"/>
              <a:t>How</a:t>
            </a:r>
            <a:r>
              <a:rPr lang="sv-SE" sz="2100" dirty="0" smtClean="0"/>
              <a:t> </a:t>
            </a:r>
            <a:r>
              <a:rPr lang="sv-SE" sz="2100" dirty="0" err="1" smtClean="0"/>
              <a:t>can</a:t>
            </a:r>
            <a:r>
              <a:rPr lang="sv-SE" sz="2100" dirty="0" smtClean="0"/>
              <a:t> </a:t>
            </a:r>
            <a:r>
              <a:rPr lang="sv-SE" sz="2100" dirty="0" err="1" smtClean="0"/>
              <a:t>we</a:t>
            </a:r>
            <a:r>
              <a:rPr lang="sv-SE" sz="2100" dirty="0" smtClean="0"/>
              <a:t> </a:t>
            </a:r>
            <a:r>
              <a:rPr lang="sv-SE" sz="2100" dirty="0" err="1" smtClean="0"/>
              <a:t>ensure</a:t>
            </a:r>
            <a:r>
              <a:rPr lang="sv-SE" sz="2100" dirty="0" smtClean="0"/>
              <a:t> that </a:t>
            </a:r>
            <a:r>
              <a:rPr lang="sv-SE" sz="2100" dirty="0" err="1" smtClean="0"/>
              <a:t>we</a:t>
            </a:r>
            <a:r>
              <a:rPr lang="sv-SE" sz="2100" dirty="0" smtClean="0"/>
              <a:t> </a:t>
            </a:r>
            <a:r>
              <a:rPr lang="sv-SE" sz="2100" dirty="0" err="1" smtClean="0"/>
              <a:t>can</a:t>
            </a:r>
            <a:r>
              <a:rPr lang="sv-SE" sz="2100" dirty="0" smtClean="0"/>
              <a:t> </a:t>
            </a:r>
            <a:r>
              <a:rPr lang="sv-SE" sz="2100" dirty="0" err="1" smtClean="0"/>
              <a:t>learn</a:t>
            </a:r>
            <a:r>
              <a:rPr lang="sv-SE" sz="2100" dirty="0" smtClean="0"/>
              <a:t> as </a:t>
            </a:r>
            <a:r>
              <a:rPr lang="sv-SE" sz="2100" dirty="0" err="1" smtClean="0"/>
              <a:t>much</a:t>
            </a:r>
            <a:r>
              <a:rPr lang="sv-SE" sz="2100" dirty="0" smtClean="0"/>
              <a:t> as </a:t>
            </a:r>
            <a:r>
              <a:rPr lang="sv-SE" sz="2100" dirty="0" err="1" smtClean="0"/>
              <a:t>possible</a:t>
            </a:r>
            <a:r>
              <a:rPr lang="sv-SE" sz="2100" dirty="0" smtClean="0"/>
              <a:t> from the </a:t>
            </a:r>
            <a:r>
              <a:rPr lang="sv-SE" sz="2100" dirty="0" err="1" smtClean="0"/>
              <a:t>project</a:t>
            </a:r>
            <a:r>
              <a:rPr lang="sv-SE" sz="2100" dirty="0" smtClean="0"/>
              <a:t>?”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sv-SE" sz="1800" dirty="0" err="1" smtClean="0"/>
              <a:t>If</a:t>
            </a:r>
            <a:r>
              <a:rPr lang="sv-SE" sz="1800" dirty="0" smtClean="0"/>
              <a:t> </a:t>
            </a:r>
            <a:r>
              <a:rPr lang="sv-SE" sz="1800" dirty="0" err="1" smtClean="0"/>
              <a:t>everyone</a:t>
            </a:r>
            <a:r>
              <a:rPr lang="sv-SE" sz="1800" dirty="0" smtClean="0"/>
              <a:t>  </a:t>
            </a:r>
            <a:r>
              <a:rPr lang="sv-SE" sz="1800" dirty="0" err="1" smtClean="0"/>
              <a:t>takes</a:t>
            </a:r>
            <a:r>
              <a:rPr lang="sv-SE" sz="1800" dirty="0" smtClean="0"/>
              <a:t> part in </a:t>
            </a:r>
            <a:r>
              <a:rPr lang="sv-SE" sz="1800" dirty="0" err="1" smtClean="0"/>
              <a:t>several</a:t>
            </a:r>
            <a:r>
              <a:rPr lang="sv-SE" sz="1800" dirty="0" smtClean="0"/>
              <a:t> </a:t>
            </a:r>
            <a:r>
              <a:rPr lang="sv-SE" sz="1800" dirty="0" err="1" smtClean="0"/>
              <a:t>measures</a:t>
            </a:r>
            <a:r>
              <a:rPr lang="sv-SE" sz="1800" dirty="0" smtClean="0"/>
              <a:t> at the same time, </a:t>
            </a:r>
            <a:r>
              <a:rPr lang="sv-SE" sz="1800" dirty="0" err="1" smtClean="0"/>
              <a:t>we</a:t>
            </a:r>
            <a:r>
              <a:rPr lang="sv-SE" sz="1800" dirty="0" smtClean="0"/>
              <a:t> </a:t>
            </a:r>
            <a:r>
              <a:rPr lang="sv-SE" sz="1800" dirty="0" err="1" smtClean="0"/>
              <a:t>will</a:t>
            </a:r>
            <a:r>
              <a:rPr lang="sv-SE" sz="1800" dirty="0" smtClean="0"/>
              <a:t> not be </a:t>
            </a:r>
            <a:r>
              <a:rPr lang="sv-SE" sz="1800" dirty="0" err="1" smtClean="0"/>
              <a:t>able</a:t>
            </a:r>
            <a:r>
              <a:rPr lang="sv-SE" sz="1800" dirty="0" smtClean="0"/>
              <a:t> to </a:t>
            </a:r>
            <a:r>
              <a:rPr lang="sv-SE" sz="1800" dirty="0" err="1" smtClean="0"/>
              <a:t>tell</a:t>
            </a:r>
            <a:r>
              <a:rPr lang="sv-SE" sz="1800" dirty="0" smtClean="0"/>
              <a:t> </a:t>
            </a:r>
            <a:r>
              <a:rPr lang="sv-SE" sz="1800" dirty="0" err="1" smtClean="0"/>
              <a:t>which</a:t>
            </a:r>
            <a:r>
              <a:rPr lang="sv-SE" sz="1800" dirty="0" smtClean="0"/>
              <a:t> of the </a:t>
            </a:r>
            <a:r>
              <a:rPr lang="sv-SE" sz="1800" dirty="0" err="1" smtClean="0"/>
              <a:t>measures</a:t>
            </a:r>
            <a:r>
              <a:rPr lang="sv-SE" sz="1800" dirty="0" smtClean="0"/>
              <a:t> </a:t>
            </a:r>
            <a:r>
              <a:rPr lang="sv-SE" sz="1800" dirty="0" err="1" smtClean="0"/>
              <a:t>were</a:t>
            </a:r>
            <a:r>
              <a:rPr lang="sv-SE" sz="1800" dirty="0" smtClean="0"/>
              <a:t> </a:t>
            </a:r>
            <a:r>
              <a:rPr lang="sv-SE" sz="1800" dirty="0" err="1" smtClean="0"/>
              <a:t>effective</a:t>
            </a:r>
            <a:endParaRPr lang="sv-SE" sz="1800" dirty="0" smtClean="0"/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FontTx/>
              <a:buChar char="•"/>
            </a:pPr>
            <a:r>
              <a:rPr lang="sv-SE" sz="1800" dirty="0" err="1" smtClean="0"/>
              <a:t>Important</a:t>
            </a:r>
            <a:r>
              <a:rPr lang="sv-SE" sz="1800" dirty="0" smtClean="0"/>
              <a:t> to </a:t>
            </a:r>
            <a:r>
              <a:rPr lang="sv-SE" sz="1800" dirty="0" err="1" smtClean="0"/>
              <a:t>avoid</a:t>
            </a:r>
            <a:r>
              <a:rPr lang="sv-SE" sz="1800" dirty="0" smtClean="0"/>
              <a:t> </a:t>
            </a:r>
            <a:r>
              <a:rPr lang="sv-SE" sz="1800" dirty="0" err="1" smtClean="0"/>
              <a:t>self-selection</a:t>
            </a:r>
            <a:r>
              <a:rPr lang="sv-SE" sz="1800" dirty="0" smtClean="0"/>
              <a:t> of </a:t>
            </a:r>
            <a:r>
              <a:rPr lang="sv-SE" sz="1800" dirty="0" err="1" smtClean="0"/>
              <a:t>schools</a:t>
            </a:r>
            <a:r>
              <a:rPr lang="sv-SE" sz="1800" dirty="0" smtClean="0"/>
              <a:t> to the </a:t>
            </a:r>
            <a:r>
              <a:rPr lang="sv-SE" sz="1800" dirty="0" err="1" smtClean="0"/>
              <a:t>project</a:t>
            </a:r>
            <a:endParaRPr lang="sv-SE" sz="1800" dirty="0" smtClean="0"/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Char char="•"/>
            </a:pPr>
            <a:endParaRPr lang="sv-SE" sz="2200" dirty="0" smtClean="0"/>
          </a:p>
          <a:p>
            <a:pPr eaLnBrk="1" hangingPunct="1">
              <a:buFontTx/>
              <a:buChar char="•"/>
            </a:pPr>
            <a:endParaRPr lang="sv-SE" sz="2400" dirty="0" smtClean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41BA6-8526-45D9-BBF2-08CCA2F8A0B6}" type="slidenum">
              <a:rPr lang="sv-SE" smtClean="0"/>
              <a:pPr>
                <a:defRPr/>
              </a:pPr>
              <a:t>4</a:t>
            </a:fld>
            <a:endParaRPr lang="sv-S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ubrik 1"/>
          <p:cNvSpPr>
            <a:spLocks noGrp="1"/>
          </p:cNvSpPr>
          <p:nvPr>
            <p:ph type="title"/>
          </p:nvPr>
        </p:nvSpPr>
        <p:spPr>
          <a:xfrm>
            <a:off x="977900" y="1020335"/>
            <a:ext cx="8185150" cy="584200"/>
          </a:xfrm>
        </p:spPr>
        <p:txBody>
          <a:bodyPr/>
          <a:lstStyle/>
          <a:p>
            <a:pPr eaLnBrk="1" hangingPunct="1"/>
            <a:r>
              <a:rPr lang="sv-SE" sz="3200" dirty="0" smtClean="0"/>
              <a:t>The </a:t>
            </a:r>
            <a:r>
              <a:rPr lang="sv-SE" sz="3200" dirty="0" err="1" smtClean="0"/>
              <a:t>selection</a:t>
            </a:r>
            <a:r>
              <a:rPr lang="sv-SE" sz="3200" dirty="0" smtClean="0"/>
              <a:t> of </a:t>
            </a:r>
            <a:r>
              <a:rPr lang="sv-SE" sz="3200" dirty="0" err="1" smtClean="0"/>
              <a:t>schools</a:t>
            </a:r>
            <a:r>
              <a:rPr lang="sv-SE" sz="3200" dirty="0" smtClean="0"/>
              <a:t> (</a:t>
            </a:r>
            <a:r>
              <a:rPr lang="sv-SE" sz="3200" dirty="0" err="1" smtClean="0"/>
              <a:t>cont</a:t>
            </a:r>
            <a:r>
              <a:rPr lang="sv-SE" sz="3200" dirty="0" smtClean="0"/>
              <a:t>.)</a:t>
            </a:r>
          </a:p>
        </p:txBody>
      </p:sp>
      <p:sp>
        <p:nvSpPr>
          <p:cNvPr id="3075" name="Platshållare för innehåll 2"/>
          <p:cNvSpPr>
            <a:spLocks noGrp="1"/>
          </p:cNvSpPr>
          <p:nvPr>
            <p:ph idx="1"/>
          </p:nvPr>
        </p:nvSpPr>
        <p:spPr>
          <a:xfrm>
            <a:off x="989052" y="1866899"/>
            <a:ext cx="8567544" cy="4027488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Char char="•"/>
            </a:pPr>
            <a:r>
              <a:rPr lang="sv-SE" sz="2200" dirty="0" err="1" smtClean="0"/>
              <a:t>Around</a:t>
            </a:r>
            <a:r>
              <a:rPr lang="sv-SE" sz="2200" dirty="0" smtClean="0"/>
              <a:t> 25 </a:t>
            </a:r>
            <a:r>
              <a:rPr lang="sv-SE" sz="2200" dirty="0" err="1" smtClean="0"/>
              <a:t>schools</a:t>
            </a:r>
            <a:r>
              <a:rPr lang="sv-SE" sz="2200" dirty="0" smtClean="0"/>
              <a:t> </a:t>
            </a:r>
            <a:r>
              <a:rPr lang="sv-SE" sz="2200" dirty="0" err="1" smtClean="0"/>
              <a:t>were</a:t>
            </a:r>
            <a:r>
              <a:rPr lang="sv-SE" sz="2200" dirty="0" smtClean="0"/>
              <a:t> </a:t>
            </a:r>
            <a:r>
              <a:rPr lang="sv-SE" sz="2200" dirty="0" err="1" smtClean="0"/>
              <a:t>eligible</a:t>
            </a:r>
            <a:r>
              <a:rPr lang="sv-SE" sz="2200" dirty="0" smtClean="0"/>
              <a:t> for the </a:t>
            </a:r>
            <a:r>
              <a:rPr lang="sv-SE" sz="2200" dirty="0" err="1" smtClean="0"/>
              <a:t>project</a:t>
            </a:r>
            <a:r>
              <a:rPr lang="sv-SE" sz="2200" dirty="0" smtClean="0"/>
              <a:t> in 2012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Char char="•"/>
            </a:pPr>
            <a:r>
              <a:rPr lang="sv-SE" sz="2200" dirty="0" err="1" smtClean="0"/>
              <a:t>We</a:t>
            </a:r>
            <a:r>
              <a:rPr lang="sv-SE" sz="2200" dirty="0" smtClean="0"/>
              <a:t> </a:t>
            </a:r>
            <a:r>
              <a:rPr lang="sv-SE" sz="2200" dirty="0" err="1" smtClean="0"/>
              <a:t>tried</a:t>
            </a:r>
            <a:r>
              <a:rPr lang="sv-SE" sz="2200" dirty="0" smtClean="0"/>
              <a:t> to </a:t>
            </a:r>
            <a:r>
              <a:rPr lang="sv-SE" sz="2200" dirty="0" err="1" smtClean="0"/>
              <a:t>create</a:t>
            </a:r>
            <a:r>
              <a:rPr lang="sv-SE" sz="2200" dirty="0" smtClean="0"/>
              <a:t> pairs of </a:t>
            </a:r>
            <a:r>
              <a:rPr lang="sv-SE" sz="2200" dirty="0" err="1" smtClean="0"/>
              <a:t>similar</a:t>
            </a:r>
            <a:r>
              <a:rPr lang="sv-SE" sz="2200" dirty="0" smtClean="0"/>
              <a:t> </a:t>
            </a:r>
            <a:r>
              <a:rPr lang="sv-SE" sz="2200" dirty="0" err="1" smtClean="0"/>
              <a:t>schools</a:t>
            </a:r>
            <a:r>
              <a:rPr lang="sv-SE" sz="2200" dirty="0" smtClean="0"/>
              <a:t> (</a:t>
            </a:r>
            <a:r>
              <a:rPr lang="sv-SE" sz="2200" dirty="0" err="1" smtClean="0"/>
              <a:t>similar</a:t>
            </a:r>
            <a:r>
              <a:rPr lang="sv-SE" sz="2200" dirty="0" smtClean="0"/>
              <a:t> in terms of trends in GPA and </a:t>
            </a:r>
            <a:r>
              <a:rPr lang="sv-SE" sz="2200" dirty="0" err="1" smtClean="0"/>
              <a:t>percent</a:t>
            </a:r>
            <a:r>
              <a:rPr lang="sv-SE" sz="2200" dirty="0" smtClean="0"/>
              <a:t> </a:t>
            </a:r>
            <a:r>
              <a:rPr lang="sv-SE" sz="2200" dirty="0" err="1" smtClean="0"/>
              <a:t>eligible</a:t>
            </a:r>
            <a:r>
              <a:rPr lang="sv-SE" sz="2200" dirty="0" smtClean="0"/>
              <a:t> for </a:t>
            </a:r>
            <a:r>
              <a:rPr lang="sv-SE" sz="2200" dirty="0" err="1" smtClean="0"/>
              <a:t>upper</a:t>
            </a:r>
            <a:r>
              <a:rPr lang="sv-SE" sz="2200" dirty="0" smtClean="0"/>
              <a:t> </a:t>
            </a:r>
            <a:r>
              <a:rPr lang="sv-SE" sz="2200" dirty="0" err="1" smtClean="0"/>
              <a:t>secondary</a:t>
            </a:r>
            <a:r>
              <a:rPr lang="sv-SE" sz="2200" dirty="0" smtClean="0"/>
              <a:t> </a:t>
            </a:r>
            <a:r>
              <a:rPr lang="sv-SE" sz="2200" dirty="0" err="1" smtClean="0"/>
              <a:t>school</a:t>
            </a:r>
            <a:r>
              <a:rPr lang="sv-SE" sz="2200" dirty="0" smtClean="0"/>
              <a:t>)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Char char="•"/>
            </a:pPr>
            <a:r>
              <a:rPr lang="sv-SE" sz="2200" dirty="0" err="1" smtClean="0"/>
              <a:t>Only</a:t>
            </a:r>
            <a:r>
              <a:rPr lang="sv-SE" sz="2200" dirty="0" smtClean="0"/>
              <a:t> </a:t>
            </a:r>
            <a:r>
              <a:rPr lang="sv-SE" sz="2200" dirty="0" err="1" smtClean="0"/>
              <a:t>one</a:t>
            </a:r>
            <a:r>
              <a:rPr lang="sv-SE" sz="2200" dirty="0" smtClean="0"/>
              <a:t> </a:t>
            </a:r>
            <a:r>
              <a:rPr lang="sv-SE" sz="2200" dirty="0" err="1" smtClean="0"/>
              <a:t>school</a:t>
            </a:r>
            <a:r>
              <a:rPr lang="sv-SE" sz="2200" dirty="0" smtClean="0"/>
              <a:t> in </a:t>
            </a:r>
            <a:r>
              <a:rPr lang="sv-SE" sz="2200" dirty="0" err="1" smtClean="0"/>
              <a:t>each</a:t>
            </a:r>
            <a:r>
              <a:rPr lang="sv-SE" sz="2200" dirty="0" smtClean="0"/>
              <a:t> pair </a:t>
            </a:r>
            <a:r>
              <a:rPr lang="sv-SE" sz="2200" dirty="0" err="1" smtClean="0"/>
              <a:t>would</a:t>
            </a:r>
            <a:r>
              <a:rPr lang="sv-SE" sz="2200" dirty="0" smtClean="0"/>
              <a:t> </a:t>
            </a:r>
            <a:r>
              <a:rPr lang="sv-SE" sz="2200" dirty="0" err="1" smtClean="0"/>
              <a:t>then</a:t>
            </a:r>
            <a:r>
              <a:rPr lang="sv-SE" sz="2200" dirty="0" smtClean="0"/>
              <a:t> be </a:t>
            </a:r>
            <a:r>
              <a:rPr lang="sv-SE" sz="2200" dirty="0" err="1" smtClean="0"/>
              <a:t>offered</a:t>
            </a:r>
            <a:r>
              <a:rPr lang="sv-SE" sz="2200" dirty="0" smtClean="0"/>
              <a:t> to </a:t>
            </a:r>
            <a:r>
              <a:rPr lang="sv-SE" sz="2200" dirty="0" err="1" smtClean="0"/>
              <a:t>take</a:t>
            </a:r>
            <a:r>
              <a:rPr lang="sv-SE" sz="2200" dirty="0" smtClean="0"/>
              <a:t> part in the </a:t>
            </a:r>
            <a:r>
              <a:rPr lang="sv-SE" sz="2200" dirty="0" err="1" smtClean="0"/>
              <a:t>project</a:t>
            </a:r>
            <a:r>
              <a:rPr lang="sv-SE" sz="2200" dirty="0" smtClean="0"/>
              <a:t>. This </a:t>
            </a:r>
            <a:r>
              <a:rPr lang="sv-SE" sz="2200" dirty="0" err="1" smtClean="0"/>
              <a:t>way</a:t>
            </a:r>
            <a:r>
              <a:rPr lang="sv-SE" sz="2200" dirty="0" smtClean="0"/>
              <a:t> </a:t>
            </a:r>
            <a:r>
              <a:rPr lang="sv-SE" sz="2200" dirty="0" err="1" smtClean="0"/>
              <a:t>we</a:t>
            </a:r>
            <a:r>
              <a:rPr lang="sv-SE" sz="2200" dirty="0" smtClean="0"/>
              <a:t> </a:t>
            </a:r>
            <a:r>
              <a:rPr lang="sv-SE" sz="2200" dirty="0" err="1" smtClean="0"/>
              <a:t>tried</a:t>
            </a:r>
            <a:r>
              <a:rPr lang="sv-SE" sz="2200" dirty="0" smtClean="0"/>
              <a:t> to </a:t>
            </a:r>
            <a:r>
              <a:rPr lang="sv-SE" sz="2200" dirty="0" err="1" smtClean="0"/>
              <a:t>ensure</a:t>
            </a:r>
            <a:r>
              <a:rPr lang="sv-SE" sz="2200" dirty="0" smtClean="0"/>
              <a:t> that it </a:t>
            </a:r>
            <a:r>
              <a:rPr lang="sv-SE" sz="2200" dirty="0" err="1" smtClean="0"/>
              <a:t>would</a:t>
            </a:r>
            <a:r>
              <a:rPr lang="sv-SE" sz="2200" dirty="0" smtClean="0"/>
              <a:t> be </a:t>
            </a:r>
            <a:r>
              <a:rPr lang="sv-SE" sz="2200" dirty="0" err="1" smtClean="0"/>
              <a:t>possible</a:t>
            </a:r>
            <a:r>
              <a:rPr lang="sv-SE" sz="2200" dirty="0" smtClean="0"/>
              <a:t> to </a:t>
            </a:r>
            <a:r>
              <a:rPr lang="sv-SE" sz="2200" dirty="0" err="1" smtClean="0"/>
              <a:t>find</a:t>
            </a:r>
            <a:r>
              <a:rPr lang="sv-SE" sz="2200" dirty="0" smtClean="0"/>
              <a:t> a </a:t>
            </a:r>
            <a:r>
              <a:rPr lang="sv-SE" sz="2200" dirty="0" err="1" smtClean="0"/>
              <a:t>comparable</a:t>
            </a:r>
            <a:r>
              <a:rPr lang="sv-SE" sz="2200" dirty="0" smtClean="0"/>
              <a:t> </a:t>
            </a:r>
            <a:r>
              <a:rPr lang="sv-SE" sz="2200" dirty="0" err="1" smtClean="0"/>
              <a:t>control</a:t>
            </a:r>
            <a:r>
              <a:rPr lang="sv-SE" sz="2200" dirty="0" smtClean="0"/>
              <a:t> group for the </a:t>
            </a:r>
            <a:r>
              <a:rPr lang="sv-SE" sz="2200" dirty="0" err="1" smtClean="0"/>
              <a:t>participating</a:t>
            </a:r>
            <a:r>
              <a:rPr lang="sv-SE" sz="2200" dirty="0" smtClean="0"/>
              <a:t> </a:t>
            </a:r>
            <a:r>
              <a:rPr lang="sv-SE" sz="2200" dirty="0" err="1" smtClean="0"/>
              <a:t>schools</a:t>
            </a:r>
            <a:endParaRPr lang="sv-SE" sz="2200" dirty="0" smtClean="0"/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endParaRPr lang="sv-SE" sz="2200" dirty="0" smtClean="0"/>
          </a:p>
          <a:p>
            <a:pPr eaLnBrk="1" hangingPunct="1">
              <a:buFontTx/>
              <a:buChar char="•"/>
            </a:pPr>
            <a:endParaRPr lang="sv-SE" sz="2400" dirty="0" smtClean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41BA6-8526-45D9-BBF2-08CCA2F8A0B6}" type="slidenum">
              <a:rPr lang="sv-SE" smtClean="0"/>
              <a:pPr>
                <a:defRPr/>
              </a:pPr>
              <a:t>5</a:t>
            </a:fld>
            <a:endParaRPr lang="sv-S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z="3400" dirty="0" smtClean="0"/>
              <a:t>Our </a:t>
            </a:r>
            <a:r>
              <a:rPr lang="sv-SE" sz="3400" dirty="0" err="1" smtClean="0"/>
              <a:t>study</a:t>
            </a:r>
            <a:endParaRPr lang="sv-SE" sz="3400" dirty="0" smtClean="0"/>
          </a:p>
        </p:txBody>
      </p:sp>
      <p:sp>
        <p:nvSpPr>
          <p:cNvPr id="4099" name="Platshållare för innehåll 2"/>
          <p:cNvSpPr>
            <a:spLocks noGrp="1"/>
          </p:cNvSpPr>
          <p:nvPr>
            <p:ph idx="1"/>
          </p:nvPr>
        </p:nvSpPr>
        <p:spPr>
          <a:xfrm>
            <a:off x="969963" y="1703388"/>
            <a:ext cx="8166100" cy="4377372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endParaRPr lang="sv-SE" sz="900" dirty="0" smtClean="0"/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sv-SE" sz="2400" dirty="0" err="1" smtClean="0"/>
              <a:t>Interviews</a:t>
            </a:r>
            <a:r>
              <a:rPr lang="sv-SE" sz="2400" dirty="0" smtClean="0"/>
              <a:t> with </a:t>
            </a:r>
            <a:r>
              <a:rPr lang="sv-SE" sz="2400" dirty="0" err="1" smtClean="0"/>
              <a:t>teachers</a:t>
            </a:r>
            <a:r>
              <a:rPr lang="sv-SE" sz="2400" dirty="0" smtClean="0"/>
              <a:t> and principals  </a:t>
            </a:r>
          </a:p>
          <a:p>
            <a:pPr marL="857250" lvl="1" indent="-457200"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sv-SE" sz="2100" dirty="0" err="1" smtClean="0"/>
              <a:t>What</a:t>
            </a:r>
            <a:r>
              <a:rPr lang="sv-SE" sz="2100" dirty="0" smtClean="0"/>
              <a:t> has </a:t>
            </a:r>
            <a:r>
              <a:rPr lang="sv-SE" sz="2100" dirty="0" err="1" smtClean="0"/>
              <a:t>happened</a:t>
            </a:r>
            <a:r>
              <a:rPr lang="sv-SE" sz="2100" dirty="0" smtClean="0"/>
              <a:t> at the </a:t>
            </a:r>
            <a:r>
              <a:rPr lang="sv-SE" sz="2100" dirty="0" err="1" smtClean="0"/>
              <a:t>schools</a:t>
            </a:r>
            <a:r>
              <a:rPr lang="sv-SE" sz="2100" dirty="0" smtClean="0"/>
              <a:t> </a:t>
            </a:r>
            <a:r>
              <a:rPr lang="sv-SE" sz="2100" dirty="0" err="1" smtClean="0"/>
              <a:t>during</a:t>
            </a:r>
            <a:r>
              <a:rPr lang="sv-SE" sz="2100" dirty="0" smtClean="0"/>
              <a:t> the </a:t>
            </a:r>
            <a:r>
              <a:rPr lang="sv-SE" sz="2100" dirty="0" err="1" smtClean="0"/>
              <a:t>project</a:t>
            </a:r>
            <a:r>
              <a:rPr lang="sv-SE" sz="2100" dirty="0" smtClean="0"/>
              <a:t>? </a:t>
            </a:r>
          </a:p>
          <a:p>
            <a:pPr marL="857250" lvl="1" indent="-457200"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sv-SE" sz="2100" dirty="0" err="1" smtClean="0"/>
              <a:t>How</a:t>
            </a:r>
            <a:r>
              <a:rPr lang="sv-SE" sz="2100" dirty="0" smtClean="0"/>
              <a:t> </a:t>
            </a:r>
            <a:r>
              <a:rPr lang="sv-SE" sz="2100" dirty="0" err="1" smtClean="0"/>
              <a:t>have</a:t>
            </a:r>
            <a:r>
              <a:rPr lang="sv-SE" sz="2100" dirty="0" smtClean="0"/>
              <a:t> </a:t>
            </a:r>
            <a:r>
              <a:rPr lang="sv-SE" sz="2100" dirty="0" err="1" smtClean="0"/>
              <a:t>teachers</a:t>
            </a:r>
            <a:r>
              <a:rPr lang="sv-SE" sz="2100" dirty="0" smtClean="0"/>
              <a:t> and principals </a:t>
            </a:r>
            <a:r>
              <a:rPr lang="sv-SE" sz="2100" dirty="0" err="1" smtClean="0"/>
              <a:t>experienced</a:t>
            </a:r>
            <a:r>
              <a:rPr lang="sv-SE" sz="2100" dirty="0" smtClean="0"/>
              <a:t> the </a:t>
            </a:r>
            <a:r>
              <a:rPr lang="sv-SE" sz="2100" dirty="0" err="1" smtClean="0"/>
              <a:t>project</a:t>
            </a:r>
            <a:r>
              <a:rPr lang="sv-SE" sz="2100" dirty="0" smtClean="0"/>
              <a:t>? </a:t>
            </a:r>
          </a:p>
          <a:p>
            <a:pPr marL="457200" indent="-457200" eaLnBrk="1" hangingPunct="1">
              <a:spcBef>
                <a:spcPct val="0"/>
              </a:spcBef>
            </a:pPr>
            <a:endParaRPr lang="sv-SE" sz="2400" dirty="0" smtClean="0"/>
          </a:p>
          <a:p>
            <a:pPr marL="457200" indent="-457200" eaLnBrk="1" hangingPunct="1">
              <a:spcBef>
                <a:spcPct val="0"/>
              </a:spcBef>
            </a:pPr>
            <a:r>
              <a:rPr lang="sv-SE" sz="2400" dirty="0" smtClean="0"/>
              <a:t>2. 	</a:t>
            </a:r>
            <a:r>
              <a:rPr lang="sv-SE" sz="2400" dirty="0" err="1" smtClean="0"/>
              <a:t>Surveys</a:t>
            </a:r>
            <a:r>
              <a:rPr lang="sv-SE" sz="2400" dirty="0" smtClean="0"/>
              <a:t> of students in intervention and </a:t>
            </a:r>
            <a:r>
              <a:rPr lang="sv-SE" sz="2400" dirty="0" err="1" smtClean="0"/>
              <a:t>comparison</a:t>
            </a:r>
            <a:r>
              <a:rPr lang="sv-SE" sz="2400" dirty="0" smtClean="0"/>
              <a:t> </a:t>
            </a:r>
            <a:r>
              <a:rPr lang="sv-SE" sz="2400" dirty="0" err="1" smtClean="0"/>
              <a:t>schools</a:t>
            </a:r>
            <a:r>
              <a:rPr lang="sv-SE" sz="2400" dirty="0" smtClean="0"/>
              <a:t>  </a:t>
            </a:r>
          </a:p>
          <a:p>
            <a:pPr marL="857250" lvl="1" indent="-457200"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sv-SE" sz="2100" dirty="0" err="1" smtClean="0"/>
              <a:t>What</a:t>
            </a:r>
            <a:r>
              <a:rPr lang="sv-SE" sz="2100" dirty="0" smtClean="0"/>
              <a:t> </a:t>
            </a:r>
            <a:r>
              <a:rPr lang="sv-SE" sz="2100" dirty="0" err="1" smtClean="0"/>
              <a:t>impact</a:t>
            </a:r>
            <a:r>
              <a:rPr lang="sv-SE" sz="2100" dirty="0" smtClean="0"/>
              <a:t> has the </a:t>
            </a:r>
            <a:r>
              <a:rPr lang="sv-SE" sz="2100" dirty="0" err="1" smtClean="0"/>
              <a:t>project</a:t>
            </a:r>
            <a:r>
              <a:rPr lang="sv-SE" sz="2100" dirty="0" smtClean="0"/>
              <a:t> </a:t>
            </a:r>
            <a:r>
              <a:rPr lang="sv-SE" sz="2100" dirty="0" err="1" smtClean="0"/>
              <a:t>had</a:t>
            </a:r>
            <a:r>
              <a:rPr lang="sv-SE" sz="2100" dirty="0" smtClean="0"/>
              <a:t> on students’ perceptions of the </a:t>
            </a:r>
            <a:r>
              <a:rPr lang="sv-SE" sz="2100" dirty="0" err="1" smtClean="0"/>
              <a:t>school</a:t>
            </a:r>
            <a:r>
              <a:rPr lang="sv-SE" sz="2100" dirty="0" smtClean="0"/>
              <a:t> situation?</a:t>
            </a:r>
          </a:p>
          <a:p>
            <a:pPr marL="857250" lvl="1" indent="-457200" eaLnBrk="1" hangingPunct="1">
              <a:spcBef>
                <a:spcPct val="0"/>
              </a:spcBef>
              <a:buFont typeface="Arial" pitchFamily="34" charset="0"/>
              <a:buChar char="•"/>
            </a:pPr>
            <a:endParaRPr lang="sv-SE" sz="2200" dirty="0" smtClean="0"/>
          </a:p>
          <a:p>
            <a:pPr marL="457200" indent="-457200" eaLnBrk="1" hangingPunct="1">
              <a:spcBef>
                <a:spcPct val="0"/>
              </a:spcBef>
            </a:pPr>
            <a:r>
              <a:rPr lang="sv-SE" sz="2400" dirty="0" smtClean="0"/>
              <a:t>3. 	Register data on students’ </a:t>
            </a:r>
            <a:r>
              <a:rPr lang="sv-SE" sz="2400" dirty="0" err="1" smtClean="0"/>
              <a:t>grades</a:t>
            </a:r>
            <a:r>
              <a:rPr lang="sv-SE" sz="2400" dirty="0" smtClean="0"/>
              <a:t> and </a:t>
            </a:r>
            <a:r>
              <a:rPr lang="sv-SE" sz="2400" dirty="0" err="1" smtClean="0"/>
              <a:t>results</a:t>
            </a:r>
            <a:r>
              <a:rPr lang="sv-SE" sz="2400" dirty="0" smtClean="0"/>
              <a:t> on national </a:t>
            </a:r>
            <a:r>
              <a:rPr lang="sv-SE" sz="2400" dirty="0" err="1" smtClean="0"/>
              <a:t>achievement</a:t>
            </a:r>
            <a:r>
              <a:rPr lang="sv-SE" sz="2400" dirty="0" smtClean="0"/>
              <a:t> tests </a:t>
            </a:r>
          </a:p>
          <a:p>
            <a:pPr marL="857250" lvl="1" indent="-457200"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sv-SE" sz="2100" dirty="0" err="1" smtClean="0"/>
              <a:t>Effects</a:t>
            </a:r>
            <a:r>
              <a:rPr lang="sv-SE" sz="2100" dirty="0" smtClean="0"/>
              <a:t> on students’ </a:t>
            </a:r>
            <a:r>
              <a:rPr lang="sv-SE" sz="2100" dirty="0" err="1" smtClean="0"/>
              <a:t>school</a:t>
            </a:r>
            <a:r>
              <a:rPr lang="sv-SE" sz="2100" dirty="0" smtClean="0"/>
              <a:t> performance? 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2CB05E-92DB-4923-892A-F4599E174F7A}" type="slidenum">
              <a:rPr lang="sv-SE" smtClean="0"/>
              <a:pPr>
                <a:defRPr/>
              </a:pPr>
              <a:t>6</a:t>
            </a:fld>
            <a:endParaRPr lang="sv-S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7899" y="1143000"/>
            <a:ext cx="8452540" cy="584200"/>
          </a:xfrm>
        </p:spPr>
        <p:txBody>
          <a:bodyPr/>
          <a:lstStyle/>
          <a:p>
            <a:r>
              <a:rPr lang="sv-SE" sz="3400" dirty="0" err="1" smtClean="0"/>
              <a:t>Some</a:t>
            </a:r>
            <a:r>
              <a:rPr lang="sv-SE" sz="3400" dirty="0" smtClean="0"/>
              <a:t> </a:t>
            </a:r>
            <a:r>
              <a:rPr lang="sv-SE" sz="3400" dirty="0" err="1" smtClean="0"/>
              <a:t>results</a:t>
            </a:r>
            <a:r>
              <a:rPr lang="sv-SE" sz="3400" dirty="0" smtClean="0"/>
              <a:t> from the </a:t>
            </a:r>
            <a:r>
              <a:rPr lang="sv-SE" sz="3400" dirty="0" err="1" smtClean="0"/>
              <a:t>interviews</a:t>
            </a:r>
            <a:endParaRPr lang="sv-SE" sz="34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77899" y="1866900"/>
            <a:ext cx="8411427" cy="40274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sv-SE" sz="2400" dirty="0" smtClean="0"/>
              <a:t>Supervision and </a:t>
            </a:r>
            <a:r>
              <a:rPr lang="sv-SE" sz="2400" dirty="0" err="1" smtClean="0"/>
              <a:t>further</a:t>
            </a:r>
            <a:r>
              <a:rPr lang="sv-SE" sz="2400" dirty="0" smtClean="0"/>
              <a:t> </a:t>
            </a:r>
            <a:r>
              <a:rPr lang="sv-SE" sz="2400" dirty="0" err="1" smtClean="0"/>
              <a:t>training</a:t>
            </a:r>
            <a:r>
              <a:rPr lang="sv-SE" sz="2400" dirty="0" smtClean="0"/>
              <a:t> of </a:t>
            </a:r>
            <a:r>
              <a:rPr lang="sv-SE" sz="2400" dirty="0" err="1" smtClean="0"/>
              <a:t>teachers</a:t>
            </a:r>
            <a:r>
              <a:rPr lang="sv-SE" sz="2400" dirty="0" smtClean="0"/>
              <a:t> </a:t>
            </a:r>
            <a:r>
              <a:rPr lang="sv-SE" sz="2400" dirty="0" err="1" smtClean="0"/>
              <a:t>represented</a:t>
            </a:r>
            <a:r>
              <a:rPr lang="sv-SE" sz="2400" dirty="0" smtClean="0"/>
              <a:t> the </a:t>
            </a:r>
            <a:r>
              <a:rPr lang="sv-SE" sz="2400" dirty="0" err="1" smtClean="0"/>
              <a:t>largest</a:t>
            </a:r>
            <a:r>
              <a:rPr lang="sv-SE" sz="2400" dirty="0" smtClean="0"/>
              <a:t> part of the </a:t>
            </a:r>
            <a:r>
              <a:rPr lang="sv-SE" sz="2400" dirty="0" err="1" smtClean="0"/>
              <a:t>project</a:t>
            </a:r>
            <a:r>
              <a:rPr lang="sv-SE" sz="2400" dirty="0" smtClean="0"/>
              <a:t> </a:t>
            </a:r>
          </a:p>
          <a:p>
            <a:pPr lvl="1">
              <a:buFontTx/>
              <a:buChar char="-"/>
            </a:pPr>
            <a:r>
              <a:rPr lang="sv-SE" sz="2000" dirty="0" err="1" smtClean="0"/>
              <a:t>Very</a:t>
            </a:r>
            <a:r>
              <a:rPr lang="sv-SE" sz="2000" dirty="0" smtClean="0"/>
              <a:t> mixed </a:t>
            </a:r>
            <a:r>
              <a:rPr lang="sv-SE" sz="2000" dirty="0" err="1" smtClean="0"/>
              <a:t>views</a:t>
            </a:r>
            <a:r>
              <a:rPr lang="sv-SE" sz="2000" dirty="0" smtClean="0"/>
              <a:t> </a:t>
            </a:r>
            <a:r>
              <a:rPr lang="sv-SE" sz="2000" dirty="0" err="1" smtClean="0"/>
              <a:t>regarding</a:t>
            </a:r>
            <a:r>
              <a:rPr lang="sv-SE" sz="2000" dirty="0" smtClean="0"/>
              <a:t> the group supervision</a:t>
            </a:r>
          </a:p>
          <a:p>
            <a:pPr lvl="1">
              <a:buFontTx/>
              <a:buChar char="-"/>
            </a:pPr>
            <a:r>
              <a:rPr lang="sv-SE" sz="2000" dirty="0" err="1" smtClean="0"/>
              <a:t>Teachers</a:t>
            </a:r>
            <a:r>
              <a:rPr lang="sv-SE" sz="2000" dirty="0" smtClean="0"/>
              <a:t> that </a:t>
            </a:r>
            <a:r>
              <a:rPr lang="sv-SE" sz="2000" dirty="0" err="1" smtClean="0"/>
              <a:t>received</a:t>
            </a:r>
            <a:r>
              <a:rPr lang="sv-SE" sz="2000" dirty="0" smtClean="0"/>
              <a:t> </a:t>
            </a:r>
            <a:r>
              <a:rPr lang="sv-SE" sz="2000" dirty="0" err="1" smtClean="0"/>
              <a:t>individual</a:t>
            </a:r>
            <a:r>
              <a:rPr lang="sv-SE" sz="2000" dirty="0" smtClean="0"/>
              <a:t> </a:t>
            </a:r>
            <a:r>
              <a:rPr lang="sv-SE" sz="2000" dirty="0" err="1" smtClean="0"/>
              <a:t>coaching</a:t>
            </a:r>
            <a:r>
              <a:rPr lang="sv-SE" sz="2000" dirty="0" smtClean="0"/>
              <a:t> </a:t>
            </a:r>
            <a:r>
              <a:rPr lang="sv-SE" sz="2000" dirty="0" err="1" smtClean="0"/>
              <a:t>were</a:t>
            </a:r>
            <a:r>
              <a:rPr lang="sv-SE" sz="2000" dirty="0" smtClean="0"/>
              <a:t> positive to this </a:t>
            </a:r>
            <a:r>
              <a:rPr lang="sv-SE" sz="2000" dirty="0" err="1" smtClean="0"/>
              <a:t>measure</a:t>
            </a:r>
            <a:endParaRPr lang="sv-SE" sz="2000" dirty="0" smtClean="0"/>
          </a:p>
          <a:p>
            <a:pPr lvl="1">
              <a:buFontTx/>
              <a:buChar char="-"/>
            </a:pPr>
            <a:r>
              <a:rPr lang="sv-SE" sz="2000" dirty="0" smtClean="0"/>
              <a:t>Course in </a:t>
            </a:r>
            <a:r>
              <a:rPr lang="sv-SE" sz="2000" dirty="0" err="1" smtClean="0"/>
              <a:t>teaching</a:t>
            </a:r>
            <a:r>
              <a:rPr lang="sv-SE" sz="2000" dirty="0" smtClean="0"/>
              <a:t> </a:t>
            </a:r>
            <a:r>
              <a:rPr lang="sv-SE" sz="2000" dirty="0" err="1" smtClean="0"/>
              <a:t>strategies</a:t>
            </a:r>
            <a:r>
              <a:rPr lang="sv-SE" sz="2000" dirty="0" smtClean="0"/>
              <a:t> to support </a:t>
            </a:r>
            <a:r>
              <a:rPr lang="sv-SE" sz="2000" dirty="0" err="1" smtClean="0"/>
              <a:t>language</a:t>
            </a:r>
            <a:r>
              <a:rPr lang="sv-SE" sz="2000" dirty="0" smtClean="0"/>
              <a:t> </a:t>
            </a:r>
            <a:r>
              <a:rPr lang="sv-SE" sz="2000" dirty="0" err="1" smtClean="0"/>
              <a:t>development</a:t>
            </a:r>
            <a:r>
              <a:rPr lang="sv-SE" sz="2000" dirty="0" smtClean="0"/>
              <a:t>  – </a:t>
            </a:r>
            <a:r>
              <a:rPr lang="sv-SE" sz="2000" dirty="0" err="1" smtClean="0"/>
              <a:t>very</a:t>
            </a:r>
            <a:r>
              <a:rPr lang="sv-SE" sz="2000" dirty="0" smtClean="0"/>
              <a:t> </a:t>
            </a:r>
            <a:r>
              <a:rPr lang="sv-SE" sz="2000" dirty="0" err="1" smtClean="0"/>
              <a:t>instructive</a:t>
            </a:r>
            <a:r>
              <a:rPr lang="sv-SE" sz="2000" dirty="0" smtClean="0"/>
              <a:t> and </a:t>
            </a:r>
            <a:r>
              <a:rPr lang="sv-SE" sz="2000" dirty="0" err="1" smtClean="0"/>
              <a:t>useful</a:t>
            </a:r>
            <a:endParaRPr lang="sv-SE" sz="2000" dirty="0" smtClean="0"/>
          </a:p>
          <a:p>
            <a:pPr>
              <a:buFont typeface="Arial" pitchFamily="34" charset="0"/>
              <a:buChar char="•"/>
            </a:pPr>
            <a:r>
              <a:rPr lang="sv-SE" sz="2400" dirty="0" smtClean="0"/>
              <a:t>The </a:t>
            </a:r>
            <a:r>
              <a:rPr lang="sv-SE" sz="2400" dirty="0" err="1" smtClean="0"/>
              <a:t>project</a:t>
            </a:r>
            <a:r>
              <a:rPr lang="sv-SE" sz="2400" dirty="0" smtClean="0"/>
              <a:t> </a:t>
            </a:r>
            <a:r>
              <a:rPr lang="sv-SE" sz="2400" dirty="0" err="1" smtClean="0"/>
              <a:t>seems</a:t>
            </a:r>
            <a:r>
              <a:rPr lang="sv-SE" sz="2400" dirty="0" smtClean="0"/>
              <a:t> to </a:t>
            </a:r>
            <a:r>
              <a:rPr lang="sv-SE" sz="2400" dirty="0" err="1" smtClean="0"/>
              <a:t>have</a:t>
            </a:r>
            <a:r>
              <a:rPr lang="sv-SE" sz="2400" dirty="0" smtClean="0"/>
              <a:t> </a:t>
            </a:r>
            <a:r>
              <a:rPr lang="sv-SE" sz="2400" dirty="0" err="1" smtClean="0"/>
              <a:t>had</a:t>
            </a:r>
            <a:r>
              <a:rPr lang="sv-SE" sz="2400" dirty="0" smtClean="0"/>
              <a:t> </a:t>
            </a:r>
            <a:r>
              <a:rPr lang="sv-SE" sz="2400" dirty="0" err="1" smtClean="0"/>
              <a:t>little</a:t>
            </a:r>
            <a:r>
              <a:rPr lang="sv-SE" sz="2400" dirty="0" smtClean="0"/>
              <a:t> or no </a:t>
            </a:r>
            <a:r>
              <a:rPr lang="sv-SE" sz="2400" dirty="0" err="1" smtClean="0"/>
              <a:t>impact</a:t>
            </a:r>
            <a:r>
              <a:rPr lang="sv-SE" sz="2400" dirty="0" smtClean="0"/>
              <a:t> on:</a:t>
            </a:r>
          </a:p>
          <a:p>
            <a:pPr lvl="1">
              <a:buFontTx/>
              <a:buChar char="-"/>
            </a:pPr>
            <a:r>
              <a:rPr lang="sv-SE" sz="2000" dirty="0" smtClean="0"/>
              <a:t>The support for </a:t>
            </a:r>
            <a:r>
              <a:rPr lang="sv-SE" sz="2000" dirty="0" err="1" smtClean="0"/>
              <a:t>newly</a:t>
            </a:r>
            <a:r>
              <a:rPr lang="sv-SE" sz="2000" dirty="0" smtClean="0"/>
              <a:t> </a:t>
            </a:r>
            <a:r>
              <a:rPr lang="sv-SE" sz="2000" dirty="0" err="1" smtClean="0"/>
              <a:t>immigrated</a:t>
            </a:r>
            <a:r>
              <a:rPr lang="sv-SE" sz="2000" dirty="0" smtClean="0"/>
              <a:t> </a:t>
            </a:r>
            <a:r>
              <a:rPr lang="sv-SE" sz="2000" dirty="0" err="1" smtClean="0"/>
              <a:t>children</a:t>
            </a:r>
            <a:r>
              <a:rPr lang="sv-SE" sz="2000" dirty="0" smtClean="0"/>
              <a:t> in </a:t>
            </a:r>
            <a:r>
              <a:rPr lang="sv-SE" sz="2000" dirty="0" err="1" smtClean="0"/>
              <a:t>their</a:t>
            </a:r>
            <a:r>
              <a:rPr lang="sv-SE" sz="2000" dirty="0" smtClean="0"/>
              <a:t> </a:t>
            </a:r>
            <a:r>
              <a:rPr lang="sv-SE" sz="2000" dirty="0" err="1" smtClean="0"/>
              <a:t>mother</a:t>
            </a:r>
            <a:r>
              <a:rPr lang="sv-SE" sz="2000" dirty="0" smtClean="0"/>
              <a:t> </a:t>
            </a:r>
            <a:r>
              <a:rPr lang="sv-SE" sz="2000" dirty="0" err="1" smtClean="0"/>
              <a:t>tongue</a:t>
            </a:r>
            <a:endParaRPr lang="sv-SE" sz="2000" dirty="0" smtClean="0"/>
          </a:p>
          <a:p>
            <a:pPr lvl="1">
              <a:buFontTx/>
              <a:buChar char="-"/>
            </a:pPr>
            <a:r>
              <a:rPr lang="sv-SE" sz="2000" dirty="0" smtClean="0"/>
              <a:t>Contacts with </a:t>
            </a:r>
            <a:r>
              <a:rPr lang="sv-SE" sz="2000" dirty="0" err="1" smtClean="0"/>
              <a:t>guardians</a:t>
            </a:r>
            <a:endParaRPr lang="sv-SE" sz="2000" dirty="0" smtClean="0"/>
          </a:p>
          <a:p>
            <a:pPr lvl="1">
              <a:buFontTx/>
              <a:buChar char="-"/>
            </a:pPr>
            <a:r>
              <a:rPr lang="sv-SE" sz="2000" dirty="0" err="1" smtClean="0"/>
              <a:t>Activites</a:t>
            </a:r>
            <a:r>
              <a:rPr lang="sv-SE" sz="2000" dirty="0" smtClean="0"/>
              <a:t> </a:t>
            </a:r>
            <a:r>
              <a:rPr lang="sv-SE" sz="2000" dirty="0" err="1" smtClean="0"/>
              <a:t>outside</a:t>
            </a:r>
            <a:r>
              <a:rPr lang="sv-SE" sz="2000" dirty="0" smtClean="0"/>
              <a:t> </a:t>
            </a:r>
            <a:r>
              <a:rPr lang="sv-SE" sz="2000" dirty="0" err="1" smtClean="0"/>
              <a:t>regular</a:t>
            </a:r>
            <a:r>
              <a:rPr lang="sv-SE" sz="2000" dirty="0" smtClean="0"/>
              <a:t> </a:t>
            </a:r>
            <a:r>
              <a:rPr lang="sv-SE" sz="2000" dirty="0" err="1" smtClean="0"/>
              <a:t>school</a:t>
            </a:r>
            <a:r>
              <a:rPr lang="sv-SE" sz="2000" dirty="0" smtClean="0"/>
              <a:t> </a:t>
            </a:r>
            <a:r>
              <a:rPr lang="sv-SE" sz="2000" dirty="0" err="1" smtClean="0"/>
              <a:t>hours</a:t>
            </a:r>
            <a:endParaRPr lang="sv-SE" sz="2000" dirty="0" smtClean="0"/>
          </a:p>
          <a:p>
            <a:pPr lvl="1"/>
            <a:endParaRPr lang="sv-SE" dirty="0" smtClean="0"/>
          </a:p>
          <a:p>
            <a:pPr lvl="1">
              <a:buFontTx/>
              <a:buChar char="-"/>
            </a:pPr>
            <a:endParaRPr lang="sv-SE" dirty="0" smtClean="0"/>
          </a:p>
          <a:p>
            <a:pPr>
              <a:buFontTx/>
              <a:buChar char="-"/>
            </a:pPr>
            <a:endParaRPr lang="sv-SE" dirty="0" smtClean="0"/>
          </a:p>
          <a:p>
            <a:pPr>
              <a:buFontTx/>
              <a:buChar char="-"/>
            </a:pPr>
            <a:endParaRPr lang="sv-SE" dirty="0" smtClean="0"/>
          </a:p>
          <a:p>
            <a:pPr>
              <a:buFontTx/>
              <a:buChar char="-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133A-AF00-48EB-9E4C-D3CCA1D1B793}" type="slidenum">
              <a:rPr lang="sv-SE" smtClean="0"/>
              <a:pPr/>
              <a:t>7</a:t>
            </a:fld>
            <a:endParaRPr lang="sv-S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7899" y="1143000"/>
            <a:ext cx="8452540" cy="584200"/>
          </a:xfrm>
        </p:spPr>
        <p:txBody>
          <a:bodyPr/>
          <a:lstStyle/>
          <a:p>
            <a:r>
              <a:rPr lang="sv-SE" sz="3400" dirty="0" err="1" smtClean="0"/>
              <a:t>Effects</a:t>
            </a:r>
            <a:r>
              <a:rPr lang="sv-SE" sz="3400" dirty="0" smtClean="0"/>
              <a:t> on </a:t>
            </a:r>
            <a:r>
              <a:rPr lang="sv-SE" sz="3400" dirty="0" err="1" smtClean="0"/>
              <a:t>school</a:t>
            </a:r>
            <a:r>
              <a:rPr lang="sv-SE" sz="3400" dirty="0" smtClean="0"/>
              <a:t> </a:t>
            </a:r>
            <a:r>
              <a:rPr lang="sv-SE" sz="3400" dirty="0" err="1" smtClean="0"/>
              <a:t>performace</a:t>
            </a:r>
            <a:r>
              <a:rPr lang="sv-SE" sz="3400" dirty="0" smtClean="0"/>
              <a:t>?</a:t>
            </a:r>
            <a:endParaRPr lang="sv-SE" sz="34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77900" y="1866900"/>
            <a:ext cx="8199151" cy="40274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sv-SE" sz="2400" dirty="0" err="1" smtClean="0"/>
              <a:t>Available</a:t>
            </a:r>
            <a:r>
              <a:rPr lang="sv-SE" sz="2400" dirty="0" smtClean="0"/>
              <a:t> data on </a:t>
            </a:r>
            <a:r>
              <a:rPr lang="sv-SE" sz="2400" dirty="0" err="1" smtClean="0"/>
              <a:t>school</a:t>
            </a:r>
            <a:r>
              <a:rPr lang="sv-SE" sz="2400" dirty="0" smtClean="0"/>
              <a:t> </a:t>
            </a:r>
            <a:r>
              <a:rPr lang="sv-SE" sz="2400" dirty="0" err="1" smtClean="0"/>
              <a:t>outcomes</a:t>
            </a:r>
            <a:r>
              <a:rPr lang="sv-SE" sz="2400" dirty="0" smtClean="0"/>
              <a:t>: </a:t>
            </a:r>
          </a:p>
          <a:p>
            <a:pPr lvl="1">
              <a:buFont typeface="Arial" pitchFamily="34" charset="0"/>
              <a:buChar char="•"/>
            </a:pPr>
            <a:r>
              <a:rPr lang="sv-SE" sz="2100" dirty="0" smtClean="0"/>
              <a:t>Final </a:t>
            </a:r>
            <a:r>
              <a:rPr lang="sv-SE" sz="2100" dirty="0" err="1" smtClean="0"/>
              <a:t>grades</a:t>
            </a:r>
            <a:r>
              <a:rPr lang="sv-SE" sz="2100" dirty="0" smtClean="0"/>
              <a:t> from </a:t>
            </a:r>
            <a:r>
              <a:rPr lang="sv-SE" sz="2100" dirty="0" err="1" smtClean="0"/>
              <a:t>compusory</a:t>
            </a:r>
            <a:r>
              <a:rPr lang="sv-SE" sz="2100" dirty="0" smtClean="0"/>
              <a:t> </a:t>
            </a:r>
            <a:r>
              <a:rPr lang="sv-SE" sz="2100" dirty="0" err="1" smtClean="0"/>
              <a:t>school</a:t>
            </a:r>
            <a:r>
              <a:rPr lang="sv-SE" sz="2100" dirty="0" smtClean="0"/>
              <a:t> (</a:t>
            </a:r>
            <a:r>
              <a:rPr lang="sv-SE" sz="2100" dirty="0" err="1" smtClean="0"/>
              <a:t>grade</a:t>
            </a:r>
            <a:r>
              <a:rPr lang="sv-SE" sz="2100" dirty="0" smtClean="0"/>
              <a:t> 9) </a:t>
            </a:r>
          </a:p>
          <a:p>
            <a:pPr lvl="1">
              <a:buFont typeface="Arial" pitchFamily="34" charset="0"/>
              <a:buChar char="•"/>
            </a:pPr>
            <a:r>
              <a:rPr lang="sv-SE" sz="2100" dirty="0" err="1" smtClean="0"/>
              <a:t>Eligibility</a:t>
            </a:r>
            <a:r>
              <a:rPr lang="sv-SE" sz="2100" dirty="0" smtClean="0"/>
              <a:t> to </a:t>
            </a:r>
            <a:r>
              <a:rPr lang="sv-SE" sz="2100" dirty="0" err="1" smtClean="0"/>
              <a:t>upper</a:t>
            </a:r>
            <a:r>
              <a:rPr lang="sv-SE" sz="2100" dirty="0" smtClean="0"/>
              <a:t> </a:t>
            </a:r>
            <a:r>
              <a:rPr lang="sv-SE" sz="2100" dirty="0" err="1" smtClean="0"/>
              <a:t>secondary</a:t>
            </a:r>
            <a:r>
              <a:rPr lang="sv-SE" sz="2100" dirty="0" smtClean="0"/>
              <a:t> </a:t>
            </a:r>
            <a:r>
              <a:rPr lang="sv-SE" sz="2100" dirty="0" err="1" smtClean="0"/>
              <a:t>school</a:t>
            </a:r>
            <a:endParaRPr lang="sv-SE" sz="2100" dirty="0" smtClean="0"/>
          </a:p>
          <a:p>
            <a:pPr lvl="1">
              <a:buFont typeface="Arial" pitchFamily="34" charset="0"/>
              <a:buChar char="•"/>
            </a:pPr>
            <a:r>
              <a:rPr lang="sv-SE" sz="2100" dirty="0" err="1" smtClean="0"/>
              <a:t>Grades</a:t>
            </a:r>
            <a:r>
              <a:rPr lang="sv-SE" sz="2100" dirty="0" smtClean="0"/>
              <a:t> on national </a:t>
            </a:r>
            <a:r>
              <a:rPr lang="sv-SE" sz="2100" dirty="0" err="1" smtClean="0"/>
              <a:t>achievement</a:t>
            </a:r>
            <a:r>
              <a:rPr lang="sv-SE" sz="2100" dirty="0" smtClean="0"/>
              <a:t> tests in </a:t>
            </a:r>
            <a:r>
              <a:rPr lang="sv-SE" sz="2100" dirty="0" err="1" smtClean="0"/>
              <a:t>grade</a:t>
            </a:r>
            <a:r>
              <a:rPr lang="sv-SE" sz="2100" dirty="0" smtClean="0"/>
              <a:t> 9 (</a:t>
            </a:r>
            <a:r>
              <a:rPr lang="sv-SE" sz="2100" dirty="0" err="1" smtClean="0"/>
              <a:t>Maths</a:t>
            </a:r>
            <a:r>
              <a:rPr lang="sv-SE" sz="2100" dirty="0" smtClean="0"/>
              <a:t>, English, Swedish)</a:t>
            </a:r>
          </a:p>
          <a:p>
            <a:pPr>
              <a:buFont typeface="Arial" pitchFamily="34" charset="0"/>
              <a:buChar char="•"/>
            </a:pPr>
            <a:r>
              <a:rPr lang="sv-SE" sz="2400" dirty="0" smtClean="0"/>
              <a:t>The </a:t>
            </a:r>
            <a:r>
              <a:rPr lang="sv-SE" sz="2400" dirty="0" err="1" smtClean="0"/>
              <a:t>project</a:t>
            </a:r>
            <a:r>
              <a:rPr lang="sv-SE" sz="2400" dirty="0" smtClean="0"/>
              <a:t> </a:t>
            </a:r>
            <a:r>
              <a:rPr lang="sv-SE" sz="2400" dirty="0" err="1" smtClean="0"/>
              <a:t>started</a:t>
            </a:r>
            <a:r>
              <a:rPr lang="sv-SE" sz="2400" dirty="0" smtClean="0"/>
              <a:t> in the fall 2012 and </a:t>
            </a:r>
            <a:r>
              <a:rPr lang="sv-SE" sz="2400" dirty="0" err="1" smtClean="0"/>
              <a:t>we</a:t>
            </a:r>
            <a:r>
              <a:rPr lang="sv-SE" sz="2400" dirty="0" smtClean="0"/>
              <a:t> </a:t>
            </a:r>
            <a:r>
              <a:rPr lang="sv-SE" sz="2400" dirty="0" err="1" smtClean="0"/>
              <a:t>can</a:t>
            </a:r>
            <a:r>
              <a:rPr lang="sv-SE" sz="2400" dirty="0" smtClean="0"/>
              <a:t> </a:t>
            </a:r>
            <a:r>
              <a:rPr lang="sv-SE" sz="2400" dirty="0" err="1" smtClean="0"/>
              <a:t>observe</a:t>
            </a:r>
            <a:r>
              <a:rPr lang="sv-SE" sz="2400" dirty="0" smtClean="0"/>
              <a:t> student </a:t>
            </a:r>
            <a:r>
              <a:rPr lang="sv-SE" sz="2400" dirty="0" err="1" smtClean="0"/>
              <a:t>outcomes</a:t>
            </a:r>
            <a:r>
              <a:rPr lang="sv-SE" sz="2400" dirty="0" smtClean="0"/>
              <a:t> </a:t>
            </a:r>
            <a:r>
              <a:rPr lang="sv-SE" sz="2400" dirty="0" err="1" smtClean="0"/>
              <a:t>until</a:t>
            </a:r>
            <a:r>
              <a:rPr lang="sv-SE" sz="2400" dirty="0" smtClean="0"/>
              <a:t> the spring 2014</a:t>
            </a:r>
          </a:p>
          <a:p>
            <a:pPr>
              <a:buFont typeface="Arial" pitchFamily="34" charset="0"/>
              <a:buChar char="•"/>
            </a:pPr>
            <a:r>
              <a:rPr lang="sv-SE" sz="2400" dirty="0" err="1" smtClean="0"/>
              <a:t>We</a:t>
            </a:r>
            <a:r>
              <a:rPr lang="sv-SE" sz="2400" dirty="0" smtClean="0"/>
              <a:t> </a:t>
            </a:r>
            <a:r>
              <a:rPr lang="sv-SE" sz="2400" dirty="0" err="1" smtClean="0"/>
              <a:t>examine</a:t>
            </a:r>
            <a:r>
              <a:rPr lang="sv-SE" sz="2400" dirty="0" smtClean="0"/>
              <a:t> </a:t>
            </a:r>
            <a:r>
              <a:rPr lang="sv-SE" sz="2400" dirty="0" err="1" smtClean="0"/>
              <a:t>how</a:t>
            </a:r>
            <a:r>
              <a:rPr lang="sv-SE" sz="2400" dirty="0" smtClean="0"/>
              <a:t> </a:t>
            </a:r>
            <a:r>
              <a:rPr lang="sv-SE" sz="2400" dirty="0" err="1" smtClean="0"/>
              <a:t>school</a:t>
            </a:r>
            <a:r>
              <a:rPr lang="sv-SE" sz="2400" dirty="0" smtClean="0"/>
              <a:t> </a:t>
            </a:r>
            <a:r>
              <a:rPr lang="sv-SE" sz="2400" dirty="0" err="1" smtClean="0"/>
              <a:t>results</a:t>
            </a:r>
            <a:r>
              <a:rPr lang="sv-SE" sz="2400" dirty="0" smtClean="0"/>
              <a:t> </a:t>
            </a:r>
            <a:r>
              <a:rPr lang="sv-SE" sz="2400" dirty="0" err="1" smtClean="0"/>
              <a:t>developed</a:t>
            </a:r>
            <a:r>
              <a:rPr lang="sv-SE" sz="2400" dirty="0" smtClean="0"/>
              <a:t> for intervention </a:t>
            </a:r>
            <a:r>
              <a:rPr lang="sv-SE" sz="2400" dirty="0" err="1" smtClean="0"/>
              <a:t>schools</a:t>
            </a:r>
            <a:r>
              <a:rPr lang="sv-SE" sz="2400" dirty="0" smtClean="0"/>
              <a:t> </a:t>
            </a:r>
            <a:r>
              <a:rPr lang="sv-SE" sz="2400" dirty="0" err="1" smtClean="0"/>
              <a:t>compared</a:t>
            </a:r>
            <a:r>
              <a:rPr lang="sv-SE" sz="2400" dirty="0" smtClean="0"/>
              <a:t> to </a:t>
            </a:r>
            <a:r>
              <a:rPr lang="sv-SE" sz="2400" dirty="0" err="1" smtClean="0"/>
              <a:t>similar</a:t>
            </a:r>
            <a:r>
              <a:rPr lang="sv-SE" sz="2400" dirty="0" smtClean="0"/>
              <a:t> </a:t>
            </a:r>
            <a:r>
              <a:rPr lang="sv-SE" sz="2400" dirty="0" err="1" smtClean="0"/>
              <a:t>schools</a:t>
            </a:r>
            <a:r>
              <a:rPr lang="sv-SE" sz="2400" dirty="0" smtClean="0"/>
              <a:t> (</a:t>
            </a:r>
            <a:r>
              <a:rPr lang="sv-SE" sz="2400" dirty="0" err="1" smtClean="0"/>
              <a:t>also</a:t>
            </a:r>
            <a:r>
              <a:rPr lang="sv-SE" sz="2400" dirty="0" smtClean="0"/>
              <a:t> in ”urban </a:t>
            </a:r>
            <a:r>
              <a:rPr lang="sv-SE" sz="2400" dirty="0" err="1" smtClean="0"/>
              <a:t>development</a:t>
            </a:r>
            <a:r>
              <a:rPr lang="sv-SE" sz="2400" dirty="0" smtClean="0"/>
              <a:t> areas”) that </a:t>
            </a:r>
            <a:r>
              <a:rPr lang="sv-SE" sz="2400" dirty="0" err="1" smtClean="0"/>
              <a:t>did</a:t>
            </a:r>
            <a:r>
              <a:rPr lang="sv-SE" sz="2400" dirty="0" smtClean="0"/>
              <a:t> not </a:t>
            </a:r>
            <a:r>
              <a:rPr lang="sv-SE" sz="2400" dirty="0" err="1" smtClean="0"/>
              <a:t>take</a:t>
            </a:r>
            <a:r>
              <a:rPr lang="sv-SE" sz="2400" dirty="0" smtClean="0"/>
              <a:t> part of the </a:t>
            </a:r>
            <a:r>
              <a:rPr lang="sv-SE" sz="2400" dirty="0" err="1" smtClean="0"/>
              <a:t>project</a:t>
            </a:r>
            <a:endParaRPr lang="sv-SE" sz="2400" dirty="0" smtClean="0"/>
          </a:p>
          <a:p>
            <a:pPr lvl="1"/>
            <a:endParaRPr lang="sv-SE" dirty="0" smtClean="0"/>
          </a:p>
          <a:p>
            <a:pPr lvl="1">
              <a:buFontTx/>
              <a:buChar char="-"/>
            </a:pPr>
            <a:endParaRPr lang="sv-SE" dirty="0" smtClean="0"/>
          </a:p>
          <a:p>
            <a:pPr>
              <a:buFontTx/>
              <a:buChar char="-"/>
            </a:pPr>
            <a:endParaRPr lang="sv-SE" dirty="0" smtClean="0"/>
          </a:p>
          <a:p>
            <a:pPr>
              <a:buFontTx/>
              <a:buChar char="-"/>
            </a:pPr>
            <a:endParaRPr lang="sv-SE" dirty="0" smtClean="0"/>
          </a:p>
          <a:p>
            <a:pPr>
              <a:buFontTx/>
              <a:buChar char="-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133A-AF00-48EB-9E4C-D3CCA1D1B793}" type="slidenum">
              <a:rPr lang="sv-SE" smtClean="0"/>
              <a:pPr/>
              <a:t>8</a:t>
            </a:fld>
            <a:endParaRPr lang="sv-S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133A-AF00-48EB-9E4C-D3CCA1D1B793}" type="slidenum">
              <a:rPr lang="sv-SE" smtClean="0"/>
              <a:pPr/>
              <a:t>9</a:t>
            </a:fld>
            <a:endParaRPr lang="sv-SE"/>
          </a:p>
        </p:txBody>
      </p:sp>
      <p:graphicFrame>
        <p:nvGraphicFramePr>
          <p:cNvPr id="5" name="Platshållare för innehåll 4"/>
          <p:cNvGraphicFramePr>
            <a:graphicFrameLocks noChangeAspect="1"/>
          </p:cNvGraphicFramePr>
          <p:nvPr>
            <p:ph idx="1"/>
          </p:nvPr>
        </p:nvGraphicFramePr>
        <p:xfrm>
          <a:off x="1947863" y="866775"/>
          <a:ext cx="6684962" cy="6175375"/>
        </p:xfrm>
        <a:graphic>
          <a:graphicData uri="http://schemas.openxmlformats.org/presentationml/2006/ole">
            <p:oleObj spid="_x0000_s2050" name="Makroaktiverad mall" r:id="rId4" imgW="4550232" imgH="4212124" progId="Word.DocumentMacroEnabled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H-mall_lig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CF5"/>
      </a:accent1>
      <a:accent2>
        <a:srgbClr val="FFCE4E"/>
      </a:accent2>
      <a:accent3>
        <a:srgbClr val="FFFFFF"/>
      </a:accent3>
      <a:accent4>
        <a:srgbClr val="000000"/>
      </a:accent4>
      <a:accent5>
        <a:srgbClr val="BFDAF9"/>
      </a:accent5>
      <a:accent6>
        <a:srgbClr val="E7BA46"/>
      </a:accent6>
      <a:hlink>
        <a:srgbClr val="639ACC"/>
      </a:hlink>
      <a:folHlink>
        <a:srgbClr val="E29643"/>
      </a:folHlink>
    </a:clrScheme>
    <a:fontScheme name="Standardformgivn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CF5"/>
        </a:accent1>
        <a:accent2>
          <a:srgbClr val="FFCE4E"/>
        </a:accent2>
        <a:accent3>
          <a:srgbClr val="FFFFFF"/>
        </a:accent3>
        <a:accent4>
          <a:srgbClr val="000000"/>
        </a:accent4>
        <a:accent5>
          <a:srgbClr val="BFDAF9"/>
        </a:accent5>
        <a:accent6>
          <a:srgbClr val="E7BA46"/>
        </a:accent6>
        <a:hlink>
          <a:srgbClr val="639ACC"/>
        </a:hlink>
        <a:folHlink>
          <a:srgbClr val="E2964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CF5"/>
        </a:accent1>
        <a:accent2>
          <a:srgbClr val="639AE3"/>
        </a:accent2>
        <a:accent3>
          <a:srgbClr val="FFFFFF"/>
        </a:accent3>
        <a:accent4>
          <a:srgbClr val="000000"/>
        </a:accent4>
        <a:accent5>
          <a:srgbClr val="BFDAF9"/>
        </a:accent5>
        <a:accent6>
          <a:srgbClr val="598BCE"/>
        </a:accent6>
        <a:hlink>
          <a:srgbClr val="5278C4"/>
        </a:hlink>
        <a:folHlink>
          <a:srgbClr val="006BB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OH-mall_ligg</Template>
  <TotalTime>12624</TotalTime>
  <Words>825</Words>
  <Application>Microsoft Office PowerPoint</Application>
  <PresentationFormat>A4 (210 x 297 mm)</PresentationFormat>
  <Paragraphs>115</Paragraphs>
  <Slides>16</Slides>
  <Notes>15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Serverprogram för OLE-inbäddning</vt:lpstr>
      </vt:variant>
      <vt:variant>
        <vt:i4>2</vt:i4>
      </vt:variant>
      <vt:variant>
        <vt:lpstr>Bildrubriker</vt:lpstr>
      </vt:variant>
      <vt:variant>
        <vt:i4>16</vt:i4>
      </vt:variant>
    </vt:vector>
  </HeadingPairs>
  <TitlesOfParts>
    <vt:vector size="19" baseType="lpstr">
      <vt:lpstr>OH-mall_ligg</vt:lpstr>
      <vt:lpstr>Makroaktiverad mall</vt:lpstr>
      <vt:lpstr>Dokument</vt:lpstr>
      <vt:lpstr>Can investing in teachers raise outcomes in disadvantaged schools?</vt:lpstr>
      <vt:lpstr>3-year project in 10 schools in low-income areas</vt:lpstr>
      <vt:lpstr>The content of the project</vt:lpstr>
      <vt:lpstr>The selection of schools</vt:lpstr>
      <vt:lpstr>The selection of schools (cont.)</vt:lpstr>
      <vt:lpstr>Our study</vt:lpstr>
      <vt:lpstr>Some results from the interviews</vt:lpstr>
      <vt:lpstr>Effects on school performace?</vt:lpstr>
      <vt:lpstr>Bild 9</vt:lpstr>
      <vt:lpstr>Bild 10</vt:lpstr>
      <vt:lpstr>Bild 11</vt:lpstr>
      <vt:lpstr>Bild 12</vt:lpstr>
      <vt:lpstr>Higher grades in language courses </vt:lpstr>
      <vt:lpstr>Bild 14</vt:lpstr>
      <vt:lpstr>Improved results on the national test in English, but not in Swedish</vt:lpstr>
      <vt:lpstr>Conclusions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AnaAs</dc:creator>
  <dc:description>IFAU905, v3.1 2012-02-29</dc:description>
  <cp:lastModifiedBy>carun290</cp:lastModifiedBy>
  <cp:revision>876</cp:revision>
  <dcterms:created xsi:type="dcterms:W3CDTF">2013-05-06T11:32:21Z</dcterms:created>
  <dcterms:modified xsi:type="dcterms:W3CDTF">2016-05-23T13:45:19Z</dcterms:modified>
</cp:coreProperties>
</file>