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0"/>
  </p:notesMasterIdLst>
  <p:handoutMasterIdLst>
    <p:handoutMasterId r:id="rId21"/>
  </p:handoutMasterIdLst>
  <p:sldIdLst>
    <p:sldId id="257" r:id="rId2"/>
    <p:sldId id="258" r:id="rId3"/>
    <p:sldId id="265" r:id="rId4"/>
    <p:sldId id="295" r:id="rId5"/>
    <p:sldId id="294" r:id="rId6"/>
    <p:sldId id="266" r:id="rId7"/>
    <p:sldId id="267" r:id="rId8"/>
    <p:sldId id="269" r:id="rId9"/>
    <p:sldId id="271" r:id="rId10"/>
    <p:sldId id="273" r:id="rId11"/>
    <p:sldId id="274" r:id="rId12"/>
    <p:sldId id="277" r:id="rId13"/>
    <p:sldId id="279" r:id="rId14"/>
    <p:sldId id="283" r:id="rId15"/>
    <p:sldId id="285" r:id="rId16"/>
    <p:sldId id="286" r:id="rId17"/>
    <p:sldId id="296" r:id="rId18"/>
    <p:sldId id="264"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Poppins" pitchFamily="2" charset="77"/>
      <p:regular r:id="rId26"/>
      <p:bold r:id="rId27"/>
      <p:italic r:id="rId28"/>
      <p:boldItalic r:id="rId2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5940" autoAdjust="0"/>
  </p:normalViewPr>
  <p:slideViewPr>
    <p:cSldViewPr snapToGrid="0" showGuides="1">
      <p:cViewPr varScale="1">
        <p:scale>
          <a:sx n="110" d="100"/>
          <a:sy n="110" d="100"/>
        </p:scale>
        <p:origin x="1192"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2B0875F-64E8-49D9-8EB1-796F05ED99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0241DAA-3F14-4B8E-9227-8E67F55C46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B56D2C-86A3-455F-AB1B-841AD3F96E28}" type="datetimeFigureOut">
              <a:rPr lang="sv-SE" smtClean="0"/>
              <a:t>2020-01-20</a:t>
            </a:fld>
            <a:endParaRPr lang="sv-SE"/>
          </a:p>
        </p:txBody>
      </p:sp>
      <p:sp>
        <p:nvSpPr>
          <p:cNvPr id="4" name="Platshållare för sidfot 3">
            <a:extLst>
              <a:ext uri="{FF2B5EF4-FFF2-40B4-BE49-F238E27FC236}">
                <a16:creationId xmlns:a16="http://schemas.microsoft.com/office/drawing/2014/main" id="{50CE31CD-FD93-460B-9064-556333B7BA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7761B8B3-D5DE-4A91-9EEB-48043D3A5C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1EA0D6-7B28-468C-A046-795CD875B6F9}" type="slidenum">
              <a:rPr lang="sv-SE" smtClean="0"/>
              <a:t>‹#›</a:t>
            </a:fld>
            <a:endParaRPr lang="sv-SE"/>
          </a:p>
        </p:txBody>
      </p:sp>
    </p:spTree>
    <p:extLst>
      <p:ext uri="{BB962C8B-B14F-4D97-AF65-F5344CB8AC3E}">
        <p14:creationId xmlns:p14="http://schemas.microsoft.com/office/powerpoint/2010/main" val="3358758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4157D-A562-4AD7-BB8E-E2028FBAF8C7}" type="datetimeFigureOut">
              <a:rPr lang="sv-SE" smtClean="0"/>
              <a:t>2020-01-20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3E9A5-6100-4E5A-82AA-EBC1FEFD903B}" type="slidenum">
              <a:rPr lang="sv-SE" smtClean="0"/>
              <a:t>‹#›</a:t>
            </a:fld>
            <a:endParaRPr lang="sv-SE"/>
          </a:p>
        </p:txBody>
      </p:sp>
    </p:spTree>
    <p:extLst>
      <p:ext uri="{BB962C8B-B14F-4D97-AF65-F5344CB8AC3E}">
        <p14:creationId xmlns:p14="http://schemas.microsoft.com/office/powerpoint/2010/main" val="112794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Särskilt nystartsjobb: </a:t>
            </a:r>
            <a:r>
              <a:rPr lang="sv-SE" sz="1200" kern="1200" dirty="0">
                <a:solidFill>
                  <a:schemeClr val="tx1"/>
                </a:solidFill>
                <a:effectLst/>
                <a:latin typeface="+mn-lt"/>
                <a:ea typeface="+mn-ea"/>
                <a:cs typeface="+mn-cs"/>
              </a:rPr>
              <a:t>Haft sjukpenning, </a:t>
            </a:r>
            <a:r>
              <a:rPr lang="sv-SE" sz="1200" kern="1200" dirty="0" err="1">
                <a:solidFill>
                  <a:schemeClr val="tx1"/>
                </a:solidFill>
                <a:effectLst/>
                <a:latin typeface="+mn-lt"/>
                <a:ea typeface="+mn-ea"/>
                <a:cs typeface="+mn-cs"/>
              </a:rPr>
              <a:t>rehabpenning</a:t>
            </a:r>
            <a:r>
              <a:rPr lang="sv-SE" sz="1200" kern="1200" dirty="0">
                <a:solidFill>
                  <a:schemeClr val="tx1"/>
                </a:solidFill>
                <a:effectLst/>
                <a:latin typeface="+mn-lt"/>
                <a:ea typeface="+mn-ea"/>
                <a:cs typeface="+mn-cs"/>
              </a:rPr>
              <a:t> m.m. i 6 </a:t>
            </a:r>
            <a:r>
              <a:rPr lang="sv-SE" sz="1200" kern="1200" dirty="0" err="1">
                <a:solidFill>
                  <a:schemeClr val="tx1"/>
                </a:solidFill>
                <a:effectLst/>
                <a:latin typeface="+mn-lt"/>
                <a:ea typeface="+mn-ea"/>
                <a:cs typeface="+mn-cs"/>
              </a:rPr>
              <a:t>månader</a:t>
            </a:r>
            <a:r>
              <a:rPr lang="sv-SE" sz="1200" kern="1200" dirty="0">
                <a:solidFill>
                  <a:schemeClr val="tx1"/>
                </a:solidFill>
                <a:effectLst/>
                <a:latin typeface="+mn-lt"/>
                <a:ea typeface="+mn-ea"/>
                <a:cs typeface="+mn-cs"/>
              </a:rPr>
              <a:t> om 20–25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 Särskilt AS: 6 </a:t>
            </a:r>
            <a:r>
              <a:rPr lang="sv-SE" sz="1200" kern="1200" dirty="0" err="1">
                <a:solidFill>
                  <a:schemeClr val="tx1"/>
                </a:solidFill>
                <a:effectLst/>
                <a:latin typeface="+mn-lt"/>
                <a:ea typeface="+mn-ea"/>
                <a:cs typeface="+mn-cs"/>
              </a:rPr>
              <a:t>månader</a:t>
            </a:r>
            <a:r>
              <a:rPr lang="sv-SE" sz="1200" kern="1200" dirty="0">
                <a:solidFill>
                  <a:schemeClr val="tx1"/>
                </a:solidFill>
                <a:effectLst/>
                <a:latin typeface="+mn-lt"/>
                <a:ea typeface="+mn-ea"/>
                <a:cs typeface="+mn-cs"/>
              </a:rPr>
              <a:t> i JOB eller 15 </a:t>
            </a:r>
            <a:r>
              <a:rPr lang="sv-SE" sz="1200" kern="1200" dirty="0" err="1">
                <a:solidFill>
                  <a:schemeClr val="tx1"/>
                </a:solidFill>
                <a:effectLst/>
                <a:latin typeface="+mn-lt"/>
                <a:ea typeface="+mn-ea"/>
                <a:cs typeface="+mn-cs"/>
              </a:rPr>
              <a:t>månader</a:t>
            </a:r>
            <a:r>
              <a:rPr lang="sv-SE" sz="1200" kern="1200" dirty="0">
                <a:solidFill>
                  <a:schemeClr val="tx1"/>
                </a:solidFill>
                <a:effectLst/>
                <a:latin typeface="+mn-lt"/>
                <a:ea typeface="+mn-ea"/>
                <a:cs typeface="+mn-cs"/>
              </a:rPr>
              <a:t> i jobbgarantin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ungdomar ; Förstärkt särskilt AS: 450 dagar i JOB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0713E9A5-6100-4E5A-82AA-EBC1FEFD903B}" type="slidenum">
              <a:rPr lang="sv-SE" smtClean="0"/>
              <a:t>5</a:t>
            </a:fld>
            <a:endParaRPr lang="sv-SE"/>
          </a:p>
        </p:txBody>
      </p:sp>
    </p:spTree>
    <p:extLst>
      <p:ext uri="{BB962C8B-B14F-4D97-AF65-F5344CB8AC3E}">
        <p14:creationId xmlns:p14="http://schemas.microsoft.com/office/powerpoint/2010/main" val="325136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C33128-A5A4-456E-94D5-55DA51F4B944}"/>
              </a:ext>
            </a:extLst>
          </p:cNvPr>
          <p:cNvSpPr>
            <a:spLocks noGrp="1"/>
          </p:cNvSpPr>
          <p:nvPr>
            <p:ph type="ctrTitle"/>
          </p:nvPr>
        </p:nvSpPr>
        <p:spPr>
          <a:xfrm>
            <a:off x="1524000" y="595142"/>
            <a:ext cx="9144000" cy="3384000"/>
          </a:xfrm>
        </p:spPr>
        <p:txBody>
          <a:bodyPr anchor="b"/>
          <a:lstStyle>
            <a:lvl1pPr algn="ctr">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8CD5501-DA89-4D50-B626-DAC28564FB45}"/>
              </a:ext>
            </a:extLst>
          </p:cNvPr>
          <p:cNvSpPr>
            <a:spLocks noGrp="1"/>
          </p:cNvSpPr>
          <p:nvPr>
            <p:ph type="subTitle" idx="1"/>
          </p:nvPr>
        </p:nvSpPr>
        <p:spPr>
          <a:xfrm>
            <a:off x="1524000" y="4005693"/>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584A7683-D441-43DA-9199-B47A50317EF2}"/>
              </a:ext>
            </a:extLst>
          </p:cNvPr>
          <p:cNvSpPr>
            <a:spLocks noGrp="1"/>
          </p:cNvSpPr>
          <p:nvPr>
            <p:ph type="dt" sz="half" idx="10"/>
          </p:nvPr>
        </p:nvSpPr>
        <p:spPr/>
        <p:txBody>
          <a:bodyPr/>
          <a:lstStyle/>
          <a:p>
            <a:r>
              <a:rPr lang="en-SE"/>
              <a:t>2019-01-01</a:t>
            </a:r>
            <a:endParaRPr lang="sv-SE"/>
          </a:p>
        </p:txBody>
      </p:sp>
      <p:sp>
        <p:nvSpPr>
          <p:cNvPr id="5" name="Platshållare för sidfot 4">
            <a:extLst>
              <a:ext uri="{FF2B5EF4-FFF2-40B4-BE49-F238E27FC236}">
                <a16:creationId xmlns:a16="http://schemas.microsoft.com/office/drawing/2014/main" id="{21303D4F-883A-4296-ADA7-3398ED8A0ED5}"/>
              </a:ext>
            </a:extLst>
          </p:cNvPr>
          <p:cNvSpPr>
            <a:spLocks noGrp="1"/>
          </p:cNvSpPr>
          <p:nvPr>
            <p:ph type="ftr" sz="quarter" idx="11"/>
          </p:nvPr>
        </p:nvSpPr>
        <p:spPr/>
        <p:txBody>
          <a:bodyPr/>
          <a:lstStyle>
            <a:lvl1pPr>
              <a:defRPr>
                <a:solidFill>
                  <a:schemeClr val="tx1"/>
                </a:solidFill>
              </a:defRPr>
            </a:lvl1pPr>
          </a:lstStyle>
          <a:p>
            <a:r>
              <a:rPr lang="sv-SE"/>
              <a:t>Ulrika Vikman</a:t>
            </a:r>
            <a:endParaRPr lang="sv-SE" dirty="0"/>
          </a:p>
        </p:txBody>
      </p:sp>
      <p:sp>
        <p:nvSpPr>
          <p:cNvPr id="8" name="Platshållare för bildnummer 5">
            <a:extLst>
              <a:ext uri="{FF2B5EF4-FFF2-40B4-BE49-F238E27FC236}">
                <a16:creationId xmlns:a16="http://schemas.microsoft.com/office/drawing/2014/main" id="{10FAF9D4-5CEA-47ED-A14E-E7B2E6464476}"/>
              </a:ext>
            </a:extLst>
          </p:cNvPr>
          <p:cNvSpPr>
            <a:spLocks noGrp="1"/>
          </p:cNvSpPr>
          <p:nvPr>
            <p:ph type="sldNum" sz="quarter" idx="4"/>
          </p:nvPr>
        </p:nvSpPr>
        <p:spPr>
          <a:xfrm>
            <a:off x="11464539" y="216000"/>
            <a:ext cx="685800" cy="365125"/>
          </a:xfrm>
          <a:prstGeom prst="rect">
            <a:avLst/>
          </a:prstGeom>
        </p:spPr>
        <p:txBody>
          <a:bodyPr/>
          <a:lstStyle>
            <a:lvl1pPr algn="r">
              <a:defRPr sz="1400">
                <a:latin typeface="+mj-lt"/>
              </a:defRPr>
            </a:lvl1pPr>
          </a:lstStyle>
          <a:p>
            <a:fld id="{474047E2-7801-4908-88D1-4D3D5A9FD5C2}" type="slidenum">
              <a:rPr lang="sv-SE" smtClean="0"/>
              <a:pPr/>
              <a:t>‹#›</a:t>
            </a:fld>
            <a:endParaRPr lang="sv-SE" dirty="0"/>
          </a:p>
        </p:txBody>
      </p:sp>
    </p:spTree>
    <p:extLst>
      <p:ext uri="{BB962C8B-B14F-4D97-AF65-F5344CB8AC3E}">
        <p14:creationId xmlns:p14="http://schemas.microsoft.com/office/powerpoint/2010/main" val="160054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22FFF6-4D9E-4936-B640-6B4018AEDA33}"/>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C161DD6-4556-48A7-B64E-14F033B50A1D}"/>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nummer 5">
            <a:extLst>
              <a:ext uri="{FF2B5EF4-FFF2-40B4-BE49-F238E27FC236}">
                <a16:creationId xmlns:a16="http://schemas.microsoft.com/office/drawing/2014/main" id="{6828A575-6C72-4170-9FE5-E716D5DCD0C1}"/>
              </a:ext>
            </a:extLst>
          </p:cNvPr>
          <p:cNvSpPr txBox="1">
            <a:spLocks/>
          </p:cNvSpPr>
          <p:nvPr userDrawn="1"/>
        </p:nvSpPr>
        <p:spPr>
          <a:xfrm>
            <a:off x="11353800" y="216000"/>
            <a:ext cx="748615" cy="41345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sv-SE" dirty="0"/>
          </a:p>
        </p:txBody>
      </p:sp>
      <p:sp>
        <p:nvSpPr>
          <p:cNvPr id="10" name="Platshållare för sidfot 4">
            <a:extLst>
              <a:ext uri="{FF2B5EF4-FFF2-40B4-BE49-F238E27FC236}">
                <a16:creationId xmlns:a16="http://schemas.microsoft.com/office/drawing/2014/main" id="{1124ECD5-5B85-4ACE-AE28-4431E276F9F8}"/>
              </a:ext>
            </a:extLst>
          </p:cNvPr>
          <p:cNvSpPr>
            <a:spLocks noGrp="1"/>
          </p:cNvSpPr>
          <p:nvPr>
            <p:ph type="ftr" sz="quarter" idx="3"/>
          </p:nvPr>
        </p:nvSpPr>
        <p:spPr>
          <a:xfrm>
            <a:off x="2304514" y="6356350"/>
            <a:ext cx="7152524" cy="365125"/>
          </a:xfrm>
          <a:prstGeom prst="rect">
            <a:avLst/>
          </a:prstGeom>
        </p:spPr>
        <p:txBody>
          <a:bodyPr vert="horz" lIns="91440" tIns="45720" rIns="91440" bIns="45720" rtlCol="0" anchor="ctr"/>
          <a:lstStyle>
            <a:lvl1pPr algn="ctr">
              <a:defRPr sz="1050">
                <a:solidFill>
                  <a:schemeClr val="bg1"/>
                </a:solidFill>
                <a:latin typeface="+mj-lt"/>
              </a:defRPr>
            </a:lvl1pPr>
          </a:lstStyle>
          <a:p>
            <a:r>
              <a:rPr lang="sv-SE"/>
              <a:t>Ulrika Vikman</a:t>
            </a:r>
            <a:endParaRPr lang="sv-SE" dirty="0"/>
          </a:p>
        </p:txBody>
      </p:sp>
      <p:sp>
        <p:nvSpPr>
          <p:cNvPr id="11" name="Platshållare för datum 3">
            <a:extLst>
              <a:ext uri="{FF2B5EF4-FFF2-40B4-BE49-F238E27FC236}">
                <a16:creationId xmlns:a16="http://schemas.microsoft.com/office/drawing/2014/main" id="{8F9B78C0-342B-42C0-AA22-2CD302DE28D2}"/>
              </a:ext>
            </a:extLst>
          </p:cNvPr>
          <p:cNvSpPr>
            <a:spLocks noGrp="1"/>
          </p:cNvSpPr>
          <p:nvPr>
            <p:ph type="dt" sz="half" idx="2"/>
          </p:nvPr>
        </p:nvSpPr>
        <p:spPr>
          <a:xfrm>
            <a:off x="842277" y="6356350"/>
            <a:ext cx="1173480"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SE"/>
              <a:t>2019-01-01</a:t>
            </a:r>
            <a:endParaRPr lang="sv-SE" dirty="0"/>
          </a:p>
        </p:txBody>
      </p:sp>
      <p:sp>
        <p:nvSpPr>
          <p:cNvPr id="9" name="Platshållare för bildnummer 5">
            <a:extLst>
              <a:ext uri="{FF2B5EF4-FFF2-40B4-BE49-F238E27FC236}">
                <a16:creationId xmlns:a16="http://schemas.microsoft.com/office/drawing/2014/main" id="{9351917B-F328-4C6B-858C-93B0CD9ED874}"/>
              </a:ext>
            </a:extLst>
          </p:cNvPr>
          <p:cNvSpPr>
            <a:spLocks noGrp="1"/>
          </p:cNvSpPr>
          <p:nvPr>
            <p:ph type="sldNum" sz="quarter" idx="4"/>
          </p:nvPr>
        </p:nvSpPr>
        <p:spPr>
          <a:xfrm>
            <a:off x="11464539" y="216000"/>
            <a:ext cx="685800" cy="365125"/>
          </a:xfrm>
          <a:prstGeom prst="rect">
            <a:avLst/>
          </a:prstGeom>
        </p:spPr>
        <p:txBody>
          <a:bodyPr/>
          <a:lstStyle>
            <a:lvl1pPr algn="r">
              <a:defRPr sz="1400">
                <a:latin typeface="+mj-lt"/>
              </a:defRPr>
            </a:lvl1pPr>
          </a:lstStyle>
          <a:p>
            <a:fld id="{474047E2-7801-4908-88D1-4D3D5A9FD5C2}" type="slidenum">
              <a:rPr lang="sv-SE" smtClean="0"/>
              <a:pPr/>
              <a:t>‹#›</a:t>
            </a:fld>
            <a:endParaRPr lang="sv-SE" dirty="0"/>
          </a:p>
        </p:txBody>
      </p:sp>
    </p:spTree>
    <p:extLst>
      <p:ext uri="{BB962C8B-B14F-4D97-AF65-F5344CB8AC3E}">
        <p14:creationId xmlns:p14="http://schemas.microsoft.com/office/powerpoint/2010/main" val="2598398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E05C86-F690-4529-9024-6659CCA6C840}"/>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060B8A-88A3-4B63-8B9F-7F947995E3A8}"/>
              </a:ext>
            </a:extLst>
          </p:cNvPr>
          <p:cNvSpPr>
            <a:spLocks noGrp="1"/>
          </p:cNvSpPr>
          <p:nvPr>
            <p:ph sz="half" idx="1"/>
          </p:nvPr>
        </p:nvSpPr>
        <p:spPr>
          <a:xfrm>
            <a:off x="838200" y="1476000"/>
            <a:ext cx="5181600" cy="4692649"/>
          </a:xfrm>
        </p:spPr>
        <p:txBody>
          <a:bodyPr>
            <a:no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630AF86A-A6C4-4938-80A5-9B6FD96A8821}"/>
              </a:ext>
            </a:extLst>
          </p:cNvPr>
          <p:cNvSpPr>
            <a:spLocks noGrp="1"/>
          </p:cNvSpPr>
          <p:nvPr>
            <p:ph sz="half" idx="2"/>
          </p:nvPr>
        </p:nvSpPr>
        <p:spPr>
          <a:xfrm>
            <a:off x="6172200" y="1476000"/>
            <a:ext cx="5181600" cy="4692650"/>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5CEEBB7E-D8C7-4FF8-AE6B-C7A030E1C9B6}"/>
              </a:ext>
            </a:extLst>
          </p:cNvPr>
          <p:cNvSpPr>
            <a:spLocks noGrp="1"/>
          </p:cNvSpPr>
          <p:nvPr>
            <p:ph type="dt" sz="half" idx="10"/>
          </p:nvPr>
        </p:nvSpPr>
        <p:spPr/>
        <p:txBody>
          <a:bodyPr/>
          <a:lstStyle/>
          <a:p>
            <a:r>
              <a:rPr lang="en-SE"/>
              <a:t>2019-01-01</a:t>
            </a:r>
            <a:endParaRPr lang="sv-SE"/>
          </a:p>
        </p:txBody>
      </p:sp>
      <p:sp>
        <p:nvSpPr>
          <p:cNvPr id="6" name="Platshållare för sidfot 5">
            <a:extLst>
              <a:ext uri="{FF2B5EF4-FFF2-40B4-BE49-F238E27FC236}">
                <a16:creationId xmlns:a16="http://schemas.microsoft.com/office/drawing/2014/main" id="{67193A0A-6C66-4CAB-A76B-FC346102999A}"/>
              </a:ext>
            </a:extLst>
          </p:cNvPr>
          <p:cNvSpPr>
            <a:spLocks noGrp="1"/>
          </p:cNvSpPr>
          <p:nvPr>
            <p:ph type="ftr" sz="quarter" idx="11"/>
          </p:nvPr>
        </p:nvSpPr>
        <p:spPr/>
        <p:txBody>
          <a:bodyPr/>
          <a:lstStyle>
            <a:lvl1pPr>
              <a:defRPr>
                <a:solidFill>
                  <a:schemeClr val="tx1"/>
                </a:solidFill>
              </a:defRPr>
            </a:lvl1pPr>
          </a:lstStyle>
          <a:p>
            <a:r>
              <a:rPr lang="sv-SE"/>
              <a:t>Ulrika Vikman</a:t>
            </a:r>
            <a:endParaRPr lang="sv-SE" dirty="0"/>
          </a:p>
        </p:txBody>
      </p:sp>
      <p:sp>
        <p:nvSpPr>
          <p:cNvPr id="8" name="Platshållare för bildnummer 5">
            <a:extLst>
              <a:ext uri="{FF2B5EF4-FFF2-40B4-BE49-F238E27FC236}">
                <a16:creationId xmlns:a16="http://schemas.microsoft.com/office/drawing/2014/main" id="{BE2C2A1F-5639-4307-8FF1-B97B567CFEE0}"/>
              </a:ext>
            </a:extLst>
          </p:cNvPr>
          <p:cNvSpPr>
            <a:spLocks noGrp="1"/>
          </p:cNvSpPr>
          <p:nvPr>
            <p:ph type="sldNum" sz="quarter" idx="4"/>
          </p:nvPr>
        </p:nvSpPr>
        <p:spPr>
          <a:xfrm>
            <a:off x="11464539" y="216000"/>
            <a:ext cx="685800" cy="365125"/>
          </a:xfrm>
          <a:prstGeom prst="rect">
            <a:avLst/>
          </a:prstGeom>
        </p:spPr>
        <p:txBody>
          <a:bodyPr/>
          <a:lstStyle>
            <a:lvl1pPr algn="r">
              <a:defRPr sz="1400">
                <a:latin typeface="+mj-lt"/>
              </a:defRPr>
            </a:lvl1pPr>
          </a:lstStyle>
          <a:p>
            <a:fld id="{474047E2-7801-4908-88D1-4D3D5A9FD5C2}" type="slidenum">
              <a:rPr lang="sv-SE" smtClean="0"/>
              <a:pPr/>
              <a:t>‹#›</a:t>
            </a:fld>
            <a:endParaRPr lang="sv-SE" dirty="0"/>
          </a:p>
        </p:txBody>
      </p:sp>
    </p:spTree>
    <p:extLst>
      <p:ext uri="{BB962C8B-B14F-4D97-AF65-F5344CB8AC3E}">
        <p14:creationId xmlns:p14="http://schemas.microsoft.com/office/powerpoint/2010/main" val="173032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31B7669-A8D7-48C8-9C39-0417DCFC4CE0}"/>
              </a:ext>
            </a:extLst>
          </p:cNvPr>
          <p:cNvSpPr>
            <a:spLocks noGrp="1"/>
          </p:cNvSpPr>
          <p:nvPr>
            <p:ph type="dt" sz="half" idx="10"/>
          </p:nvPr>
        </p:nvSpPr>
        <p:spPr/>
        <p:txBody>
          <a:bodyPr/>
          <a:lstStyle/>
          <a:p>
            <a:r>
              <a:rPr lang="en-SE"/>
              <a:t>2019-01-01</a:t>
            </a:r>
            <a:endParaRPr lang="sv-SE"/>
          </a:p>
        </p:txBody>
      </p:sp>
      <p:sp>
        <p:nvSpPr>
          <p:cNvPr id="4" name="Platshållare för sidfot 3">
            <a:extLst>
              <a:ext uri="{FF2B5EF4-FFF2-40B4-BE49-F238E27FC236}">
                <a16:creationId xmlns:a16="http://schemas.microsoft.com/office/drawing/2014/main" id="{1629A1F2-3B81-4013-9DDC-483A78D72CB3}"/>
              </a:ext>
            </a:extLst>
          </p:cNvPr>
          <p:cNvSpPr>
            <a:spLocks noGrp="1"/>
          </p:cNvSpPr>
          <p:nvPr>
            <p:ph type="ftr" sz="quarter" idx="11"/>
          </p:nvPr>
        </p:nvSpPr>
        <p:spPr/>
        <p:txBody>
          <a:bodyPr/>
          <a:lstStyle>
            <a:lvl1pPr>
              <a:defRPr>
                <a:solidFill>
                  <a:schemeClr val="tx1"/>
                </a:solidFill>
              </a:defRPr>
            </a:lvl1pPr>
          </a:lstStyle>
          <a:p>
            <a:r>
              <a:rPr lang="sv-SE"/>
              <a:t>Ulrika Vikman</a:t>
            </a:r>
            <a:endParaRPr lang="sv-SE" dirty="0"/>
          </a:p>
        </p:txBody>
      </p:sp>
      <p:sp>
        <p:nvSpPr>
          <p:cNvPr id="7" name="Rubrik 1">
            <a:extLst>
              <a:ext uri="{FF2B5EF4-FFF2-40B4-BE49-F238E27FC236}">
                <a16:creationId xmlns:a16="http://schemas.microsoft.com/office/drawing/2014/main" id="{570DFEF6-C212-4C36-A102-815178B131CA}"/>
              </a:ext>
            </a:extLst>
          </p:cNvPr>
          <p:cNvSpPr>
            <a:spLocks noGrp="1"/>
          </p:cNvSpPr>
          <p:nvPr>
            <p:ph type="title"/>
          </p:nvPr>
        </p:nvSpPr>
        <p:spPr>
          <a:xfrm>
            <a:off x="838200" y="216000"/>
            <a:ext cx="10515600" cy="1145344"/>
          </a:xfrm>
        </p:spPr>
        <p:txBody>
          <a:bodyPr/>
          <a:lstStyle/>
          <a:p>
            <a:r>
              <a:rPr lang="sv-SE"/>
              <a:t>Klicka här för att ändra mall för rubrikformat</a:t>
            </a:r>
            <a:endParaRPr lang="sv-SE" dirty="0"/>
          </a:p>
        </p:txBody>
      </p:sp>
      <p:sp>
        <p:nvSpPr>
          <p:cNvPr id="6" name="Platshållare för bildnummer 5">
            <a:extLst>
              <a:ext uri="{FF2B5EF4-FFF2-40B4-BE49-F238E27FC236}">
                <a16:creationId xmlns:a16="http://schemas.microsoft.com/office/drawing/2014/main" id="{7EBB98A5-0641-4781-99BC-EBDDBA4DB1A1}"/>
              </a:ext>
            </a:extLst>
          </p:cNvPr>
          <p:cNvSpPr>
            <a:spLocks noGrp="1"/>
          </p:cNvSpPr>
          <p:nvPr>
            <p:ph type="sldNum" sz="quarter" idx="4"/>
          </p:nvPr>
        </p:nvSpPr>
        <p:spPr>
          <a:xfrm>
            <a:off x="11464539" y="216000"/>
            <a:ext cx="685800" cy="365125"/>
          </a:xfrm>
          <a:prstGeom prst="rect">
            <a:avLst/>
          </a:prstGeom>
        </p:spPr>
        <p:txBody>
          <a:bodyPr/>
          <a:lstStyle>
            <a:lvl1pPr algn="r">
              <a:defRPr sz="1400">
                <a:latin typeface="+mj-lt"/>
              </a:defRPr>
            </a:lvl1pPr>
          </a:lstStyle>
          <a:p>
            <a:fld id="{474047E2-7801-4908-88D1-4D3D5A9FD5C2}" type="slidenum">
              <a:rPr lang="sv-SE" smtClean="0"/>
              <a:pPr/>
              <a:t>‹#›</a:t>
            </a:fld>
            <a:endParaRPr lang="sv-SE" dirty="0"/>
          </a:p>
        </p:txBody>
      </p:sp>
    </p:spTree>
    <p:extLst>
      <p:ext uri="{BB962C8B-B14F-4D97-AF65-F5344CB8AC3E}">
        <p14:creationId xmlns:p14="http://schemas.microsoft.com/office/powerpoint/2010/main" val="177066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FCC8A8F-12EA-4B7A-AEE9-EC99454EE2A6}"/>
              </a:ext>
            </a:extLst>
          </p:cNvPr>
          <p:cNvSpPr>
            <a:spLocks noGrp="1"/>
          </p:cNvSpPr>
          <p:nvPr>
            <p:ph type="dt" sz="half" idx="10"/>
          </p:nvPr>
        </p:nvSpPr>
        <p:spPr/>
        <p:txBody>
          <a:bodyPr/>
          <a:lstStyle/>
          <a:p>
            <a:r>
              <a:rPr lang="en-SE"/>
              <a:t>2019-01-01</a:t>
            </a:r>
            <a:endParaRPr lang="sv-SE"/>
          </a:p>
        </p:txBody>
      </p:sp>
      <p:sp>
        <p:nvSpPr>
          <p:cNvPr id="3" name="Platshållare för sidfot 2">
            <a:extLst>
              <a:ext uri="{FF2B5EF4-FFF2-40B4-BE49-F238E27FC236}">
                <a16:creationId xmlns:a16="http://schemas.microsoft.com/office/drawing/2014/main" id="{65A2A19C-4697-4FF3-BA23-EE7F63C27443}"/>
              </a:ext>
            </a:extLst>
          </p:cNvPr>
          <p:cNvSpPr>
            <a:spLocks noGrp="1"/>
          </p:cNvSpPr>
          <p:nvPr>
            <p:ph type="ftr" sz="quarter" idx="11"/>
          </p:nvPr>
        </p:nvSpPr>
        <p:spPr/>
        <p:txBody>
          <a:bodyPr/>
          <a:lstStyle>
            <a:lvl1pPr>
              <a:defRPr>
                <a:solidFill>
                  <a:schemeClr val="tx1"/>
                </a:solidFill>
              </a:defRPr>
            </a:lvl1pPr>
          </a:lstStyle>
          <a:p>
            <a:r>
              <a:rPr lang="sv-SE"/>
              <a:t>Ulrika Vikman</a:t>
            </a:r>
            <a:endParaRPr lang="sv-SE" dirty="0"/>
          </a:p>
        </p:txBody>
      </p:sp>
      <p:sp>
        <p:nvSpPr>
          <p:cNvPr id="7" name="Platshållare för innehåll 6">
            <a:extLst>
              <a:ext uri="{FF2B5EF4-FFF2-40B4-BE49-F238E27FC236}">
                <a16:creationId xmlns:a16="http://schemas.microsoft.com/office/drawing/2014/main" id="{D4DA5D0C-A38A-409C-9808-4FB7C4BB874E}"/>
              </a:ext>
            </a:extLst>
          </p:cNvPr>
          <p:cNvSpPr>
            <a:spLocks noGrp="1"/>
          </p:cNvSpPr>
          <p:nvPr>
            <p:ph sz="quarter" idx="13"/>
          </p:nvPr>
        </p:nvSpPr>
        <p:spPr>
          <a:xfrm>
            <a:off x="838200" y="757540"/>
            <a:ext cx="10514013" cy="54083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EEDA718A-97A6-4A27-84CA-05E10F3C143C}"/>
              </a:ext>
            </a:extLst>
          </p:cNvPr>
          <p:cNvSpPr>
            <a:spLocks noGrp="1"/>
          </p:cNvSpPr>
          <p:nvPr>
            <p:ph type="sldNum" sz="quarter" idx="4"/>
          </p:nvPr>
        </p:nvSpPr>
        <p:spPr>
          <a:xfrm>
            <a:off x="11464539" y="216000"/>
            <a:ext cx="685800" cy="365125"/>
          </a:xfrm>
          <a:prstGeom prst="rect">
            <a:avLst/>
          </a:prstGeom>
        </p:spPr>
        <p:txBody>
          <a:bodyPr/>
          <a:lstStyle>
            <a:lvl1pPr algn="r">
              <a:defRPr sz="1400">
                <a:latin typeface="+mj-lt"/>
              </a:defRPr>
            </a:lvl1pPr>
          </a:lstStyle>
          <a:p>
            <a:fld id="{474047E2-7801-4908-88D1-4D3D5A9FD5C2}" type="slidenum">
              <a:rPr lang="sv-SE" smtClean="0"/>
              <a:pPr/>
              <a:t>‹#›</a:t>
            </a:fld>
            <a:endParaRPr lang="sv-SE" dirty="0"/>
          </a:p>
        </p:txBody>
      </p:sp>
    </p:spTree>
    <p:extLst>
      <p:ext uri="{BB962C8B-B14F-4D97-AF65-F5344CB8AC3E}">
        <p14:creationId xmlns:p14="http://schemas.microsoft.com/office/powerpoint/2010/main" val="419259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FCC8A8F-12EA-4B7A-AEE9-EC99454EE2A6}"/>
              </a:ext>
            </a:extLst>
          </p:cNvPr>
          <p:cNvSpPr>
            <a:spLocks noGrp="1"/>
          </p:cNvSpPr>
          <p:nvPr>
            <p:ph type="dt" sz="half" idx="10"/>
          </p:nvPr>
        </p:nvSpPr>
        <p:spPr/>
        <p:txBody>
          <a:bodyPr/>
          <a:lstStyle/>
          <a:p>
            <a:r>
              <a:rPr lang="en-SE"/>
              <a:t>2019-01-01</a:t>
            </a:r>
            <a:endParaRPr lang="sv-SE"/>
          </a:p>
        </p:txBody>
      </p:sp>
      <p:sp>
        <p:nvSpPr>
          <p:cNvPr id="3" name="Platshållare för sidfot 2">
            <a:extLst>
              <a:ext uri="{FF2B5EF4-FFF2-40B4-BE49-F238E27FC236}">
                <a16:creationId xmlns:a16="http://schemas.microsoft.com/office/drawing/2014/main" id="{65A2A19C-4697-4FF3-BA23-EE7F63C27443}"/>
              </a:ext>
            </a:extLst>
          </p:cNvPr>
          <p:cNvSpPr>
            <a:spLocks noGrp="1"/>
          </p:cNvSpPr>
          <p:nvPr>
            <p:ph type="ftr" sz="quarter" idx="11"/>
          </p:nvPr>
        </p:nvSpPr>
        <p:spPr/>
        <p:txBody>
          <a:bodyPr/>
          <a:lstStyle>
            <a:lvl1pPr>
              <a:defRPr>
                <a:solidFill>
                  <a:schemeClr val="tx1"/>
                </a:solidFill>
              </a:defRPr>
            </a:lvl1pPr>
          </a:lstStyle>
          <a:p>
            <a:r>
              <a:rPr lang="sv-SE"/>
              <a:t>Ulrika Vikman</a:t>
            </a:r>
            <a:endParaRPr lang="sv-SE" dirty="0"/>
          </a:p>
        </p:txBody>
      </p:sp>
      <p:sp>
        <p:nvSpPr>
          <p:cNvPr id="8" name="Platshållare för bild 7">
            <a:extLst>
              <a:ext uri="{FF2B5EF4-FFF2-40B4-BE49-F238E27FC236}">
                <a16:creationId xmlns:a16="http://schemas.microsoft.com/office/drawing/2014/main" id="{58C732A3-2E6B-4915-82FF-E4C85C8D4708}"/>
              </a:ext>
            </a:extLst>
          </p:cNvPr>
          <p:cNvSpPr>
            <a:spLocks noGrp="1"/>
          </p:cNvSpPr>
          <p:nvPr>
            <p:ph type="pic" sz="quarter" idx="13"/>
          </p:nvPr>
        </p:nvSpPr>
        <p:spPr>
          <a:xfrm>
            <a:off x="403654" y="663575"/>
            <a:ext cx="11788346" cy="5448300"/>
          </a:xfrm>
        </p:spPr>
        <p:txBody>
          <a:bodyPr/>
          <a:lstStyle/>
          <a:p>
            <a:r>
              <a:rPr lang="sv-SE"/>
              <a:t>Klicka på ikonen för att lägga till en bild</a:t>
            </a:r>
          </a:p>
        </p:txBody>
      </p:sp>
      <p:sp>
        <p:nvSpPr>
          <p:cNvPr id="6" name="Platshållare för bildnummer 5">
            <a:extLst>
              <a:ext uri="{FF2B5EF4-FFF2-40B4-BE49-F238E27FC236}">
                <a16:creationId xmlns:a16="http://schemas.microsoft.com/office/drawing/2014/main" id="{3BA73327-7CA3-4FEF-B7CA-063FCF3B06D3}"/>
              </a:ext>
            </a:extLst>
          </p:cNvPr>
          <p:cNvSpPr>
            <a:spLocks noGrp="1"/>
          </p:cNvSpPr>
          <p:nvPr>
            <p:ph type="sldNum" sz="quarter" idx="4"/>
          </p:nvPr>
        </p:nvSpPr>
        <p:spPr>
          <a:xfrm>
            <a:off x="11464539" y="216000"/>
            <a:ext cx="685800" cy="365125"/>
          </a:xfrm>
          <a:prstGeom prst="rect">
            <a:avLst/>
          </a:prstGeom>
        </p:spPr>
        <p:txBody>
          <a:bodyPr/>
          <a:lstStyle>
            <a:lvl1pPr algn="r">
              <a:defRPr sz="1400">
                <a:latin typeface="+mj-lt"/>
              </a:defRPr>
            </a:lvl1pPr>
          </a:lstStyle>
          <a:p>
            <a:fld id="{474047E2-7801-4908-88D1-4D3D5A9FD5C2}" type="slidenum">
              <a:rPr lang="sv-SE" smtClean="0"/>
              <a:pPr/>
              <a:t>‹#›</a:t>
            </a:fld>
            <a:endParaRPr lang="sv-SE" dirty="0"/>
          </a:p>
        </p:txBody>
      </p:sp>
    </p:spTree>
    <p:extLst>
      <p:ext uri="{BB962C8B-B14F-4D97-AF65-F5344CB8AC3E}">
        <p14:creationId xmlns:p14="http://schemas.microsoft.com/office/powerpoint/2010/main" val="368318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35724-3C6A-428F-A405-9069AFE361C2}"/>
              </a:ext>
            </a:extLst>
          </p:cNvPr>
          <p:cNvSpPr>
            <a:spLocks noGrp="1"/>
          </p:cNvSpPr>
          <p:nvPr>
            <p:ph type="title"/>
          </p:nvPr>
        </p:nvSpPr>
        <p:spPr>
          <a:xfrm>
            <a:off x="839788" y="728663"/>
            <a:ext cx="3932237" cy="1042386"/>
          </a:xfrm>
        </p:spPr>
        <p:txBody>
          <a:bodyPr anchor="t"/>
          <a:lstStyle>
            <a:lvl1pPr>
              <a:defRPr sz="2800"/>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58EAD2EB-C5C8-4FDA-9DA1-2A18244E2115}"/>
              </a:ext>
            </a:extLst>
          </p:cNvPr>
          <p:cNvSpPr>
            <a:spLocks noGrp="1"/>
          </p:cNvSpPr>
          <p:nvPr>
            <p:ph type="pic" idx="1"/>
          </p:nvPr>
        </p:nvSpPr>
        <p:spPr>
          <a:xfrm>
            <a:off x="5183188" y="728663"/>
            <a:ext cx="6172200" cy="51323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1E60CC7E-92D0-433F-B75C-87A2BC1DA54D}"/>
              </a:ext>
            </a:extLst>
          </p:cNvPr>
          <p:cNvSpPr>
            <a:spLocks noGrp="1"/>
          </p:cNvSpPr>
          <p:nvPr>
            <p:ph type="body" sz="half" idx="2"/>
          </p:nvPr>
        </p:nvSpPr>
        <p:spPr>
          <a:xfrm>
            <a:off x="839788" y="2024063"/>
            <a:ext cx="3932237" cy="38449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85EFA28-5D40-49DE-918D-C89A5BD203DA}"/>
              </a:ext>
            </a:extLst>
          </p:cNvPr>
          <p:cNvSpPr>
            <a:spLocks noGrp="1"/>
          </p:cNvSpPr>
          <p:nvPr>
            <p:ph type="dt" sz="half" idx="10"/>
          </p:nvPr>
        </p:nvSpPr>
        <p:spPr/>
        <p:txBody>
          <a:bodyPr/>
          <a:lstStyle/>
          <a:p>
            <a:r>
              <a:rPr lang="en-SE"/>
              <a:t>2019-01-01</a:t>
            </a:r>
            <a:endParaRPr lang="sv-SE"/>
          </a:p>
        </p:txBody>
      </p:sp>
      <p:sp>
        <p:nvSpPr>
          <p:cNvPr id="6" name="Platshållare för sidfot 5">
            <a:extLst>
              <a:ext uri="{FF2B5EF4-FFF2-40B4-BE49-F238E27FC236}">
                <a16:creationId xmlns:a16="http://schemas.microsoft.com/office/drawing/2014/main" id="{0A624D68-7675-43DC-A4C7-AC08F5B3627C}"/>
              </a:ext>
            </a:extLst>
          </p:cNvPr>
          <p:cNvSpPr>
            <a:spLocks noGrp="1"/>
          </p:cNvSpPr>
          <p:nvPr>
            <p:ph type="ftr" sz="quarter" idx="11"/>
          </p:nvPr>
        </p:nvSpPr>
        <p:spPr/>
        <p:txBody>
          <a:bodyPr/>
          <a:lstStyle>
            <a:lvl1pPr>
              <a:defRPr>
                <a:solidFill>
                  <a:schemeClr val="tx1"/>
                </a:solidFill>
              </a:defRPr>
            </a:lvl1pPr>
          </a:lstStyle>
          <a:p>
            <a:r>
              <a:rPr lang="sv-SE"/>
              <a:t>Ulrika Vikman</a:t>
            </a:r>
            <a:endParaRPr lang="sv-SE" dirty="0"/>
          </a:p>
        </p:txBody>
      </p:sp>
      <p:sp>
        <p:nvSpPr>
          <p:cNvPr id="8" name="Platshållare för bildnummer 5">
            <a:extLst>
              <a:ext uri="{FF2B5EF4-FFF2-40B4-BE49-F238E27FC236}">
                <a16:creationId xmlns:a16="http://schemas.microsoft.com/office/drawing/2014/main" id="{C4F211D7-C022-445C-9535-45C3F2F30F58}"/>
              </a:ext>
            </a:extLst>
          </p:cNvPr>
          <p:cNvSpPr>
            <a:spLocks noGrp="1"/>
          </p:cNvSpPr>
          <p:nvPr>
            <p:ph type="sldNum" sz="quarter" idx="4"/>
          </p:nvPr>
        </p:nvSpPr>
        <p:spPr>
          <a:xfrm>
            <a:off x="11464539" y="216000"/>
            <a:ext cx="685800" cy="365125"/>
          </a:xfrm>
          <a:prstGeom prst="rect">
            <a:avLst/>
          </a:prstGeom>
        </p:spPr>
        <p:txBody>
          <a:bodyPr/>
          <a:lstStyle>
            <a:lvl1pPr algn="r">
              <a:defRPr sz="1400">
                <a:latin typeface="+mj-lt"/>
              </a:defRPr>
            </a:lvl1pPr>
          </a:lstStyle>
          <a:p>
            <a:fld id="{474047E2-7801-4908-88D1-4D3D5A9FD5C2}" type="slidenum">
              <a:rPr lang="sv-SE" smtClean="0"/>
              <a:pPr/>
              <a:t>‹#›</a:t>
            </a:fld>
            <a:endParaRPr lang="sv-SE" dirty="0"/>
          </a:p>
        </p:txBody>
      </p:sp>
    </p:spTree>
    <p:extLst>
      <p:ext uri="{BB962C8B-B14F-4D97-AF65-F5344CB8AC3E}">
        <p14:creationId xmlns:p14="http://schemas.microsoft.com/office/powerpoint/2010/main" val="366924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787C9D9-9291-449C-92DA-34E848F86CCF}"/>
              </a:ext>
            </a:extLst>
          </p:cNvPr>
          <p:cNvSpPr>
            <a:spLocks noGrp="1"/>
          </p:cNvSpPr>
          <p:nvPr>
            <p:ph type="title"/>
          </p:nvPr>
        </p:nvSpPr>
        <p:spPr>
          <a:xfrm>
            <a:off x="838200" y="216000"/>
            <a:ext cx="10515600" cy="1145344"/>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7DF5617-AE38-4953-B778-194BFFEFE268}"/>
              </a:ext>
            </a:extLst>
          </p:cNvPr>
          <p:cNvSpPr>
            <a:spLocks noGrp="1"/>
          </p:cNvSpPr>
          <p:nvPr>
            <p:ph type="body" idx="1"/>
          </p:nvPr>
        </p:nvSpPr>
        <p:spPr>
          <a:xfrm>
            <a:off x="838200" y="1476773"/>
            <a:ext cx="10515600" cy="4700189"/>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46C9165-3736-47A0-986B-E51FDE6287B3}"/>
              </a:ext>
            </a:extLst>
          </p:cNvPr>
          <p:cNvSpPr>
            <a:spLocks noGrp="1"/>
          </p:cNvSpPr>
          <p:nvPr>
            <p:ph type="dt" sz="half" idx="2"/>
          </p:nvPr>
        </p:nvSpPr>
        <p:spPr>
          <a:xfrm>
            <a:off x="842277" y="6356350"/>
            <a:ext cx="1173480"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SE"/>
              <a:t>2019-01-01</a:t>
            </a:r>
            <a:endParaRPr lang="sv-SE" dirty="0"/>
          </a:p>
        </p:txBody>
      </p:sp>
      <p:sp>
        <p:nvSpPr>
          <p:cNvPr id="5" name="Platshållare för sidfot 4">
            <a:extLst>
              <a:ext uri="{FF2B5EF4-FFF2-40B4-BE49-F238E27FC236}">
                <a16:creationId xmlns:a16="http://schemas.microsoft.com/office/drawing/2014/main" id="{0B853121-7820-414C-8270-B5484E19958E}"/>
              </a:ext>
            </a:extLst>
          </p:cNvPr>
          <p:cNvSpPr>
            <a:spLocks noGrp="1"/>
          </p:cNvSpPr>
          <p:nvPr>
            <p:ph type="ftr" sz="quarter" idx="3"/>
          </p:nvPr>
        </p:nvSpPr>
        <p:spPr>
          <a:xfrm>
            <a:off x="2304514" y="6356350"/>
            <a:ext cx="7152524" cy="365125"/>
          </a:xfrm>
          <a:prstGeom prst="rect">
            <a:avLst/>
          </a:prstGeom>
        </p:spPr>
        <p:txBody>
          <a:bodyPr vert="horz" lIns="91440" tIns="45720" rIns="91440" bIns="45720" rtlCol="0" anchor="ctr"/>
          <a:lstStyle>
            <a:lvl1pPr algn="ctr">
              <a:defRPr sz="1050">
                <a:solidFill>
                  <a:schemeClr val="bg1"/>
                </a:solidFill>
                <a:latin typeface="+mj-lt"/>
              </a:defRPr>
            </a:lvl1pPr>
          </a:lstStyle>
          <a:p>
            <a:r>
              <a:rPr lang="sv-SE"/>
              <a:t>Ulrika Vikman</a:t>
            </a:r>
            <a:endParaRPr lang="sv-SE" dirty="0"/>
          </a:p>
        </p:txBody>
      </p:sp>
      <p:pic>
        <p:nvPicPr>
          <p:cNvPr id="12" name="Bildobjekt 11">
            <a:extLst>
              <a:ext uri="{FF2B5EF4-FFF2-40B4-BE49-F238E27FC236}">
                <a16:creationId xmlns:a16="http://schemas.microsoft.com/office/drawing/2014/main" id="{FFD94952-A9E3-45E7-99DC-1AD2C04E291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806570" y="6304430"/>
            <a:ext cx="2295845" cy="446414"/>
          </a:xfrm>
          <a:prstGeom prst="rect">
            <a:avLst/>
          </a:prstGeom>
        </p:spPr>
      </p:pic>
      <p:sp>
        <p:nvSpPr>
          <p:cNvPr id="7" name="Rektangel 6">
            <a:extLst>
              <a:ext uri="{FF2B5EF4-FFF2-40B4-BE49-F238E27FC236}">
                <a16:creationId xmlns:a16="http://schemas.microsoft.com/office/drawing/2014/main" id="{0FE734A7-6557-446F-B588-E6D6315DC0C0}"/>
              </a:ext>
            </a:extLst>
          </p:cNvPr>
          <p:cNvSpPr/>
          <p:nvPr userDrawn="1"/>
        </p:nvSpPr>
        <p:spPr>
          <a:xfrm>
            <a:off x="0" y="0"/>
            <a:ext cx="38456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nummer 6">
            <a:extLst>
              <a:ext uri="{FF2B5EF4-FFF2-40B4-BE49-F238E27FC236}">
                <a16:creationId xmlns:a16="http://schemas.microsoft.com/office/drawing/2014/main" id="{60FAD297-61AC-4279-B819-85EE0C12976D}"/>
              </a:ext>
            </a:extLst>
          </p:cNvPr>
          <p:cNvSpPr>
            <a:spLocks noGrp="1"/>
          </p:cNvSpPr>
          <p:nvPr>
            <p:ph type="sldNum" sz="quarter" idx="4"/>
          </p:nvPr>
        </p:nvSpPr>
        <p:spPr>
          <a:xfrm>
            <a:off x="11353800" y="216000"/>
            <a:ext cx="748615" cy="413450"/>
          </a:xfrm>
          <a:prstGeom prst="rect">
            <a:avLst/>
          </a:prstGeom>
        </p:spPr>
        <p:txBody>
          <a:bodyPr/>
          <a:lstStyle>
            <a:lvl1pPr algn="r">
              <a:defRPr/>
            </a:lvl1pPr>
          </a:lstStyle>
          <a:p>
            <a:fld id="{B81078E1-DA08-494B-A74D-90D0EF939BB4}" type="slidenum">
              <a:rPr lang="sv-SE" smtClean="0"/>
              <a:pPr/>
              <a:t>‹#›</a:t>
            </a:fld>
            <a:endParaRPr lang="sv-SE" dirty="0"/>
          </a:p>
        </p:txBody>
      </p:sp>
    </p:spTree>
    <p:extLst>
      <p:ext uri="{BB962C8B-B14F-4D97-AF65-F5344CB8AC3E}">
        <p14:creationId xmlns:p14="http://schemas.microsoft.com/office/powerpoint/2010/main" val="71505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8" r:id="rId6"/>
    <p:sldLayoutId id="2147483657" r:id="rId7"/>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71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9AC011-2799-4C24-8655-3FF13ECB44FD}"/>
              </a:ext>
            </a:extLst>
          </p:cNvPr>
          <p:cNvSpPr>
            <a:spLocks noGrp="1"/>
          </p:cNvSpPr>
          <p:nvPr>
            <p:ph type="ctrTitle"/>
          </p:nvPr>
        </p:nvSpPr>
        <p:spPr>
          <a:xfrm>
            <a:off x="1524000" y="223024"/>
            <a:ext cx="9144000" cy="2564781"/>
          </a:xfrm>
        </p:spPr>
        <p:txBody>
          <a:bodyPr anchor="b"/>
          <a:lstStyle/>
          <a:p>
            <a:r>
              <a:rPr lang="sv-SE" dirty="0"/>
              <a:t>Har subventionerade jobb gått till rätt personer?</a:t>
            </a:r>
          </a:p>
        </p:txBody>
      </p:sp>
      <p:sp>
        <p:nvSpPr>
          <p:cNvPr id="3" name="Underrubrik 2">
            <a:extLst>
              <a:ext uri="{FF2B5EF4-FFF2-40B4-BE49-F238E27FC236}">
                <a16:creationId xmlns:a16="http://schemas.microsoft.com/office/drawing/2014/main" id="{A92E9B0A-4A39-42E2-BA50-BF372A2C11FC}"/>
              </a:ext>
            </a:extLst>
          </p:cNvPr>
          <p:cNvSpPr>
            <a:spLocks noGrp="1"/>
          </p:cNvSpPr>
          <p:nvPr>
            <p:ph type="subTitle" idx="1"/>
          </p:nvPr>
        </p:nvSpPr>
        <p:spPr>
          <a:xfrm>
            <a:off x="1524000" y="3020673"/>
            <a:ext cx="9144000" cy="2237127"/>
          </a:xfrm>
        </p:spPr>
        <p:txBody>
          <a:bodyPr/>
          <a:lstStyle/>
          <a:p>
            <a:r>
              <a:rPr lang="sv-SE" dirty="0"/>
              <a:t>Anders Forslund</a:t>
            </a:r>
          </a:p>
          <a:p>
            <a:r>
              <a:rPr lang="sv-SE" dirty="0"/>
              <a:t>IFAU, UCLS och Uppsala universitet</a:t>
            </a:r>
          </a:p>
          <a:p>
            <a:r>
              <a:rPr lang="sv-SE" dirty="0"/>
              <a:t>Seminarium om arbetsmarknadspolitik 2020-01-21</a:t>
            </a:r>
          </a:p>
        </p:txBody>
      </p:sp>
    </p:spTree>
    <p:extLst>
      <p:ext uri="{BB962C8B-B14F-4D97-AF65-F5344CB8AC3E}">
        <p14:creationId xmlns:p14="http://schemas.microsoft.com/office/powerpoint/2010/main" val="420175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1D3A1-E536-154F-AE12-B0EBA1ADF798}"/>
              </a:ext>
            </a:extLst>
          </p:cNvPr>
          <p:cNvSpPr>
            <a:spLocks noGrp="1"/>
          </p:cNvSpPr>
          <p:nvPr>
            <p:ph type="title"/>
          </p:nvPr>
        </p:nvSpPr>
        <p:spPr/>
        <p:txBody>
          <a:bodyPr/>
          <a:lstStyle/>
          <a:p>
            <a:r>
              <a:rPr lang="sv-SE" dirty="0"/>
              <a:t>Arbetsmarknadshistorik</a:t>
            </a:r>
          </a:p>
        </p:txBody>
      </p:sp>
      <p:sp>
        <p:nvSpPr>
          <p:cNvPr id="6" name="Platshållare för innehåll 5">
            <a:extLst>
              <a:ext uri="{FF2B5EF4-FFF2-40B4-BE49-F238E27FC236}">
                <a16:creationId xmlns:a16="http://schemas.microsoft.com/office/drawing/2014/main" id="{EF4EA720-C4DA-2E47-BC7C-CC5270F29A37}"/>
              </a:ext>
            </a:extLst>
          </p:cNvPr>
          <p:cNvSpPr>
            <a:spLocks noGrp="1"/>
          </p:cNvSpPr>
          <p:nvPr>
            <p:ph idx="1"/>
          </p:nvPr>
        </p:nvSpPr>
        <p:spPr/>
        <p:txBody>
          <a:bodyPr>
            <a:normAutofit lnSpcReduction="10000"/>
          </a:bodyPr>
          <a:lstStyle/>
          <a:p>
            <a:r>
              <a:rPr lang="sv-SE" dirty="0"/>
              <a:t>De med subventionerade anställningar </a:t>
            </a:r>
          </a:p>
          <a:p>
            <a:pPr lvl="1"/>
            <a:r>
              <a:rPr lang="sv-SE" dirty="0"/>
              <a:t>hade haft en </a:t>
            </a:r>
            <a:r>
              <a:rPr lang="sv-SE" i="1" dirty="0"/>
              <a:t>svagare förankring på arbetsmarknaden </a:t>
            </a:r>
            <a:r>
              <a:rPr lang="sv-SE" dirty="0"/>
              <a:t>än de som lämnade AF för osubventionerade anställningar. Detta gällde även dem som gick till arbete mellan 12 och 36 månader efter inskrivning</a:t>
            </a:r>
          </a:p>
          <a:p>
            <a:pPr lvl="1"/>
            <a:r>
              <a:rPr lang="sv-SE" dirty="0"/>
              <a:t>hade </a:t>
            </a:r>
            <a:r>
              <a:rPr lang="sv-SE" i="1" dirty="0"/>
              <a:t>betydligt lägre arbetsinkomster </a:t>
            </a:r>
            <a:r>
              <a:rPr lang="sv-SE" dirty="0"/>
              <a:t>åren innan den studerade inskrivningsperioden än inskrivna som lämnade AF för osubventionerat arbete</a:t>
            </a:r>
          </a:p>
          <a:p>
            <a:r>
              <a:rPr lang="sv-SE" dirty="0"/>
              <a:t>Högst tidigare inkomster bland dem med subventionerade anställningar hade de med nystartsjobb och lägst de med instegsjobb</a:t>
            </a:r>
          </a:p>
          <a:p>
            <a:r>
              <a:rPr lang="sv-SE" dirty="0"/>
              <a:t>Låga tidigare arbetsinkomster gick hand i hand med ett högt mottagande av ekonomiskt bistånd under åren innan de subventionerade anställningarna </a:t>
            </a:r>
          </a:p>
        </p:txBody>
      </p:sp>
    </p:spTree>
    <p:extLst>
      <p:ext uri="{BB962C8B-B14F-4D97-AF65-F5344CB8AC3E}">
        <p14:creationId xmlns:p14="http://schemas.microsoft.com/office/powerpoint/2010/main" val="84631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E7357F-5BE9-204E-9CDD-00611005C3BA}"/>
              </a:ext>
            </a:extLst>
          </p:cNvPr>
          <p:cNvSpPr>
            <a:spLocks noGrp="1"/>
          </p:cNvSpPr>
          <p:nvPr>
            <p:ph type="title"/>
          </p:nvPr>
        </p:nvSpPr>
        <p:spPr/>
        <p:txBody>
          <a:bodyPr/>
          <a:lstStyle/>
          <a:p>
            <a:r>
              <a:rPr lang="sv-SE" dirty="0"/>
              <a:t>”Sjukdomshistorik”</a:t>
            </a:r>
          </a:p>
        </p:txBody>
      </p:sp>
      <p:sp>
        <p:nvSpPr>
          <p:cNvPr id="6" name="Platshållare för innehåll 5">
            <a:extLst>
              <a:ext uri="{FF2B5EF4-FFF2-40B4-BE49-F238E27FC236}">
                <a16:creationId xmlns:a16="http://schemas.microsoft.com/office/drawing/2014/main" id="{A330655A-7F9E-AA40-B4A1-55BA12CE02AE}"/>
              </a:ext>
            </a:extLst>
          </p:cNvPr>
          <p:cNvSpPr>
            <a:spLocks noGrp="1"/>
          </p:cNvSpPr>
          <p:nvPr>
            <p:ph idx="1"/>
          </p:nvPr>
        </p:nvSpPr>
        <p:spPr/>
        <p:txBody>
          <a:bodyPr>
            <a:normAutofit/>
          </a:bodyPr>
          <a:lstStyle/>
          <a:p>
            <a:r>
              <a:rPr lang="sv-SE" dirty="0"/>
              <a:t>Vi ser inga större skillnader gentemot dem som gick till osubventionerade jobb; om något var de som inledde subventionerade anställningar något ”friskare”  </a:t>
            </a:r>
          </a:p>
          <a:p>
            <a:r>
              <a:rPr lang="sv-SE" dirty="0"/>
              <a:t>Ett undantag: de som inledde nystartsjobb hade erhållit sjuk- eller rehabiliteringspenning och/eller sjuk- och aktivitetsersättning i större utsträckning än de andra grupperna</a:t>
            </a:r>
          </a:p>
        </p:txBody>
      </p:sp>
    </p:spTree>
    <p:extLst>
      <p:ext uri="{BB962C8B-B14F-4D97-AF65-F5344CB8AC3E}">
        <p14:creationId xmlns:p14="http://schemas.microsoft.com/office/powerpoint/2010/main" val="310359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75B464-F321-8445-A9EB-2429D0ED6507}"/>
              </a:ext>
            </a:extLst>
          </p:cNvPr>
          <p:cNvSpPr>
            <a:spLocks noGrp="1"/>
          </p:cNvSpPr>
          <p:nvPr>
            <p:ph type="title"/>
          </p:nvPr>
        </p:nvSpPr>
        <p:spPr/>
        <p:txBody>
          <a:bodyPr/>
          <a:lstStyle/>
          <a:p>
            <a:r>
              <a:rPr lang="sv-SE" dirty="0"/>
              <a:t>Prognosticerad risk för långtidsarbetslöshet för personer som fått subventionerade jobb</a:t>
            </a:r>
          </a:p>
        </p:txBody>
      </p:sp>
      <p:pic>
        <p:nvPicPr>
          <p:cNvPr id="5" name="Platshållare för innehåll 4">
            <a:extLst>
              <a:ext uri="{FF2B5EF4-FFF2-40B4-BE49-F238E27FC236}">
                <a16:creationId xmlns:a16="http://schemas.microsoft.com/office/drawing/2014/main" id="{BCE3E7E5-C040-DB4D-A86A-3EDF0C66F3CB}"/>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69073" y="1361344"/>
            <a:ext cx="5426927" cy="4692650"/>
          </a:xfrm>
          <a:prstGeom prst="rect">
            <a:avLst/>
          </a:prstGeom>
          <a:noFill/>
          <a:ln>
            <a:noFill/>
          </a:ln>
        </p:spPr>
      </p:pic>
      <p:sp>
        <p:nvSpPr>
          <p:cNvPr id="6" name="Platshållare för innehåll 5">
            <a:extLst>
              <a:ext uri="{FF2B5EF4-FFF2-40B4-BE49-F238E27FC236}">
                <a16:creationId xmlns:a16="http://schemas.microsoft.com/office/drawing/2014/main" id="{7283D327-6E53-A44F-AEFE-A0A08373A9CE}"/>
              </a:ext>
            </a:extLst>
          </p:cNvPr>
          <p:cNvSpPr>
            <a:spLocks noGrp="1"/>
          </p:cNvSpPr>
          <p:nvPr>
            <p:ph sz="half" idx="2"/>
          </p:nvPr>
        </p:nvSpPr>
        <p:spPr/>
        <p:txBody>
          <a:bodyPr>
            <a:normAutofit fontScale="92500" lnSpcReduction="10000"/>
          </a:bodyPr>
          <a:lstStyle/>
          <a:p>
            <a:r>
              <a:rPr lang="sv-SE" sz="2600" dirty="0"/>
              <a:t>Bedömning vid början av inskrivningsperiod</a:t>
            </a:r>
          </a:p>
          <a:p>
            <a:r>
              <a:rPr lang="sv-SE" sz="2600" dirty="0"/>
              <a:t>Kraftig överrepresentation av individer med hög eller medelhög risk för långtidsarbetslöshet bland dem med subventionerade anställningar. Naturligt givet målgrupp</a:t>
            </a:r>
          </a:p>
          <a:p>
            <a:r>
              <a:rPr lang="sv-SE" sz="2600" dirty="0"/>
              <a:t>De som anställts i nystartsjobb hade enligt våra skattningar ungefär lika stor arbetslöshetsrisk som de som anställs i det särskilda anställningsstödet</a:t>
            </a:r>
          </a:p>
          <a:p>
            <a:endParaRPr lang="sv-SE" dirty="0"/>
          </a:p>
        </p:txBody>
      </p:sp>
    </p:spTree>
    <p:extLst>
      <p:ext uri="{BB962C8B-B14F-4D97-AF65-F5344CB8AC3E}">
        <p14:creationId xmlns:p14="http://schemas.microsoft.com/office/powerpoint/2010/main" val="21176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5D9A5E-2622-7E4E-9CE5-1599DB5058DC}"/>
              </a:ext>
            </a:extLst>
          </p:cNvPr>
          <p:cNvSpPr>
            <a:spLocks noGrp="1"/>
          </p:cNvSpPr>
          <p:nvPr>
            <p:ph type="title"/>
          </p:nvPr>
        </p:nvSpPr>
        <p:spPr/>
        <p:txBody>
          <a:bodyPr/>
          <a:lstStyle/>
          <a:p>
            <a:r>
              <a:rPr lang="sv-SE" dirty="0"/>
              <a:t>Prognosticerad risk för långtidsarbetslöshet bland dem som lämnat AF för arbete </a:t>
            </a:r>
          </a:p>
        </p:txBody>
      </p:sp>
      <p:pic>
        <p:nvPicPr>
          <p:cNvPr id="5" name="Platshållare för innehåll 4">
            <a:extLst>
              <a:ext uri="{FF2B5EF4-FFF2-40B4-BE49-F238E27FC236}">
                <a16:creationId xmlns:a16="http://schemas.microsoft.com/office/drawing/2014/main" id="{57665017-32AD-5E41-82D7-2A76DA1BCBE4}"/>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24829" y="1476000"/>
            <a:ext cx="5364819" cy="4692650"/>
          </a:xfrm>
          <a:prstGeom prst="rect">
            <a:avLst/>
          </a:prstGeom>
          <a:noFill/>
          <a:ln>
            <a:noFill/>
          </a:ln>
        </p:spPr>
      </p:pic>
      <p:sp>
        <p:nvSpPr>
          <p:cNvPr id="6" name="Platshållare för innehåll 5">
            <a:extLst>
              <a:ext uri="{FF2B5EF4-FFF2-40B4-BE49-F238E27FC236}">
                <a16:creationId xmlns:a16="http://schemas.microsoft.com/office/drawing/2014/main" id="{582668D3-1CD4-3A4E-AB6F-2942506C7DEB}"/>
              </a:ext>
            </a:extLst>
          </p:cNvPr>
          <p:cNvSpPr>
            <a:spLocks noGrp="1"/>
          </p:cNvSpPr>
          <p:nvPr>
            <p:ph sz="half" idx="2"/>
          </p:nvPr>
        </p:nvSpPr>
        <p:spPr/>
        <p:txBody>
          <a:bodyPr>
            <a:normAutofit/>
          </a:bodyPr>
          <a:lstStyle/>
          <a:p>
            <a:r>
              <a:rPr lang="sv-SE" dirty="0"/>
              <a:t>Anställda med subventionerade anställningar hade en högre arbetslöshetsrisk än dem som fick reguljära anställningar, även än dem som fick osubventionerat arbete efter mer än ett år (och som därför skulle ha kunnat bli anställda med subvention)</a:t>
            </a:r>
          </a:p>
          <a:p>
            <a:r>
              <a:rPr lang="sv-SE" dirty="0"/>
              <a:t>Individer med en svag ställning på arbetsmarknaden blev alltså överrepresenterade i de subventionerade anställningarna  </a:t>
            </a:r>
          </a:p>
        </p:txBody>
      </p:sp>
    </p:spTree>
    <p:extLst>
      <p:ext uri="{BB962C8B-B14F-4D97-AF65-F5344CB8AC3E}">
        <p14:creationId xmlns:p14="http://schemas.microsoft.com/office/powerpoint/2010/main" val="334447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10D9F4-86B7-4046-AC37-FA7B9C037C75}"/>
              </a:ext>
            </a:extLst>
          </p:cNvPr>
          <p:cNvSpPr>
            <a:spLocks noGrp="1"/>
          </p:cNvSpPr>
          <p:nvPr>
            <p:ph type="title"/>
          </p:nvPr>
        </p:nvSpPr>
        <p:spPr/>
        <p:txBody>
          <a:bodyPr/>
          <a:lstStyle/>
          <a:p>
            <a:r>
              <a:rPr lang="sv-SE" dirty="0"/>
              <a:t>Många hade haft nystartsjobb, särskilt män och utrikes födda; färre med andra stöd </a:t>
            </a:r>
          </a:p>
        </p:txBody>
      </p:sp>
      <p:sp>
        <p:nvSpPr>
          <p:cNvPr id="6" name="Platshållare för innehåll 5">
            <a:extLst>
              <a:ext uri="{FF2B5EF4-FFF2-40B4-BE49-F238E27FC236}">
                <a16:creationId xmlns:a16="http://schemas.microsoft.com/office/drawing/2014/main" id="{A21ACC59-F01B-BA44-8714-67D1D2C500E4}"/>
              </a:ext>
            </a:extLst>
          </p:cNvPr>
          <p:cNvSpPr>
            <a:spLocks noGrp="1"/>
          </p:cNvSpPr>
          <p:nvPr>
            <p:ph idx="1"/>
          </p:nvPr>
        </p:nvSpPr>
        <p:spPr/>
        <p:txBody>
          <a:bodyPr/>
          <a:lstStyle/>
          <a:p>
            <a:r>
              <a:rPr lang="sv-SE" dirty="0"/>
              <a:t>9 % (15 %) hade haft ett nystartsjobb inom 18 (36) månader efter inskrivning</a:t>
            </a:r>
          </a:p>
          <a:p>
            <a:r>
              <a:rPr lang="sv-SE" dirty="0"/>
              <a:t>Andelarna för samtliga övriga stöd var betydligt lägre </a:t>
            </a:r>
          </a:p>
          <a:p>
            <a:r>
              <a:rPr lang="sv-SE" dirty="0"/>
              <a:t>Kraftig överrepresentation av män och utrikes födda</a:t>
            </a:r>
          </a:p>
        </p:txBody>
      </p:sp>
    </p:spTree>
    <p:extLst>
      <p:ext uri="{BB962C8B-B14F-4D97-AF65-F5344CB8AC3E}">
        <p14:creationId xmlns:p14="http://schemas.microsoft.com/office/powerpoint/2010/main" val="4099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EAC193-5D20-DB40-B11A-0A0D1718A735}"/>
              </a:ext>
            </a:extLst>
          </p:cNvPr>
          <p:cNvSpPr>
            <a:spLocks noGrp="1"/>
          </p:cNvSpPr>
          <p:nvPr>
            <p:ph type="title"/>
          </p:nvPr>
        </p:nvSpPr>
        <p:spPr/>
        <p:txBody>
          <a:bodyPr/>
          <a:lstStyle/>
          <a:p>
            <a:r>
              <a:rPr lang="sv-SE" dirty="0"/>
              <a:t>Nystartsjobben har gått till arbetslösa</a:t>
            </a:r>
          </a:p>
        </p:txBody>
      </p:sp>
      <p:sp>
        <p:nvSpPr>
          <p:cNvPr id="6" name="Platshållare för innehåll 5">
            <a:extLst>
              <a:ext uri="{FF2B5EF4-FFF2-40B4-BE49-F238E27FC236}">
                <a16:creationId xmlns:a16="http://schemas.microsoft.com/office/drawing/2014/main" id="{2ECBA80E-7A87-3244-8E70-68E372B4EA41}"/>
              </a:ext>
            </a:extLst>
          </p:cNvPr>
          <p:cNvSpPr>
            <a:spLocks noGrp="1"/>
          </p:cNvSpPr>
          <p:nvPr>
            <p:ph idx="1"/>
          </p:nvPr>
        </p:nvSpPr>
        <p:spPr/>
        <p:txBody>
          <a:bodyPr/>
          <a:lstStyle/>
          <a:p>
            <a:r>
              <a:rPr lang="sv-SE" dirty="0"/>
              <a:t>Andelen som fått nystartsjobb efter en längre period av sjukfrånvaro var låg</a:t>
            </a:r>
          </a:p>
          <a:p>
            <a:r>
              <a:rPr lang="sv-SE" dirty="0"/>
              <a:t>Inskrivning vid arbetsförmedlingen helt dominerande kvalifikationsgrund</a:t>
            </a:r>
          </a:p>
        </p:txBody>
      </p:sp>
    </p:spTree>
    <p:extLst>
      <p:ext uri="{BB962C8B-B14F-4D97-AF65-F5344CB8AC3E}">
        <p14:creationId xmlns:p14="http://schemas.microsoft.com/office/powerpoint/2010/main" val="52286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B68AF7-BB97-944C-A81F-092595EA0D03}"/>
              </a:ext>
            </a:extLst>
          </p:cNvPr>
          <p:cNvSpPr>
            <a:spLocks noGrp="1"/>
          </p:cNvSpPr>
          <p:nvPr>
            <p:ph type="title"/>
          </p:nvPr>
        </p:nvSpPr>
        <p:spPr/>
        <p:txBody>
          <a:bodyPr/>
          <a:lstStyle/>
          <a:p>
            <a:r>
              <a:rPr lang="sv-SE" dirty="0"/>
              <a:t>Många långtidsarbetslösa och nyanlända fick nystartsjobb, men få långtidssjukskrivna</a:t>
            </a:r>
          </a:p>
        </p:txBody>
      </p:sp>
      <p:sp>
        <p:nvSpPr>
          <p:cNvPr id="6" name="Platshållare för innehåll 5">
            <a:extLst>
              <a:ext uri="{FF2B5EF4-FFF2-40B4-BE49-F238E27FC236}">
                <a16:creationId xmlns:a16="http://schemas.microsoft.com/office/drawing/2014/main" id="{E0AB41F8-DC22-4740-86FD-3DACC2DD3AC9}"/>
              </a:ext>
            </a:extLst>
          </p:cNvPr>
          <p:cNvSpPr>
            <a:spLocks noGrp="1"/>
          </p:cNvSpPr>
          <p:nvPr>
            <p:ph idx="1"/>
          </p:nvPr>
        </p:nvSpPr>
        <p:spPr/>
        <p:txBody>
          <a:bodyPr>
            <a:normAutofit/>
          </a:bodyPr>
          <a:lstStyle/>
          <a:p>
            <a:r>
              <a:rPr lang="sv-SE" dirty="0"/>
              <a:t>Långt mer vanligt med nystartsjobb efter inskrivning vid AF (ca 8–15 % hade eller hade haft stödet beroende på uppföljningshorisont) än om man hade haft sjukersättning eller aktivitetsersättning (tidigare förtidspension) och sjukpenning eller rehabiliteringspenning (ca 1-1,5 % hade haft eller hade stödet i dessa grupper)</a:t>
            </a:r>
          </a:p>
          <a:p>
            <a:r>
              <a:rPr lang="sv-SE" dirty="0"/>
              <a:t>Bland nyanlända var stödet likaså vanligt; efter 3 år i landet hade ca 15 % haft eller hade ett nystartsjobb</a:t>
            </a:r>
          </a:p>
        </p:txBody>
      </p:sp>
    </p:spTree>
    <p:extLst>
      <p:ext uri="{BB962C8B-B14F-4D97-AF65-F5344CB8AC3E}">
        <p14:creationId xmlns:p14="http://schemas.microsoft.com/office/powerpoint/2010/main" val="1835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E9711-43C7-B844-9766-48DCA5F79007}"/>
              </a:ext>
            </a:extLst>
          </p:cNvPr>
          <p:cNvSpPr>
            <a:spLocks noGrp="1"/>
          </p:cNvSpPr>
          <p:nvPr>
            <p:ph type="title"/>
          </p:nvPr>
        </p:nvSpPr>
        <p:spPr>
          <a:xfrm>
            <a:off x="838200" y="216000"/>
            <a:ext cx="10515600" cy="628598"/>
          </a:xfrm>
        </p:spPr>
        <p:txBody>
          <a:bodyPr/>
          <a:lstStyle/>
          <a:p>
            <a:r>
              <a:rPr lang="sv-SE" dirty="0"/>
              <a:t>Sammanfattningsvis</a:t>
            </a:r>
          </a:p>
        </p:txBody>
      </p:sp>
      <p:sp>
        <p:nvSpPr>
          <p:cNvPr id="3" name="Platshållare för innehåll 2">
            <a:extLst>
              <a:ext uri="{FF2B5EF4-FFF2-40B4-BE49-F238E27FC236}">
                <a16:creationId xmlns:a16="http://schemas.microsoft.com/office/drawing/2014/main" id="{017A0A07-9643-CB48-871B-67A5A16E0D0F}"/>
              </a:ext>
            </a:extLst>
          </p:cNvPr>
          <p:cNvSpPr>
            <a:spLocks noGrp="1"/>
          </p:cNvSpPr>
          <p:nvPr>
            <p:ph idx="1"/>
          </p:nvPr>
        </p:nvSpPr>
        <p:spPr>
          <a:xfrm>
            <a:off x="838200" y="795737"/>
            <a:ext cx="10515600" cy="5381226"/>
          </a:xfrm>
        </p:spPr>
        <p:txBody>
          <a:bodyPr/>
          <a:lstStyle/>
          <a:p>
            <a:r>
              <a:rPr lang="sv-SE" dirty="0"/>
              <a:t>Subventionerade anställningar har gått till personer med en svag ställning på arbetsmarknaden</a:t>
            </a:r>
          </a:p>
          <a:p>
            <a:pPr lvl="1"/>
            <a:r>
              <a:rPr lang="sv-SE" dirty="0"/>
              <a:t>Överrepresentation i subventionerade anställningar av</a:t>
            </a:r>
          </a:p>
          <a:p>
            <a:pPr lvl="2"/>
            <a:r>
              <a:rPr lang="sv-SE" dirty="0"/>
              <a:t>Utomeuropeiskt födda, men betydande variation mellan olika stöd</a:t>
            </a:r>
          </a:p>
          <a:p>
            <a:pPr lvl="2"/>
            <a:r>
              <a:rPr lang="sv-SE" dirty="0"/>
              <a:t>Lågutbildade (utom i instegsjobb)</a:t>
            </a:r>
          </a:p>
          <a:p>
            <a:pPr lvl="2"/>
            <a:r>
              <a:rPr lang="sv-SE" dirty="0"/>
              <a:t>Tidigare arbetsmarknadspolitiska program, subventionerade jobb och ekonomiskt bistånd</a:t>
            </a:r>
          </a:p>
          <a:p>
            <a:pPr lvl="2"/>
            <a:r>
              <a:rPr lang="sv-SE" dirty="0"/>
              <a:t>Funktionsnedsättning som medför nedsatt arbetsförmåga</a:t>
            </a:r>
          </a:p>
          <a:p>
            <a:pPr lvl="2"/>
            <a:r>
              <a:rPr lang="sv-SE" dirty="0"/>
              <a:t>Men också män…</a:t>
            </a:r>
          </a:p>
          <a:p>
            <a:pPr lvl="1"/>
            <a:r>
              <a:rPr lang="sv-SE" dirty="0"/>
              <a:t>Och underrepresentation i</a:t>
            </a:r>
          </a:p>
          <a:p>
            <a:pPr lvl="2"/>
            <a:r>
              <a:rPr lang="sv-SE" dirty="0"/>
              <a:t>Sysselsättning</a:t>
            </a:r>
          </a:p>
          <a:p>
            <a:pPr lvl="1"/>
            <a:r>
              <a:rPr lang="sv-SE" dirty="0"/>
              <a:t>Långa prognosticerade arbetslöshetstider – gäller alla studerade stödformer</a:t>
            </a:r>
          </a:p>
          <a:p>
            <a:pPr lvl="1"/>
            <a:r>
              <a:rPr lang="sv-SE" dirty="0"/>
              <a:t>Inskrivning vid arbetsförmedlingen helt dominerande kvalifikationsgrund för nystartsjobb</a:t>
            </a:r>
          </a:p>
          <a:p>
            <a:pPr lvl="1"/>
            <a:endParaRPr lang="sv-SE" dirty="0"/>
          </a:p>
          <a:p>
            <a:pPr marL="457200" lvl="1" indent="0">
              <a:buNone/>
            </a:pPr>
            <a:endParaRPr lang="sv-SE" dirty="0"/>
          </a:p>
          <a:p>
            <a:pPr lvl="1"/>
            <a:endParaRPr lang="sv-SE" dirty="0"/>
          </a:p>
          <a:p>
            <a:pPr lvl="1"/>
            <a:endParaRPr lang="sv-SE" dirty="0"/>
          </a:p>
          <a:p>
            <a:pPr lvl="1"/>
            <a:endParaRPr lang="sv-SE" dirty="0"/>
          </a:p>
          <a:p>
            <a:endParaRPr lang="sv-SE" dirty="0"/>
          </a:p>
        </p:txBody>
      </p:sp>
      <p:sp>
        <p:nvSpPr>
          <p:cNvPr id="4" name="Platshållare för sidfot 3">
            <a:extLst>
              <a:ext uri="{FF2B5EF4-FFF2-40B4-BE49-F238E27FC236}">
                <a16:creationId xmlns:a16="http://schemas.microsoft.com/office/drawing/2014/main" id="{AD6F8935-30A9-A747-846C-C4DA2E931A95}"/>
              </a:ext>
            </a:extLst>
          </p:cNvPr>
          <p:cNvSpPr>
            <a:spLocks noGrp="1"/>
          </p:cNvSpPr>
          <p:nvPr>
            <p:ph type="ftr" sz="quarter" idx="3"/>
          </p:nvPr>
        </p:nvSpPr>
        <p:spPr/>
        <p:txBody>
          <a:bodyPr/>
          <a:lstStyle/>
          <a:p>
            <a:r>
              <a:rPr lang="sv-SE"/>
              <a:t>Ulrika Vikman</a:t>
            </a:r>
            <a:endParaRPr lang="sv-SE" dirty="0"/>
          </a:p>
        </p:txBody>
      </p:sp>
    </p:spTree>
    <p:extLst>
      <p:ext uri="{BB962C8B-B14F-4D97-AF65-F5344CB8AC3E}">
        <p14:creationId xmlns:p14="http://schemas.microsoft.com/office/powerpoint/2010/main" val="124266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6B8EC2-BF8C-E744-9AD4-7C3B7C590C5D}"/>
              </a:ext>
            </a:extLst>
          </p:cNvPr>
          <p:cNvSpPr>
            <a:spLocks noGrp="1"/>
          </p:cNvSpPr>
          <p:nvPr>
            <p:ph type="title"/>
          </p:nvPr>
        </p:nvSpPr>
        <p:spPr>
          <a:xfrm>
            <a:off x="838200" y="748412"/>
            <a:ext cx="10515600" cy="645568"/>
          </a:xfrm>
        </p:spPr>
        <p:txBody>
          <a:bodyPr/>
          <a:lstStyle/>
          <a:p>
            <a:r>
              <a:rPr lang="sv-SE" dirty="0"/>
              <a:t>Subventionssystemet framöver</a:t>
            </a:r>
          </a:p>
        </p:txBody>
      </p:sp>
      <p:sp>
        <p:nvSpPr>
          <p:cNvPr id="3" name="Platshållare för innehåll 2">
            <a:extLst>
              <a:ext uri="{FF2B5EF4-FFF2-40B4-BE49-F238E27FC236}">
                <a16:creationId xmlns:a16="http://schemas.microsoft.com/office/drawing/2014/main" id="{118B22D0-C687-3348-BB18-D9564D00B9B3}"/>
              </a:ext>
            </a:extLst>
          </p:cNvPr>
          <p:cNvSpPr>
            <a:spLocks noGrp="1"/>
          </p:cNvSpPr>
          <p:nvPr>
            <p:ph idx="1"/>
          </p:nvPr>
        </p:nvSpPr>
        <p:spPr>
          <a:xfrm>
            <a:off x="838200" y="1451531"/>
            <a:ext cx="10515600" cy="4725432"/>
          </a:xfrm>
        </p:spPr>
        <p:txBody>
          <a:bodyPr/>
          <a:lstStyle/>
          <a:p>
            <a:pPr lvl="1"/>
            <a:r>
              <a:rPr lang="sv-SE" dirty="0"/>
              <a:t>Extratjänster, Nystartsjobb, Introduktionsjobb, YA-jobb, Etableringsjobb?</a:t>
            </a:r>
          </a:p>
          <a:p>
            <a:pPr lvl="2"/>
            <a:r>
              <a:rPr lang="sv-SE" dirty="0"/>
              <a:t>Extratjänster – 100-procentig subvention för löner upp till 20 000; möjligt att få handledarbidrag med 3250 per månad</a:t>
            </a:r>
          </a:p>
          <a:p>
            <a:pPr lvl="2"/>
            <a:r>
              <a:rPr lang="sv-SE" dirty="0"/>
              <a:t>Nystartsjobb – subventionen 2,5 ggr arbetsgivaravgiften (60 procent) upp till 20 000 för nyanlända. Kostnad för arbetsgivare vid månadslön 19 000 blir 10 046</a:t>
            </a:r>
          </a:p>
          <a:p>
            <a:pPr lvl="2"/>
            <a:r>
              <a:rPr lang="sv-SE" dirty="0"/>
              <a:t>Introduktionsjobb – 80-procentig subvention upp till 20 000; möjligt att få handledarbidrag högst 2000 per månad. Kostnad vid månadslön 19 000 blir 4994 </a:t>
            </a:r>
          </a:p>
          <a:p>
            <a:pPr lvl="2"/>
            <a:r>
              <a:rPr lang="sv-SE" dirty="0"/>
              <a:t>YA-jobb</a:t>
            </a:r>
          </a:p>
          <a:p>
            <a:pPr lvl="2"/>
            <a:r>
              <a:rPr lang="sv-SE" dirty="0"/>
              <a:t>Etableringsjobb – Kostnad för arbetsgivare vid månadslön 19 000 blir 8 400 enligt förslag</a:t>
            </a:r>
          </a:p>
          <a:p>
            <a:pPr lvl="2"/>
            <a:r>
              <a:rPr lang="sv-SE" dirty="0"/>
              <a:t>Ingångsavdrag – motsvarande en arbetsgivaravgift</a:t>
            </a:r>
          </a:p>
          <a:p>
            <a:pPr lvl="1"/>
            <a:r>
              <a:rPr lang="sv-SE" dirty="0"/>
              <a:t>Genomtänkt system?</a:t>
            </a:r>
          </a:p>
        </p:txBody>
      </p:sp>
      <p:sp>
        <p:nvSpPr>
          <p:cNvPr id="6" name="Platshållare för bildnummer 5">
            <a:extLst>
              <a:ext uri="{FF2B5EF4-FFF2-40B4-BE49-F238E27FC236}">
                <a16:creationId xmlns:a16="http://schemas.microsoft.com/office/drawing/2014/main" id="{E0DB869E-C7B7-6643-812F-392B499CC0E0}"/>
              </a:ext>
            </a:extLst>
          </p:cNvPr>
          <p:cNvSpPr>
            <a:spLocks noGrp="1"/>
          </p:cNvSpPr>
          <p:nvPr>
            <p:ph type="sldNum" sz="quarter" idx="12"/>
          </p:nvPr>
        </p:nvSpPr>
        <p:spPr>
          <a:xfrm>
            <a:off x="10988040" y="59307"/>
            <a:ext cx="904555"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078E1-DA08-494B-A74D-90D0EF939BB4}" type="slidenum">
              <a:rPr lang="sv-SE" smtClean="0"/>
              <a:pPr/>
              <a:t>18</a:t>
            </a:fld>
            <a:endParaRPr lang="sv-SE"/>
          </a:p>
        </p:txBody>
      </p:sp>
    </p:spTree>
    <p:extLst>
      <p:ext uri="{BB962C8B-B14F-4D97-AF65-F5344CB8AC3E}">
        <p14:creationId xmlns:p14="http://schemas.microsoft.com/office/powerpoint/2010/main" val="58130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164E16-591A-4C25-BD52-C84CCF9633E4}"/>
              </a:ext>
            </a:extLst>
          </p:cNvPr>
          <p:cNvSpPr>
            <a:spLocks noGrp="1"/>
          </p:cNvSpPr>
          <p:nvPr>
            <p:ph type="title"/>
          </p:nvPr>
        </p:nvSpPr>
        <p:spPr>
          <a:xfrm>
            <a:off x="838200" y="198077"/>
            <a:ext cx="10515600" cy="719661"/>
          </a:xfrm>
        </p:spPr>
        <p:txBody>
          <a:bodyPr/>
          <a:lstStyle/>
          <a:p>
            <a:r>
              <a:rPr lang="sv-SE" dirty="0"/>
              <a:t>Bakgrund</a:t>
            </a:r>
          </a:p>
        </p:txBody>
      </p:sp>
      <p:sp>
        <p:nvSpPr>
          <p:cNvPr id="3" name="Platshållare för innehåll 2">
            <a:extLst>
              <a:ext uri="{FF2B5EF4-FFF2-40B4-BE49-F238E27FC236}">
                <a16:creationId xmlns:a16="http://schemas.microsoft.com/office/drawing/2014/main" id="{89626EFC-751B-4192-8C2C-EFB34CBDA43E}"/>
              </a:ext>
            </a:extLst>
          </p:cNvPr>
          <p:cNvSpPr>
            <a:spLocks noGrp="1"/>
          </p:cNvSpPr>
          <p:nvPr>
            <p:ph idx="1"/>
          </p:nvPr>
        </p:nvSpPr>
        <p:spPr>
          <a:xfrm>
            <a:off x="838200" y="917738"/>
            <a:ext cx="10515600" cy="5259225"/>
          </a:xfrm>
        </p:spPr>
        <p:txBody>
          <a:bodyPr/>
          <a:lstStyle/>
          <a:p>
            <a:r>
              <a:rPr lang="sv-SE" sz="3200" dirty="0"/>
              <a:t>De subventionerade anställningar vi undersökt syftar till att kompensera arbetsgivare för faktisk eller förväntad </a:t>
            </a:r>
            <a:r>
              <a:rPr lang="sv-SE" sz="3200" i="1" dirty="0"/>
              <a:t>tillfälligt</a:t>
            </a:r>
            <a:r>
              <a:rPr lang="sv-SE" sz="3200" dirty="0"/>
              <a:t> lägre produktivitet hos personer i målgruppen</a:t>
            </a:r>
          </a:p>
          <a:p>
            <a:r>
              <a:rPr lang="sv-SE" sz="3200" dirty="0"/>
              <a:t>Har en relativt lång historia (åtminstone sedan tidigt 1980-tal; rekryteringsstöd); på senare år stor omfattning</a:t>
            </a:r>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29BDD5D5-FCDF-4C76-8828-F18BF09780AC}"/>
              </a:ext>
            </a:extLst>
          </p:cNvPr>
          <p:cNvSpPr>
            <a:spLocks noGrp="1"/>
          </p:cNvSpPr>
          <p:nvPr>
            <p:ph type="dt" sz="half" idx="10"/>
          </p:nvPr>
        </p:nvSpPr>
        <p:spPr>
          <a:xfrm>
            <a:off x="838200" y="6356350"/>
            <a:ext cx="1173480" cy="365125"/>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2018-05-24</a:t>
            </a:r>
            <a:endParaRPr lang="sv-SE" dirty="0"/>
          </a:p>
        </p:txBody>
      </p:sp>
      <p:sp>
        <p:nvSpPr>
          <p:cNvPr id="6" name="Platshållare för bildnummer 5">
            <a:extLst>
              <a:ext uri="{FF2B5EF4-FFF2-40B4-BE49-F238E27FC236}">
                <a16:creationId xmlns:a16="http://schemas.microsoft.com/office/drawing/2014/main" id="{951A248F-6866-44A8-894F-65349285B54C}"/>
              </a:ext>
            </a:extLst>
          </p:cNvPr>
          <p:cNvSpPr>
            <a:spLocks noGrp="1"/>
          </p:cNvSpPr>
          <p:nvPr>
            <p:ph type="sldNum" sz="quarter" idx="12"/>
          </p:nvPr>
        </p:nvSpPr>
        <p:spPr>
          <a:xfrm>
            <a:off x="10988040" y="59307"/>
            <a:ext cx="904555"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078E1-DA08-494B-A74D-90D0EF939BB4}" type="slidenum">
              <a:rPr lang="sv-SE" smtClean="0"/>
              <a:pPr/>
              <a:t>2</a:t>
            </a:fld>
            <a:endParaRPr lang="sv-SE"/>
          </a:p>
        </p:txBody>
      </p:sp>
    </p:spTree>
    <p:extLst>
      <p:ext uri="{BB962C8B-B14F-4D97-AF65-F5344CB8AC3E}">
        <p14:creationId xmlns:p14="http://schemas.microsoft.com/office/powerpoint/2010/main" val="391245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EE4E75-34F2-E74E-B99C-0ACA393F3745}"/>
              </a:ext>
            </a:extLst>
          </p:cNvPr>
          <p:cNvSpPr>
            <a:spLocks noGrp="1"/>
          </p:cNvSpPr>
          <p:nvPr>
            <p:ph type="title"/>
          </p:nvPr>
        </p:nvSpPr>
        <p:spPr/>
        <p:txBody>
          <a:bodyPr/>
          <a:lstStyle/>
          <a:p>
            <a:r>
              <a:rPr lang="sv-SE" sz="3000" dirty="0"/>
              <a:t>Inskrivna vid AF och subventionerade anställningar som andel av olika grupper inskrivna vid AF 2001–18</a:t>
            </a:r>
          </a:p>
        </p:txBody>
      </p:sp>
      <p:pic>
        <p:nvPicPr>
          <p:cNvPr id="5" name="Platshållare för innehåll 4">
            <a:extLst>
              <a:ext uri="{FF2B5EF4-FFF2-40B4-BE49-F238E27FC236}">
                <a16:creationId xmlns:a16="http://schemas.microsoft.com/office/drawing/2014/main" id="{9DFAC10D-6AF0-1C47-A646-679F673F7710}"/>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4468" y="1476001"/>
            <a:ext cx="5547732" cy="4913648"/>
          </a:xfrm>
          <a:prstGeom prst="rect">
            <a:avLst/>
          </a:prstGeom>
          <a:noFill/>
          <a:ln>
            <a:noFill/>
          </a:ln>
        </p:spPr>
      </p:pic>
      <p:sp>
        <p:nvSpPr>
          <p:cNvPr id="3" name="Platshållare för innehåll 2">
            <a:extLst>
              <a:ext uri="{FF2B5EF4-FFF2-40B4-BE49-F238E27FC236}">
                <a16:creationId xmlns:a16="http://schemas.microsoft.com/office/drawing/2014/main" id="{FBEB3AF4-C7FC-D04A-98F5-9B89D42E7E96}"/>
              </a:ext>
            </a:extLst>
          </p:cNvPr>
          <p:cNvSpPr>
            <a:spLocks noGrp="1"/>
          </p:cNvSpPr>
          <p:nvPr>
            <p:ph sz="half" idx="2"/>
          </p:nvPr>
        </p:nvSpPr>
        <p:spPr/>
        <p:txBody>
          <a:bodyPr>
            <a:normAutofit/>
          </a:bodyPr>
          <a:lstStyle/>
          <a:p>
            <a:r>
              <a:rPr lang="en-GB" sz="2800" dirty="0" err="1"/>
              <a:t>Allt</a:t>
            </a:r>
            <a:r>
              <a:rPr lang="en-GB" sz="2800" dirty="0"/>
              <a:t> </a:t>
            </a:r>
            <a:r>
              <a:rPr lang="en-GB" sz="2800" dirty="0" err="1"/>
              <a:t>fler</a:t>
            </a:r>
            <a:r>
              <a:rPr lang="en-GB" sz="2800" dirty="0"/>
              <a:t> </a:t>
            </a:r>
            <a:r>
              <a:rPr lang="en-GB" sz="2800" dirty="0" err="1"/>
              <a:t>och</a:t>
            </a:r>
            <a:r>
              <a:rPr lang="en-GB" sz="2800" dirty="0"/>
              <a:t> </a:t>
            </a:r>
            <a:r>
              <a:rPr lang="en-GB" sz="2800" dirty="0" err="1"/>
              <a:t>en</a:t>
            </a:r>
            <a:r>
              <a:rPr lang="en-GB" sz="2800" dirty="0"/>
              <a:t> </a:t>
            </a:r>
            <a:r>
              <a:rPr lang="en-GB" sz="2800" dirty="0" err="1"/>
              <a:t>allt</a:t>
            </a:r>
            <a:r>
              <a:rPr lang="en-GB" sz="2800" dirty="0"/>
              <a:t> </a:t>
            </a:r>
            <a:r>
              <a:rPr lang="en-GB" sz="2800" dirty="0" err="1"/>
              <a:t>större</a:t>
            </a:r>
            <a:r>
              <a:rPr lang="en-GB" sz="2800" dirty="0"/>
              <a:t> del </a:t>
            </a:r>
            <a:r>
              <a:rPr lang="en-GB" sz="2800" dirty="0" err="1"/>
              <a:t>av</a:t>
            </a:r>
            <a:r>
              <a:rPr lang="en-GB" sz="2800" dirty="0"/>
              <a:t> de </a:t>
            </a:r>
            <a:r>
              <a:rPr lang="en-GB" sz="2800" dirty="0" err="1"/>
              <a:t>inskrivna</a:t>
            </a:r>
            <a:r>
              <a:rPr lang="en-GB" sz="2800" dirty="0"/>
              <a:t> vid AF har </a:t>
            </a:r>
            <a:r>
              <a:rPr lang="en-GB" sz="2800" dirty="0" err="1"/>
              <a:t>fått</a:t>
            </a:r>
            <a:r>
              <a:rPr lang="en-GB" sz="2800" dirty="0"/>
              <a:t> </a:t>
            </a:r>
            <a:r>
              <a:rPr lang="en-GB" sz="2800" dirty="0" err="1"/>
              <a:t>subventionerade</a:t>
            </a:r>
            <a:r>
              <a:rPr lang="en-GB" sz="2800" dirty="0"/>
              <a:t> </a:t>
            </a:r>
            <a:r>
              <a:rPr lang="en-GB" sz="2800" dirty="0" err="1"/>
              <a:t>jobb</a:t>
            </a:r>
            <a:endParaRPr lang="en-GB" sz="2800" dirty="0"/>
          </a:p>
        </p:txBody>
      </p:sp>
    </p:spTree>
    <p:extLst>
      <p:ext uri="{BB962C8B-B14F-4D97-AF65-F5344CB8AC3E}">
        <p14:creationId xmlns:p14="http://schemas.microsoft.com/office/powerpoint/2010/main" val="286246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DD512F4-3E06-4445-9197-28964CD75E9E}"/>
              </a:ext>
            </a:extLst>
          </p:cNvPr>
          <p:cNvSpPr>
            <a:spLocks noGrp="1"/>
          </p:cNvSpPr>
          <p:nvPr>
            <p:ph type="title"/>
          </p:nvPr>
        </p:nvSpPr>
        <p:spPr/>
        <p:txBody>
          <a:bodyPr/>
          <a:lstStyle/>
          <a:p>
            <a:r>
              <a:rPr lang="sv-SE" dirty="0"/>
              <a:t>Bakgrund</a:t>
            </a:r>
          </a:p>
        </p:txBody>
      </p:sp>
      <p:sp>
        <p:nvSpPr>
          <p:cNvPr id="7" name="Platshållare för innehåll 6">
            <a:extLst>
              <a:ext uri="{FF2B5EF4-FFF2-40B4-BE49-F238E27FC236}">
                <a16:creationId xmlns:a16="http://schemas.microsoft.com/office/drawing/2014/main" id="{EBB07BB6-DFB1-5B46-BA24-5990BA3AE538}"/>
              </a:ext>
            </a:extLst>
          </p:cNvPr>
          <p:cNvSpPr>
            <a:spLocks noGrp="1"/>
          </p:cNvSpPr>
          <p:nvPr>
            <p:ph idx="1"/>
          </p:nvPr>
        </p:nvSpPr>
        <p:spPr/>
        <p:txBody>
          <a:bodyPr/>
          <a:lstStyle/>
          <a:p>
            <a:r>
              <a:rPr lang="sv-SE" dirty="0"/>
              <a:t>Subventionerade anställningar enligt tillgängliga utvärderingar effektiva för dem som får ta del av dem, men</a:t>
            </a:r>
          </a:p>
          <a:p>
            <a:r>
              <a:rPr lang="sv-SE" dirty="0"/>
              <a:t>Förknippade med betydande undanträngning</a:t>
            </a:r>
          </a:p>
          <a:p>
            <a:r>
              <a:rPr lang="sv-SE" dirty="0"/>
              <a:t>Därför viktigt vem som får ta del av dem. Detta har inte systematiskt undersökts tidigare</a:t>
            </a:r>
          </a:p>
          <a:p>
            <a:r>
              <a:rPr lang="sv-SE" dirty="0"/>
              <a:t>I den här presentationen ska jag därför fokusera på </a:t>
            </a:r>
          </a:p>
          <a:p>
            <a:r>
              <a:rPr lang="sv-SE" i="1" dirty="0"/>
              <a:t>Vem får subventionerade anställningar</a:t>
            </a:r>
            <a:r>
              <a:rPr lang="sv-SE" dirty="0"/>
              <a:t>? Särskilt fokus på nystartsjobb</a:t>
            </a:r>
          </a:p>
        </p:txBody>
      </p:sp>
      <p:sp>
        <p:nvSpPr>
          <p:cNvPr id="5" name="Platshållare för sidfot 4">
            <a:extLst>
              <a:ext uri="{FF2B5EF4-FFF2-40B4-BE49-F238E27FC236}">
                <a16:creationId xmlns:a16="http://schemas.microsoft.com/office/drawing/2014/main" id="{14BB2483-80F1-7342-90A5-CB66EF780452}"/>
              </a:ext>
            </a:extLst>
          </p:cNvPr>
          <p:cNvSpPr>
            <a:spLocks noGrp="1"/>
          </p:cNvSpPr>
          <p:nvPr>
            <p:ph type="ftr" sz="quarter" idx="3"/>
          </p:nvPr>
        </p:nvSpPr>
        <p:spPr/>
        <p:txBody>
          <a:bodyPr/>
          <a:lstStyle/>
          <a:p>
            <a:r>
              <a:rPr lang="sv-SE"/>
              <a:t>Ulrika Vikman</a:t>
            </a:r>
            <a:endParaRPr lang="sv-SE" dirty="0"/>
          </a:p>
        </p:txBody>
      </p:sp>
    </p:spTree>
    <p:extLst>
      <p:ext uri="{BB962C8B-B14F-4D97-AF65-F5344CB8AC3E}">
        <p14:creationId xmlns:p14="http://schemas.microsoft.com/office/powerpoint/2010/main" val="197671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90D09D-F4F7-784D-A040-305E7A5860CD}"/>
              </a:ext>
            </a:extLst>
          </p:cNvPr>
          <p:cNvSpPr>
            <a:spLocks noGrp="1"/>
          </p:cNvSpPr>
          <p:nvPr>
            <p:ph type="title"/>
          </p:nvPr>
        </p:nvSpPr>
        <p:spPr/>
        <p:txBody>
          <a:bodyPr/>
          <a:lstStyle/>
          <a:p>
            <a:r>
              <a:rPr lang="en-GB" dirty="0" err="1"/>
              <a:t>Studerade</a:t>
            </a:r>
            <a:r>
              <a:rPr lang="en-GB" dirty="0"/>
              <a:t> </a:t>
            </a:r>
            <a:r>
              <a:rPr lang="en-GB" dirty="0" err="1"/>
              <a:t>stödformer</a:t>
            </a:r>
            <a:endParaRPr lang="sv-SE" dirty="0"/>
          </a:p>
        </p:txBody>
      </p:sp>
      <p:sp>
        <p:nvSpPr>
          <p:cNvPr id="3" name="Platshållare för innehåll 2">
            <a:extLst>
              <a:ext uri="{FF2B5EF4-FFF2-40B4-BE49-F238E27FC236}">
                <a16:creationId xmlns:a16="http://schemas.microsoft.com/office/drawing/2014/main" id="{C65D82A5-9737-B442-9EF9-54CBA16F5211}"/>
              </a:ext>
            </a:extLst>
          </p:cNvPr>
          <p:cNvSpPr>
            <a:spLocks noGrp="1"/>
          </p:cNvSpPr>
          <p:nvPr>
            <p:ph idx="1"/>
          </p:nvPr>
        </p:nvSpPr>
        <p:spPr/>
        <p:txBody>
          <a:bodyPr/>
          <a:lstStyle/>
          <a:p>
            <a:r>
              <a:rPr lang="sv-SE" dirty="0"/>
              <a:t>Instegsjobb (2007-18)</a:t>
            </a:r>
          </a:p>
          <a:p>
            <a:r>
              <a:rPr lang="sv-SE" dirty="0"/>
              <a:t>Nystartsjobb (2007-)</a:t>
            </a:r>
          </a:p>
          <a:p>
            <a:r>
              <a:rPr lang="sv-SE" dirty="0"/>
              <a:t>Särskilt nystartsjobb (2008-)</a:t>
            </a:r>
          </a:p>
          <a:p>
            <a:r>
              <a:rPr lang="sv-SE" dirty="0"/>
              <a:t>Särskilt anställningsstöd (2000-18)</a:t>
            </a:r>
          </a:p>
          <a:p>
            <a:r>
              <a:rPr lang="sv-SE" dirty="0"/>
              <a:t>Förstärkt särskilt anställningsstöd (2012-18)</a:t>
            </a:r>
          </a:p>
          <a:p>
            <a:endParaRPr lang="sv-SE" dirty="0"/>
          </a:p>
          <a:p>
            <a:endParaRPr lang="sv-SE" dirty="0"/>
          </a:p>
          <a:p>
            <a:endParaRPr lang="sv-SE" dirty="0"/>
          </a:p>
          <a:p>
            <a:endParaRPr lang="sv-SE" dirty="0"/>
          </a:p>
        </p:txBody>
      </p:sp>
      <p:sp>
        <p:nvSpPr>
          <p:cNvPr id="4" name="Platshållare för sidfot 3">
            <a:extLst>
              <a:ext uri="{FF2B5EF4-FFF2-40B4-BE49-F238E27FC236}">
                <a16:creationId xmlns:a16="http://schemas.microsoft.com/office/drawing/2014/main" id="{E4FD4FD9-979F-1340-88A4-4D769D777206}"/>
              </a:ext>
            </a:extLst>
          </p:cNvPr>
          <p:cNvSpPr>
            <a:spLocks noGrp="1"/>
          </p:cNvSpPr>
          <p:nvPr>
            <p:ph type="ftr" sz="quarter" idx="3"/>
          </p:nvPr>
        </p:nvSpPr>
        <p:spPr/>
        <p:txBody>
          <a:bodyPr/>
          <a:lstStyle/>
          <a:p>
            <a:r>
              <a:rPr lang="sv-SE"/>
              <a:t>Ulrika Vikman</a:t>
            </a:r>
            <a:endParaRPr lang="sv-SE" dirty="0"/>
          </a:p>
        </p:txBody>
      </p:sp>
    </p:spTree>
    <p:extLst>
      <p:ext uri="{BB962C8B-B14F-4D97-AF65-F5344CB8AC3E}">
        <p14:creationId xmlns:p14="http://schemas.microsoft.com/office/powerpoint/2010/main" val="117620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1EEB87-5143-FB44-BE78-4A06B441CB88}"/>
              </a:ext>
            </a:extLst>
          </p:cNvPr>
          <p:cNvSpPr>
            <a:spLocks noGrp="1"/>
          </p:cNvSpPr>
          <p:nvPr>
            <p:ph type="title"/>
          </p:nvPr>
        </p:nvSpPr>
        <p:spPr>
          <a:xfrm>
            <a:off x="838200" y="216000"/>
            <a:ext cx="10515600" cy="731854"/>
          </a:xfrm>
        </p:spPr>
        <p:txBody>
          <a:bodyPr/>
          <a:lstStyle/>
          <a:p>
            <a:r>
              <a:rPr lang="sv-SE" dirty="0"/>
              <a:t>Subventionerade anställningar 2001–2018</a:t>
            </a:r>
          </a:p>
        </p:txBody>
      </p:sp>
      <p:pic>
        <p:nvPicPr>
          <p:cNvPr id="5" name="Platshållare för innehåll 4">
            <a:extLst>
              <a:ext uri="{FF2B5EF4-FFF2-40B4-BE49-F238E27FC236}">
                <a16:creationId xmlns:a16="http://schemas.microsoft.com/office/drawing/2014/main" id="{EF46409D-ACB7-B84F-B127-0503483F9BAC}"/>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13317" y="1706137"/>
            <a:ext cx="5482683" cy="4605453"/>
          </a:xfrm>
          <a:prstGeom prst="rect">
            <a:avLst/>
          </a:prstGeom>
          <a:noFill/>
          <a:ln>
            <a:noFill/>
          </a:ln>
        </p:spPr>
      </p:pic>
      <p:sp>
        <p:nvSpPr>
          <p:cNvPr id="3" name="Platshållare för innehåll 2">
            <a:extLst>
              <a:ext uri="{FF2B5EF4-FFF2-40B4-BE49-F238E27FC236}">
                <a16:creationId xmlns:a16="http://schemas.microsoft.com/office/drawing/2014/main" id="{B83DE1B1-8F66-2748-B689-36B889F7FBCC}"/>
              </a:ext>
            </a:extLst>
          </p:cNvPr>
          <p:cNvSpPr>
            <a:spLocks noGrp="1"/>
          </p:cNvSpPr>
          <p:nvPr>
            <p:ph sz="half" idx="2"/>
          </p:nvPr>
        </p:nvSpPr>
        <p:spPr/>
        <p:txBody>
          <a:bodyPr/>
          <a:lstStyle/>
          <a:p>
            <a:r>
              <a:rPr lang="en-GB" dirty="0" err="1"/>
              <a:t>Nystartsjobben</a:t>
            </a:r>
            <a:r>
              <a:rPr lang="en-GB" dirty="0"/>
              <a:t> den </a:t>
            </a:r>
            <a:r>
              <a:rPr lang="en-GB" dirty="0" err="1"/>
              <a:t>överlägset</a:t>
            </a:r>
            <a:r>
              <a:rPr lang="en-GB" dirty="0"/>
              <a:t> </a:t>
            </a:r>
            <a:r>
              <a:rPr lang="en-GB" dirty="0" err="1"/>
              <a:t>vanligaste</a:t>
            </a:r>
            <a:r>
              <a:rPr lang="en-GB" dirty="0"/>
              <a:t> </a:t>
            </a:r>
            <a:r>
              <a:rPr lang="en-GB" dirty="0" err="1"/>
              <a:t>formen</a:t>
            </a:r>
            <a:r>
              <a:rPr lang="en-GB" dirty="0"/>
              <a:t> </a:t>
            </a:r>
            <a:r>
              <a:rPr lang="en-GB" dirty="0" err="1"/>
              <a:t>av</a:t>
            </a:r>
            <a:r>
              <a:rPr lang="en-GB" dirty="0"/>
              <a:t> </a:t>
            </a:r>
            <a:r>
              <a:rPr lang="en-GB" dirty="0" err="1"/>
              <a:t>subventionerad</a:t>
            </a:r>
            <a:r>
              <a:rPr lang="en-GB" dirty="0"/>
              <a:t> </a:t>
            </a:r>
            <a:r>
              <a:rPr lang="en-GB" dirty="0" err="1"/>
              <a:t>anställning</a:t>
            </a:r>
            <a:endParaRPr lang="en-GB" dirty="0"/>
          </a:p>
          <a:p>
            <a:r>
              <a:rPr lang="en-GB" dirty="0" err="1"/>
              <a:t>Nystartsjobb</a:t>
            </a:r>
            <a:r>
              <a:rPr lang="en-GB" dirty="0"/>
              <a:t> </a:t>
            </a:r>
            <a:r>
              <a:rPr lang="en-GB" dirty="0" err="1"/>
              <a:t>intressanta</a:t>
            </a:r>
            <a:r>
              <a:rPr lang="en-GB" dirty="0"/>
              <a:t> </a:t>
            </a:r>
            <a:r>
              <a:rPr lang="en-GB" dirty="0" err="1"/>
              <a:t>ur</a:t>
            </a:r>
            <a:r>
              <a:rPr lang="en-GB" dirty="0"/>
              <a:t> </a:t>
            </a:r>
            <a:r>
              <a:rPr lang="en-GB" dirty="0" err="1"/>
              <a:t>flera</a:t>
            </a:r>
            <a:r>
              <a:rPr lang="en-GB" dirty="0"/>
              <a:t> </a:t>
            </a:r>
            <a:r>
              <a:rPr lang="en-GB" dirty="0" err="1"/>
              <a:t>andra</a:t>
            </a:r>
            <a:r>
              <a:rPr lang="en-GB" dirty="0"/>
              <a:t>  </a:t>
            </a:r>
            <a:r>
              <a:rPr lang="en-GB" dirty="0" err="1"/>
              <a:t>perspektiv</a:t>
            </a:r>
            <a:endParaRPr lang="en-GB" dirty="0"/>
          </a:p>
          <a:p>
            <a:pPr lvl="1"/>
            <a:r>
              <a:rPr lang="en-GB" dirty="0"/>
              <a:t>Annan </a:t>
            </a:r>
            <a:r>
              <a:rPr lang="en-GB" dirty="0" err="1"/>
              <a:t>målgrupp</a:t>
            </a:r>
            <a:r>
              <a:rPr lang="en-GB" dirty="0"/>
              <a:t> – </a:t>
            </a:r>
            <a:r>
              <a:rPr lang="en-GB" dirty="0" err="1"/>
              <a:t>konsekvenser</a:t>
            </a:r>
            <a:r>
              <a:rPr lang="en-GB" dirty="0"/>
              <a:t>?</a:t>
            </a:r>
          </a:p>
          <a:p>
            <a:pPr lvl="1"/>
            <a:r>
              <a:rPr lang="en-GB" dirty="0"/>
              <a:t>Ingen “</a:t>
            </a:r>
            <a:r>
              <a:rPr lang="en-GB" dirty="0" err="1"/>
              <a:t>portvakt</a:t>
            </a:r>
            <a:r>
              <a:rPr lang="en-GB" dirty="0"/>
              <a:t>” – </a:t>
            </a:r>
            <a:r>
              <a:rPr lang="en-GB" dirty="0" err="1"/>
              <a:t>rättighet</a:t>
            </a:r>
            <a:endParaRPr lang="en-GB" dirty="0"/>
          </a:p>
          <a:p>
            <a:pPr lvl="1"/>
            <a:r>
              <a:rPr lang="en-GB" dirty="0" err="1"/>
              <a:t>Behörighetsgrundande</a:t>
            </a:r>
            <a:r>
              <a:rPr lang="en-GB" dirty="0"/>
              <a:t> </a:t>
            </a:r>
            <a:r>
              <a:rPr lang="en-GB" dirty="0" err="1"/>
              <a:t>för</a:t>
            </a:r>
            <a:r>
              <a:rPr lang="en-GB" dirty="0"/>
              <a:t> a-</a:t>
            </a:r>
            <a:r>
              <a:rPr lang="en-GB" dirty="0" err="1"/>
              <a:t>kassa</a:t>
            </a:r>
            <a:r>
              <a:rPr lang="en-GB" dirty="0"/>
              <a:t> – “bra” </a:t>
            </a:r>
            <a:r>
              <a:rPr lang="en-GB" dirty="0" err="1"/>
              <a:t>för</a:t>
            </a:r>
            <a:r>
              <a:rPr lang="en-GB" dirty="0"/>
              <a:t> den </a:t>
            </a:r>
            <a:r>
              <a:rPr lang="en-GB" dirty="0" err="1"/>
              <a:t>berörde</a:t>
            </a:r>
            <a:endParaRPr lang="en-GB" dirty="0"/>
          </a:p>
        </p:txBody>
      </p:sp>
    </p:spTree>
    <p:extLst>
      <p:ext uri="{BB962C8B-B14F-4D97-AF65-F5344CB8AC3E}">
        <p14:creationId xmlns:p14="http://schemas.microsoft.com/office/powerpoint/2010/main" val="266044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F75477-7B2C-9D48-B9EC-4BE1200F873D}"/>
              </a:ext>
            </a:extLst>
          </p:cNvPr>
          <p:cNvSpPr>
            <a:spLocks noGrp="1"/>
          </p:cNvSpPr>
          <p:nvPr>
            <p:ph type="title"/>
          </p:nvPr>
        </p:nvSpPr>
        <p:spPr/>
        <p:txBody>
          <a:bodyPr/>
          <a:lstStyle/>
          <a:p>
            <a:r>
              <a:rPr lang="sv-SE" dirty="0"/>
              <a:t>Vårt urval</a:t>
            </a:r>
          </a:p>
        </p:txBody>
      </p:sp>
      <p:sp>
        <p:nvSpPr>
          <p:cNvPr id="3" name="Platshållare för innehåll 2">
            <a:extLst>
              <a:ext uri="{FF2B5EF4-FFF2-40B4-BE49-F238E27FC236}">
                <a16:creationId xmlns:a16="http://schemas.microsoft.com/office/drawing/2014/main" id="{993904D5-7D94-8440-8CE1-7CE188E1FB2B}"/>
              </a:ext>
            </a:extLst>
          </p:cNvPr>
          <p:cNvSpPr>
            <a:spLocks noGrp="1"/>
          </p:cNvSpPr>
          <p:nvPr>
            <p:ph idx="1"/>
          </p:nvPr>
        </p:nvSpPr>
        <p:spPr/>
        <p:txBody>
          <a:bodyPr/>
          <a:lstStyle/>
          <a:p>
            <a:r>
              <a:rPr lang="sv-SE" dirty="0"/>
              <a:t>20–65-åringar som skrevs in på Arbetsförmedlingen mellan den första januari 2007 och den sista december 2013;  inskrivna ett år eller längre</a:t>
            </a:r>
          </a:p>
          <a:p>
            <a:r>
              <a:rPr lang="sv-SE" dirty="0"/>
              <a:t>Uppgifter från SCB till och med 2016. Uppföljningshorisont på minst tre år för samtliga individer i urvalet </a:t>
            </a:r>
          </a:p>
          <a:p>
            <a:r>
              <a:rPr lang="sv-SE" dirty="0"/>
              <a:t>Vår uppföljningshorisont är tillräckligt lång för att vi ska kunna följa en majoritet av dem som går in i de olika subventionsprogrammen</a:t>
            </a:r>
          </a:p>
        </p:txBody>
      </p:sp>
      <p:sp>
        <p:nvSpPr>
          <p:cNvPr id="4" name="Platshållare för sidfot 3">
            <a:extLst>
              <a:ext uri="{FF2B5EF4-FFF2-40B4-BE49-F238E27FC236}">
                <a16:creationId xmlns:a16="http://schemas.microsoft.com/office/drawing/2014/main" id="{9C71FE2D-7DA8-4D49-99F0-9AFA861EDAE2}"/>
              </a:ext>
            </a:extLst>
          </p:cNvPr>
          <p:cNvSpPr>
            <a:spLocks noGrp="1"/>
          </p:cNvSpPr>
          <p:nvPr>
            <p:ph type="ftr" sz="quarter" idx="3"/>
          </p:nvPr>
        </p:nvSpPr>
        <p:spPr/>
        <p:txBody>
          <a:bodyPr/>
          <a:lstStyle/>
          <a:p>
            <a:r>
              <a:rPr lang="sv-SE"/>
              <a:t>Ulrika Vikman</a:t>
            </a:r>
            <a:endParaRPr lang="sv-SE" dirty="0"/>
          </a:p>
        </p:txBody>
      </p:sp>
    </p:spTree>
    <p:extLst>
      <p:ext uri="{BB962C8B-B14F-4D97-AF65-F5344CB8AC3E}">
        <p14:creationId xmlns:p14="http://schemas.microsoft.com/office/powerpoint/2010/main" val="133078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24C9FC-6D9E-0643-A158-0AC834A1AA7D}"/>
              </a:ext>
            </a:extLst>
          </p:cNvPr>
          <p:cNvSpPr>
            <a:spLocks noGrp="1"/>
          </p:cNvSpPr>
          <p:nvPr>
            <p:ph type="title"/>
          </p:nvPr>
        </p:nvSpPr>
        <p:spPr/>
        <p:txBody>
          <a:bodyPr/>
          <a:lstStyle/>
          <a:p>
            <a:r>
              <a:rPr lang="sv-SE" dirty="0"/>
              <a:t>Individerna med subventionerade jobb</a:t>
            </a:r>
          </a:p>
        </p:txBody>
      </p:sp>
      <p:sp>
        <p:nvSpPr>
          <p:cNvPr id="3" name="Platshållare för innehåll 2">
            <a:extLst>
              <a:ext uri="{FF2B5EF4-FFF2-40B4-BE49-F238E27FC236}">
                <a16:creationId xmlns:a16="http://schemas.microsoft.com/office/drawing/2014/main" id="{E6A4DBBA-1F64-5843-9333-4256A9192E33}"/>
              </a:ext>
            </a:extLst>
          </p:cNvPr>
          <p:cNvSpPr>
            <a:spLocks noGrp="1"/>
          </p:cNvSpPr>
          <p:nvPr>
            <p:ph idx="1"/>
          </p:nvPr>
        </p:nvSpPr>
        <p:spPr/>
        <p:txBody>
          <a:bodyPr>
            <a:normAutofit/>
          </a:bodyPr>
          <a:lstStyle/>
          <a:p>
            <a:r>
              <a:rPr lang="sv-SE" dirty="0"/>
              <a:t>Män var överrepresenterade bland dem med subventionerade anställningar jämfört med dem som lämnade AF för ett arbete utan subvention</a:t>
            </a:r>
          </a:p>
          <a:p>
            <a:pPr lvl="1"/>
            <a:r>
              <a:rPr lang="sv-SE" dirty="0"/>
              <a:t>extra påtagligt när vi jämför med dem som gick till osubventionerade jobb efter 12–36 månaders arbetslöshet</a:t>
            </a:r>
          </a:p>
          <a:p>
            <a:r>
              <a:rPr lang="sv-SE" dirty="0"/>
              <a:t>Utbildningsnivån bland dem med subventionerade anställningar skiljde sig markant åt beroende på stöd (låg i anställningsstöden; högre i nystarts-, instegsjobb och reguljärt arbete)</a:t>
            </a:r>
          </a:p>
          <a:p>
            <a:r>
              <a:rPr lang="sv-SE" dirty="0"/>
              <a:t>Utomeuropeiskt födda överrepresenterade, men stor spridning mellan de olika stödformerna</a:t>
            </a:r>
          </a:p>
        </p:txBody>
      </p:sp>
    </p:spTree>
    <p:extLst>
      <p:ext uri="{BB962C8B-B14F-4D97-AF65-F5344CB8AC3E}">
        <p14:creationId xmlns:p14="http://schemas.microsoft.com/office/powerpoint/2010/main" val="381708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AF0386-B189-2748-A0D6-55B2DC0CD551}"/>
              </a:ext>
            </a:extLst>
          </p:cNvPr>
          <p:cNvSpPr>
            <a:spLocks noGrp="1"/>
          </p:cNvSpPr>
          <p:nvPr>
            <p:ph type="title"/>
          </p:nvPr>
        </p:nvSpPr>
        <p:spPr/>
        <p:txBody>
          <a:bodyPr/>
          <a:lstStyle/>
          <a:p>
            <a:r>
              <a:rPr lang="sv-SE" dirty="0"/>
              <a:t>Inskrivningshistorik vid Arbetsförmedlingen </a:t>
            </a:r>
          </a:p>
        </p:txBody>
      </p:sp>
      <p:sp>
        <p:nvSpPr>
          <p:cNvPr id="6" name="Platshållare för innehåll 5">
            <a:extLst>
              <a:ext uri="{FF2B5EF4-FFF2-40B4-BE49-F238E27FC236}">
                <a16:creationId xmlns:a16="http://schemas.microsoft.com/office/drawing/2014/main" id="{674B8C50-8E06-F74A-9262-DC0742B7EC8F}"/>
              </a:ext>
            </a:extLst>
          </p:cNvPr>
          <p:cNvSpPr>
            <a:spLocks noGrp="1"/>
          </p:cNvSpPr>
          <p:nvPr>
            <p:ph idx="1"/>
          </p:nvPr>
        </p:nvSpPr>
        <p:spPr/>
        <p:txBody>
          <a:bodyPr>
            <a:normAutofit/>
          </a:bodyPr>
          <a:lstStyle/>
          <a:p>
            <a:r>
              <a:rPr lang="sv-SE" dirty="0" err="1"/>
              <a:t>Fångar</a:t>
            </a:r>
            <a:r>
              <a:rPr lang="sv-SE" dirty="0"/>
              <a:t> sannolikt upp individegenskaper som inte kan observeras direkt i </a:t>
            </a:r>
            <a:r>
              <a:rPr lang="sv-SE" dirty="0" err="1"/>
              <a:t>tillgängliga</a:t>
            </a:r>
            <a:r>
              <a:rPr lang="sv-SE" dirty="0"/>
              <a:t> register </a:t>
            </a:r>
          </a:p>
          <a:p>
            <a:pPr lvl="1"/>
            <a:r>
              <a:rPr lang="sv-SE" dirty="0"/>
              <a:t>De med </a:t>
            </a:r>
            <a:r>
              <a:rPr lang="sv-SE" i="1" dirty="0"/>
              <a:t>nystartsjobb och instegsjobb </a:t>
            </a:r>
            <a:r>
              <a:rPr lang="sv-SE" dirty="0"/>
              <a:t>hade under de senaste tre åren före den inskrivningsperiod vi studerar </a:t>
            </a:r>
            <a:r>
              <a:rPr lang="sv-SE" i="1" dirty="0"/>
              <a:t>kortare inskrivningstider </a:t>
            </a:r>
            <a:r>
              <a:rPr lang="sv-SE" dirty="0"/>
              <a:t>än dem med särskilt anställningsstöd och förstärkt särskilt anställningsstöd </a:t>
            </a:r>
          </a:p>
          <a:p>
            <a:pPr lvl="1"/>
            <a:r>
              <a:rPr lang="sv-SE" dirty="0"/>
              <a:t>Bland dem med subventionerade anställningar var det betydligt </a:t>
            </a:r>
            <a:r>
              <a:rPr lang="sv-SE" i="1" dirty="0"/>
              <a:t>vanligare att man också tidigare hade haft en subventionerad anställning, deltagit i ett arbetsmarknadspolitiskt program under de senaste åren eller hade nedsatt arbetsförmåga </a:t>
            </a:r>
            <a:r>
              <a:rPr lang="sv-SE" dirty="0"/>
              <a:t>(jämfört med dem som lämnade AF för osubventionerat arbete)</a:t>
            </a:r>
          </a:p>
        </p:txBody>
      </p:sp>
    </p:spTree>
    <p:extLst>
      <p:ext uri="{BB962C8B-B14F-4D97-AF65-F5344CB8AC3E}">
        <p14:creationId xmlns:p14="http://schemas.microsoft.com/office/powerpoint/2010/main" val="3498811104"/>
      </p:ext>
    </p:extLst>
  </p:cSld>
  <p:clrMapOvr>
    <a:masterClrMapping/>
  </p:clrMapOvr>
</p:sld>
</file>

<file path=ppt/theme/theme1.xml><?xml version="1.0" encoding="utf-8"?>
<a:theme xmlns:a="http://schemas.openxmlformats.org/drawingml/2006/main" name="Office-tema">
  <a:themeElements>
    <a:clrScheme name="IFAU">
      <a:dk1>
        <a:srgbClr val="000000"/>
      </a:dk1>
      <a:lt1>
        <a:srgbClr val="FFFFFF"/>
      </a:lt1>
      <a:dk2>
        <a:srgbClr val="000000"/>
      </a:dk2>
      <a:lt2>
        <a:srgbClr val="808080"/>
      </a:lt2>
      <a:accent1>
        <a:srgbClr val="122F49"/>
      </a:accent1>
      <a:accent2>
        <a:srgbClr val="F2CB13"/>
      </a:accent2>
      <a:accent3>
        <a:srgbClr val="CC507D"/>
      </a:accent3>
      <a:accent4>
        <a:srgbClr val="4CA8E1"/>
      </a:accent4>
      <a:accent5>
        <a:srgbClr val="90B956"/>
      </a:accent5>
      <a:accent6>
        <a:srgbClr val="D4762F"/>
      </a:accent6>
      <a:hlink>
        <a:srgbClr val="639AE3"/>
      </a:hlink>
      <a:folHlink>
        <a:srgbClr val="E29643"/>
      </a:folHlink>
    </a:clrScheme>
    <a:fontScheme name="IFAU">
      <a:majorFont>
        <a:latin typeface="Poppins"/>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rika Vikman A-dep 2019-03-21.pptx  -  Skrivskyddad" id="{8F195E52-C956-A548-857E-EC812B205916}" vid="{CAB29CED-7772-A547-8A69-CD7AB1C3336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13530</TotalTime>
  <Words>1095</Words>
  <Application>Microsoft Macintosh PowerPoint</Application>
  <PresentationFormat>Bredbild</PresentationFormat>
  <Paragraphs>103</Paragraphs>
  <Slides>18</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Poppins</vt:lpstr>
      <vt:lpstr>Times New Roman</vt:lpstr>
      <vt:lpstr>Calibri</vt:lpstr>
      <vt:lpstr>Arial</vt:lpstr>
      <vt:lpstr>Office-tema</vt:lpstr>
      <vt:lpstr>Har subventionerade jobb gått till rätt personer?</vt:lpstr>
      <vt:lpstr>Bakgrund</vt:lpstr>
      <vt:lpstr>Inskrivna vid AF och subventionerade anställningar som andel av olika grupper inskrivna vid AF 2001–18</vt:lpstr>
      <vt:lpstr>Bakgrund</vt:lpstr>
      <vt:lpstr>Studerade stödformer</vt:lpstr>
      <vt:lpstr>Subventionerade anställningar 2001–2018</vt:lpstr>
      <vt:lpstr>Vårt urval</vt:lpstr>
      <vt:lpstr>Individerna med subventionerade jobb</vt:lpstr>
      <vt:lpstr>Inskrivningshistorik vid Arbetsförmedlingen </vt:lpstr>
      <vt:lpstr>Arbetsmarknadshistorik</vt:lpstr>
      <vt:lpstr>”Sjukdomshistorik”</vt:lpstr>
      <vt:lpstr>Prognosticerad risk för långtidsarbetslöshet för personer som fått subventionerade jobb</vt:lpstr>
      <vt:lpstr>Prognosticerad risk för långtidsarbetslöshet bland dem som lämnat AF för arbete </vt:lpstr>
      <vt:lpstr>Många hade haft nystartsjobb, särskilt män och utrikes födda; färre med andra stöd </vt:lpstr>
      <vt:lpstr>Nystartsjobben har gått till arbetslösa</vt:lpstr>
      <vt:lpstr>Många långtidsarbetslösa och nyanlända fick nystartsjobb, men få långtidssjukskrivna</vt:lpstr>
      <vt:lpstr>Sammanfattningsvis</vt:lpstr>
      <vt:lpstr>Subventionssystemet framöver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Anställningsstöd</dc:title>
  <dc:creator>Anders Forslund</dc:creator>
  <dc:description>IFAU9000, v4.0, 2019-03-05</dc:description>
  <cp:lastModifiedBy>Anders Forslund</cp:lastModifiedBy>
  <cp:revision>65</cp:revision>
  <dcterms:created xsi:type="dcterms:W3CDTF">2019-11-08T16:02:57Z</dcterms:created>
  <dcterms:modified xsi:type="dcterms:W3CDTF">2020-01-20T09:19:25Z</dcterms:modified>
</cp:coreProperties>
</file>