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7" r:id="rId8"/>
    <p:sldId id="268" r:id="rId9"/>
    <p:sldId id="269" r:id="rId10"/>
    <p:sldId id="270" r:id="rId11"/>
    <p:sldId id="266" r:id="rId12"/>
    <p:sldId id="271" r:id="rId13"/>
    <p:sldId id="273" r:id="rId14"/>
    <p:sldId id="275" r:id="rId15"/>
    <p:sldId id="277" r:id="rId16"/>
    <p:sldId id="276" r:id="rId17"/>
  </p:sldIdLst>
  <p:sldSz cx="12192000" cy="6858000"/>
  <p:notesSz cx="6797675" cy="987425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" pitchFamily="2" charset="77"/>
      <p:regular r:id="rId24"/>
      <p:bold r:id="rId25"/>
      <p:italic r:id="rId26"/>
      <p:boldItalic r:id="rId2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Laun" initials="LL" lastIdx="4" clrIdx="0">
    <p:extLst>
      <p:ext uri="{19B8F6BF-5375-455C-9EA6-DF929625EA0E}">
        <p15:presenceInfo xmlns:p15="http://schemas.microsoft.com/office/powerpoint/2012/main" userId="Lisa La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4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2B0875F-64E8-49D9-8EB1-796F05ED99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0241DAA-3F14-4B8E-9227-8E67F55C46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6D2C-86A3-455F-AB1B-841AD3F96E28}" type="datetimeFigureOut">
              <a:rPr lang="sv-SE" smtClean="0"/>
              <a:pPr/>
              <a:t>2020-01-20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CE31CD-FD93-460B-9064-556333B7BA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61B8B3-D5DE-4A91-9EEB-48043D3A5C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A0D6-7B28-468C-A046-795CD875B6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75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4157D-A562-4AD7-BB8E-E2028FBAF8C7}" type="datetimeFigureOut">
              <a:rPr lang="sv-SE" smtClean="0"/>
              <a:pPr/>
              <a:t>2020-01-20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E9A5-6100-4E5A-82AA-EBC1FEFD903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94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33128-A5A4-456E-94D5-55DA51F4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142"/>
            <a:ext cx="9144000" cy="3384000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CD5501-DA89-4D50-B626-DAC28564F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6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4A7683-D441-43DA-9199-B47A5031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303D4F-883A-4296-ADA7-3398ED8A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33099562-40A5-4384-BDBF-24C964EA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54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22FFF6-4D9E-4936-B640-6B4018AED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161DD6-4556-48A7-B64E-14F033B5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6828A575-6C72-4170-9FE5-E716D5DCD0C1}"/>
              </a:ext>
            </a:extLst>
          </p:cNvPr>
          <p:cNvSpPr txBox="1">
            <a:spLocks/>
          </p:cNvSpPr>
          <p:nvPr userDrawn="1"/>
        </p:nvSpPr>
        <p:spPr>
          <a:xfrm>
            <a:off x="11353800" y="216000"/>
            <a:ext cx="748615" cy="41345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8F9B78C0-342B-42C0-AA22-2CD302DE2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0069D99-9737-4B02-A768-375FBFCA9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80367537-5EF2-487E-BDF8-A279268D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14" y="6356350"/>
            <a:ext cx="715252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83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E05C86-F690-4529-9024-6659CCA6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060B8A-88A3-4B63-8B9F-7F947995E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6000"/>
            <a:ext cx="5181600" cy="469264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30AF86A-A6C4-4938-80A5-9B6FD96A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6000"/>
            <a:ext cx="5181600" cy="46926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EEBB7E-D8C7-4FF8-AE6B-C7A030E1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193A0A-6C66-4CAB-A76B-FC346102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1F4BBBA-4548-4A5A-928D-709537BA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032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31B7669-A8D7-48C8-9C39-0417DCFC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29A1F2-3B81-4013-9DDC-483A78D7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70DFEF6-C212-4C36-A102-815178B1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BB98A5-0641-4781-99BC-EBDDBA4DB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066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4DA5D0C-A38A-409C-9808-4FB7C4BB87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757540"/>
            <a:ext cx="10514013" cy="54083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DA718A-97A6-4A27-84CA-05E10F3C1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59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CC8A8F-12EA-4B7A-AEE9-EC99454E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A2A19C-4697-4FF3-BA23-EE7F63C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58C732A3-2E6B-4915-82FF-E4C85C8D47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654" y="663575"/>
            <a:ext cx="11788346" cy="54483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A73327-7CA3-4FEF-B7CA-063FCF3B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31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B35724-3C6A-428F-A405-9069AFE3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8663"/>
            <a:ext cx="3932237" cy="1042386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EAD2EB-C5C8-4FDA-9DA1-2A18244E2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28663"/>
            <a:ext cx="6172200" cy="513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60CC7E-92D0-433F-B75C-87A2BC1D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4063"/>
            <a:ext cx="3932237" cy="3844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5EFA28-5D40-49DE-918D-C89A5BD2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A624D68-7675-43DC-A4C7-AC08F5B3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4F211D7-C022-445C-9535-45C3F2F3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92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787C9D9-9291-449C-92DA-34E848F8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DF5617-AE38-4953-B778-194BFFEF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6773"/>
            <a:ext cx="10515600" cy="470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6C9165-3736-47A0-986B-E51FDE62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2277" y="6356350"/>
            <a:ext cx="117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853121-7820-414C-8270-B5484E199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4514" y="6356350"/>
            <a:ext cx="7152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FD94952-A9E3-45E7-99DC-1AD2C04E29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70" y="6304430"/>
            <a:ext cx="2295845" cy="44641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FE734A7-6557-446F-B588-E6D6315DC0C0}"/>
              </a:ext>
            </a:extLst>
          </p:cNvPr>
          <p:cNvSpPr/>
          <p:nvPr userDrawn="1"/>
        </p:nvSpPr>
        <p:spPr>
          <a:xfrm>
            <a:off x="0" y="0"/>
            <a:ext cx="38456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AF06D346-E3FE-4F9B-A789-3ED667282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539" y="216000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fld id="{474047E2-7801-4908-88D1-4D3D5A9FD5C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50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F5CE9B-BAA7-409C-BDAD-92AB7AEC9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140"/>
            <a:ext cx="9144000" cy="4713977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 </a:t>
            </a:r>
            <a:r>
              <a:rPr lang="sv-SE" sz="3200" b="1" dirty="0"/>
              <a:t>Effekter av förstärkta förmedlingsinsatser</a:t>
            </a:r>
            <a:br>
              <a:rPr lang="sv-SE" b="1" dirty="0"/>
            </a:br>
            <a:r>
              <a:rPr lang="sv-SE" sz="2400" dirty="0"/>
              <a:t>Lärdomar från en försöksverksamhet</a:t>
            </a:r>
            <a:br>
              <a:rPr lang="sv-SE" sz="2400" dirty="0"/>
            </a:br>
            <a:br>
              <a:rPr lang="sv-SE" sz="2400" dirty="0"/>
            </a:br>
            <a:br>
              <a:rPr lang="sv-SE" sz="2000" dirty="0"/>
            </a:br>
            <a:r>
              <a:rPr lang="sv-SE" sz="1600" dirty="0"/>
              <a:t>Rapportförfattare: </a:t>
            </a:r>
            <a:br>
              <a:rPr lang="sv-SE" sz="1600" dirty="0"/>
            </a:br>
            <a:r>
              <a:rPr lang="sv-SE" sz="1600" dirty="0"/>
              <a:t>Johan Vikström, Lisa Laun, Anders Forslund (IFAU) </a:t>
            </a:r>
            <a:br>
              <a:rPr lang="sv-SE" sz="1600" dirty="0"/>
            </a:br>
            <a:r>
              <a:rPr lang="sv-SE" sz="1600" dirty="0"/>
              <a:t>Johan Egebark, Magnus Rödin, Maria Cheung (Af Analysavdelningen)</a:t>
            </a:r>
            <a:br>
              <a:rPr lang="sv-SE" sz="1600" dirty="0"/>
            </a:br>
            <a:br>
              <a:rPr lang="sv-SE" sz="1600" dirty="0"/>
            </a:br>
            <a:r>
              <a:rPr lang="sv-SE" sz="1600" dirty="0"/>
              <a:t>IFAU Rapport 2019:27</a:t>
            </a:r>
          </a:p>
        </p:txBody>
      </p:sp>
    </p:spTree>
    <p:extLst>
      <p:ext uri="{BB962C8B-B14F-4D97-AF65-F5344CB8AC3E}">
        <p14:creationId xmlns:p14="http://schemas.microsoft.com/office/powerpoint/2010/main" val="41108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</p:spPr>
        <p:txBody>
          <a:bodyPr/>
          <a:lstStyle/>
          <a:p>
            <a:r>
              <a:rPr lang="sv-SE" dirty="0"/>
              <a:t>Svagare grupper tycks gynnas något mer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BCFCA40-9AAE-4876-8A9D-C7E17022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749033"/>
            <a:ext cx="10515600" cy="1499936"/>
          </a:xfrm>
        </p:spPr>
        <p:txBody>
          <a:bodyPr/>
          <a:lstStyle/>
          <a:p>
            <a:pPr lvl="1"/>
            <a:r>
              <a:rPr lang="sv-SE" sz="2000" dirty="0"/>
              <a:t>Få statistiskt säkerställda skillnader! </a:t>
            </a:r>
          </a:p>
          <a:p>
            <a:pPr lvl="1"/>
            <a:r>
              <a:rPr lang="sv-SE" sz="2000" dirty="0"/>
              <a:t>Om något tyder resultaten på att arbetssökande med svagare ställning på arbets­marknaden gynnas mer av förstärkta förmedlingsinsatser</a:t>
            </a:r>
          </a:p>
          <a:p>
            <a:pPr lvl="1"/>
            <a:r>
              <a:rPr lang="sv-SE" sz="2000" dirty="0"/>
              <a:t>I rapporten visar vi också att det finns en tendens att män gynnas mer än kvinnor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DCF2B8C-C931-4AC7-A802-5E137BF39C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1650"/>
          <a:stretch/>
        </p:blipFill>
        <p:spPr>
          <a:xfrm>
            <a:off x="1269331" y="1452227"/>
            <a:ext cx="9653337" cy="305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Insatsen beräknas vara självfinansierande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73"/>
            <a:ext cx="10515600" cy="5044343"/>
          </a:xfrm>
        </p:spPr>
        <p:txBody>
          <a:bodyPr/>
          <a:lstStyle/>
          <a:p>
            <a:r>
              <a:rPr lang="sv-SE" sz="2300" dirty="0"/>
              <a:t>Försöket visar att fler tidiga möten har betydande positiv effekt för deltagarna men att det också leder till undanträngning (positiv totaleffekt)</a:t>
            </a:r>
          </a:p>
          <a:p>
            <a:endParaRPr lang="sv-SE" sz="500" dirty="0"/>
          </a:p>
          <a:p>
            <a:r>
              <a:rPr lang="sv-SE" sz="2300" dirty="0"/>
              <a:t>Vad skulle hända vid ett </a:t>
            </a:r>
            <a:r>
              <a:rPr lang="sv-SE" sz="2300" i="1" dirty="0"/>
              <a:t>fullskaligt införande</a:t>
            </a:r>
            <a:r>
              <a:rPr lang="sv-SE" sz="2300" dirty="0"/>
              <a:t> till alla nyinskrivna? </a:t>
            </a:r>
          </a:p>
          <a:p>
            <a:pPr lvl="1"/>
            <a:r>
              <a:rPr lang="sv-SE" sz="1900" dirty="0"/>
              <a:t>Använder randomisering med extra stöd till vissa arbetssökande för att genomföra en bra effektutvärdering</a:t>
            </a:r>
          </a:p>
          <a:p>
            <a:pPr lvl="1"/>
            <a:r>
              <a:rPr lang="sv-SE" sz="1900" dirty="0"/>
              <a:t>Men undersöker vad som skulle hända om alla nyinskrivna fick fler möten =&gt; beräkningar med hjälp av en s.k. sök- och matchnings­modell</a:t>
            </a:r>
          </a:p>
          <a:p>
            <a:endParaRPr lang="sv-SE" sz="500" dirty="0"/>
          </a:p>
          <a:p>
            <a:r>
              <a:rPr lang="sv-SE" sz="2300" dirty="0"/>
              <a:t>Ett fullskaligt införande beräknas vara självfinansierande</a:t>
            </a:r>
          </a:p>
          <a:p>
            <a:pPr marL="457200" lvl="1" indent="0">
              <a:buFont typeface="Symbol"/>
              <a:buChar char="Þ"/>
            </a:pPr>
            <a:r>
              <a:rPr lang="sv-SE" sz="1900" dirty="0"/>
              <a:t>Arbetslösheten ner 0,2 procentenheter (drygt 10 000 personer) jämfört med inga extra möten</a:t>
            </a:r>
          </a:p>
          <a:p>
            <a:pPr marL="457200" lvl="1" indent="0">
              <a:buFont typeface="Symbol"/>
              <a:buChar char="Þ"/>
            </a:pPr>
            <a:r>
              <a:rPr lang="sv-SE" sz="1900" dirty="0"/>
              <a:t>Besparingarna i form av lägre a-kassa ungefär lika stora som kostnaden för insatsen</a:t>
            </a:r>
          </a:p>
          <a:p>
            <a:pPr marL="457200" lvl="1" indent="0">
              <a:buFont typeface="Symbol"/>
              <a:buChar char="Þ"/>
            </a:pPr>
            <a:r>
              <a:rPr lang="sv-SE" sz="1900" dirty="0"/>
              <a:t>Ett fullskaligt införande är självfinansierande</a:t>
            </a:r>
          </a:p>
          <a:p>
            <a:pPr marL="457200" lvl="1" indent="0">
              <a:buFont typeface="Symbol"/>
              <a:buChar char="Þ"/>
            </a:pPr>
            <a:endParaRPr lang="sv-SE" sz="19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4450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dirty="0"/>
              <a:t>Varför hjälper förstärkta förmedlingsinsatser?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773"/>
            <a:ext cx="10515600" cy="5044343"/>
          </a:xfrm>
        </p:spPr>
        <p:txBody>
          <a:bodyPr/>
          <a:lstStyle/>
          <a:p>
            <a:pPr lvl="1"/>
            <a:endParaRPr lang="sv-SE" sz="2300" dirty="0"/>
          </a:p>
          <a:p>
            <a:pPr marL="228600" lvl="1">
              <a:spcBef>
                <a:spcPts val="1000"/>
              </a:spcBef>
            </a:pPr>
            <a:r>
              <a:rPr lang="sv-SE" sz="2300" dirty="0"/>
              <a:t>Fler möten med arbetsförmedlare leder till lägre arbetslöshet. Varför? </a:t>
            </a:r>
          </a:p>
          <a:p>
            <a:pPr marL="228600" lvl="1">
              <a:spcBef>
                <a:spcPts val="1000"/>
              </a:spcBef>
            </a:pPr>
            <a:endParaRPr lang="sv-SE" sz="1000" dirty="0"/>
          </a:p>
          <a:p>
            <a:pPr marL="228600" lvl="1">
              <a:spcBef>
                <a:spcPts val="1000"/>
              </a:spcBef>
            </a:pPr>
            <a:r>
              <a:rPr lang="sv-SE" sz="2300" dirty="0"/>
              <a:t>Hur använde arbetsförmedlarna den extra mötestiden och påverkade detta de arbetssökandes sökbeteende?</a:t>
            </a:r>
          </a:p>
          <a:p>
            <a:pPr marL="228600" lvl="1">
              <a:spcBef>
                <a:spcPts val="1000"/>
              </a:spcBef>
            </a:pPr>
            <a:endParaRPr lang="sv-SE" sz="1000" dirty="0"/>
          </a:p>
          <a:p>
            <a:pPr marL="228600" lvl="1">
              <a:spcBef>
                <a:spcPts val="1000"/>
              </a:spcBef>
            </a:pPr>
            <a:r>
              <a:rPr lang="sv-SE" sz="2300" dirty="0"/>
              <a:t>Använder detaljerade registerdata från Arbetsförmedlingen </a:t>
            </a:r>
          </a:p>
          <a:p>
            <a:pPr marL="228600" lvl="1">
              <a:spcBef>
                <a:spcPts val="1000"/>
              </a:spcBef>
            </a:pPr>
            <a:endParaRPr lang="sv-SE" sz="1000" dirty="0"/>
          </a:p>
          <a:p>
            <a:pPr marL="228600" lvl="1">
              <a:spcBef>
                <a:spcPts val="1000"/>
              </a:spcBef>
            </a:pPr>
            <a:r>
              <a:rPr lang="sv-SE" sz="2300" dirty="0"/>
              <a:t>Bättre kunskap om de bakomliggande mekanismerna förbättrar möjligheterna att utforma en effektiv arbetsmarknadspolitik</a:t>
            </a:r>
          </a:p>
          <a:p>
            <a:pPr marL="228600" lvl="1">
              <a:spcBef>
                <a:spcPts val="1000"/>
              </a:spcBef>
            </a:pP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85118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Information om lediga jobb var viktigt</a:t>
            </a:r>
            <a:endParaRPr lang="sv-SE" sz="3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19" y="5336576"/>
            <a:ext cx="9781674" cy="858253"/>
          </a:xfrm>
        </p:spPr>
        <p:txBody>
          <a:bodyPr/>
          <a:lstStyle/>
          <a:p>
            <a:pPr lvl="1"/>
            <a:r>
              <a:rPr lang="sv-SE" sz="2100" dirty="0"/>
              <a:t>Under mötena förmedlade arbetsförmedlarna information om lämpliga lediga jobb</a:t>
            </a:r>
          </a:p>
          <a:p>
            <a:pPr lvl="1"/>
            <a:r>
              <a:rPr lang="sv-SE" sz="2100" dirty="0"/>
              <a:t>Arbetssökande nyttjade informationen och sökte de förmedlade jobben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1FB1A40-1E5B-4E2D-ABC4-AA9E104936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964"/>
          <a:stretch/>
        </p:blipFill>
        <p:spPr>
          <a:xfrm>
            <a:off x="2718475" y="1526002"/>
            <a:ext cx="6744307" cy="35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2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dirty="0"/>
              <a:t>Träffsäker information om lämpliga jobb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78" y="1622794"/>
            <a:ext cx="10515600" cy="504434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sv-SE" dirty="0"/>
              <a:t>Information om lediga jobb var viktigt</a:t>
            </a:r>
            <a:endParaRPr lang="sv-SE" sz="2300" dirty="0"/>
          </a:p>
          <a:p>
            <a:pPr marL="685800" lvl="2">
              <a:spcBef>
                <a:spcPts val="1000"/>
              </a:spcBef>
            </a:pPr>
            <a:r>
              <a:rPr lang="sv-SE" sz="1900" dirty="0"/>
              <a:t>Platsanvisningar och platsförslag ökade till följd av de extra mötena</a:t>
            </a:r>
          </a:p>
          <a:p>
            <a:pPr marL="685800" lvl="2">
              <a:spcBef>
                <a:spcPts val="1000"/>
              </a:spcBef>
            </a:pPr>
            <a:r>
              <a:rPr lang="sv-SE" sz="1900" dirty="0"/>
              <a:t>Arbetsförmedlarna förmedlade information om lämpliga lediga jobb</a:t>
            </a:r>
          </a:p>
          <a:p>
            <a:pPr marL="685800" lvl="2">
              <a:spcBef>
                <a:spcPts val="1000"/>
              </a:spcBef>
            </a:pPr>
            <a:r>
              <a:rPr lang="sv-SE" sz="1900" dirty="0"/>
              <a:t>Arbetssökande nyttjade informationen och sökte de förmedlade jobben</a:t>
            </a:r>
          </a:p>
          <a:p>
            <a:pPr lvl="1">
              <a:buNone/>
            </a:pPr>
            <a:endParaRPr lang="sv-SE" sz="500" dirty="0"/>
          </a:p>
          <a:p>
            <a:pPr lvl="1">
              <a:buNone/>
            </a:pPr>
            <a:endParaRPr lang="sv-SE" sz="500" dirty="0"/>
          </a:p>
          <a:p>
            <a:pPr marL="228600" lvl="1">
              <a:spcBef>
                <a:spcPts val="1000"/>
              </a:spcBef>
            </a:pPr>
            <a:r>
              <a:rPr lang="sv-SE" sz="2300" dirty="0"/>
              <a:t>Anvisningarna och förslagen ledde inte till breddat jobbsökande (geografi, yrke)</a:t>
            </a:r>
          </a:p>
          <a:p>
            <a:pPr marL="685800" lvl="2">
              <a:spcBef>
                <a:spcPts val="1000"/>
              </a:spcBef>
            </a:pPr>
            <a:r>
              <a:rPr lang="sv-SE" sz="1900" dirty="0"/>
              <a:t>De arbetssökande fick inte en annan mix, snarare mer träffsäkra förslag och anvisningar</a:t>
            </a:r>
          </a:p>
          <a:p>
            <a:pPr marL="685800" lvl="2">
              <a:spcBef>
                <a:spcPts val="1000"/>
              </a:spcBef>
            </a:pPr>
            <a:endParaRPr lang="sv-SE" sz="500" dirty="0"/>
          </a:p>
          <a:p>
            <a:pPr marL="228600" lvl="1">
              <a:spcBef>
                <a:spcPts val="1000"/>
              </a:spcBef>
            </a:pPr>
            <a:r>
              <a:rPr lang="sv-SE" sz="2300" dirty="0"/>
              <a:t>Vi har också undersökt alternativa förklaringar</a:t>
            </a:r>
          </a:p>
          <a:p>
            <a:pPr marL="685800" lvl="2">
              <a:spcBef>
                <a:spcPts val="1000"/>
              </a:spcBef>
            </a:pPr>
            <a:r>
              <a:rPr lang="sv-SE" sz="1900" dirty="0"/>
              <a:t>Mötena användes inte till att öka kontrollen av den arbetssökandes aktiviteter</a:t>
            </a:r>
          </a:p>
          <a:p>
            <a:pPr marL="685800" lvl="2">
              <a:spcBef>
                <a:spcPts val="1000"/>
              </a:spcBef>
            </a:pPr>
            <a:r>
              <a:rPr lang="sv-SE" sz="1900" dirty="0"/>
              <a:t>De ledde inte heller till mer programdeltagande eller annan vägledning i jobbsökandet </a:t>
            </a:r>
          </a:p>
        </p:txBody>
      </p:sp>
    </p:spTree>
    <p:extLst>
      <p:ext uri="{BB962C8B-B14F-4D97-AF65-F5344CB8AC3E}">
        <p14:creationId xmlns:p14="http://schemas.microsoft.com/office/powerpoint/2010/main" val="185118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400" dirty="0"/>
              <a:t>Undanträngningen sker på arbetsmarknaden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12563" y="1603386"/>
            <a:ext cx="10515600" cy="4700189"/>
          </a:xfrm>
        </p:spPr>
        <p:txBody>
          <a:bodyPr/>
          <a:lstStyle/>
          <a:p>
            <a:r>
              <a:rPr lang="sv-SE" sz="2200" dirty="0"/>
              <a:t>Vi ser betydande undanträngningseffekter. Hur uppstår undanträngningen? </a:t>
            </a:r>
          </a:p>
          <a:p>
            <a:endParaRPr lang="sv-SE" sz="100" dirty="0"/>
          </a:p>
          <a:p>
            <a:r>
              <a:rPr lang="sv-SE" sz="2200" i="1" dirty="0"/>
              <a:t>Undanträngning av resurser: </a:t>
            </a:r>
            <a:r>
              <a:rPr lang="sv-SE" sz="2200" dirty="0"/>
              <a:t>Om de behandlade får mer resurser kanske kontrollgruppen tilldelas mindre resurser – men inget stöd för detta i data</a:t>
            </a:r>
          </a:p>
          <a:p>
            <a:endParaRPr lang="sv-SE" sz="100" dirty="0"/>
          </a:p>
          <a:p>
            <a:r>
              <a:rPr lang="sv-SE" sz="2200" i="1" dirty="0"/>
              <a:t>Undanträngning på arbetsmarknaden: </a:t>
            </a:r>
            <a:r>
              <a:rPr lang="sv-SE" sz="2200" dirty="0"/>
              <a:t>Deltagarna får konkurrens­fördelar som gör att de hamnar före i kön till de befintliga jobben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sv-SE" sz="1900" dirty="0"/>
              <a:t>Mer omfattande undanträngning på svagare arbetsmarknader med få lediga jobb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sv-SE" sz="1900" dirty="0"/>
              <a:t>Stöds av data: större undanträngning på lokala arbetsmarknader med hög arbetslöshet</a:t>
            </a:r>
          </a:p>
          <a:p>
            <a:pPr>
              <a:buFont typeface="Symbol" panose="05050102010706020507" pitchFamily="18" charset="2"/>
              <a:buChar char="Þ"/>
            </a:pPr>
            <a:endParaRPr lang="sv-SE" sz="100" dirty="0"/>
          </a:p>
          <a:p>
            <a:r>
              <a:rPr lang="sv-SE" sz="2200" dirty="0"/>
              <a:t>Det innebär att förstärkta förmedlingsinsatser gör som mest nytta i goda tider när det finns många jobb att söka</a:t>
            </a:r>
          </a:p>
          <a:p>
            <a:pPr marL="0" indent="0">
              <a:buNone/>
            </a:pPr>
            <a:endParaRPr lang="sv-SE" sz="2300" i="1" dirty="0"/>
          </a:p>
          <a:p>
            <a:pPr>
              <a:buFont typeface="Symbol" panose="05050102010706020507" pitchFamily="18" charset="2"/>
              <a:buChar char="Þ"/>
            </a:pPr>
            <a:endParaRPr lang="sv-SE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Lärdomar från försöksverksamheten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Fler möten med en arbetsförmedlare leder till lägre arbetslöshet </a:t>
            </a:r>
          </a:p>
          <a:p>
            <a:pPr marL="685800" lvl="2">
              <a:spcBef>
                <a:spcPts val="1000"/>
              </a:spcBef>
            </a:pPr>
            <a:r>
              <a:rPr lang="sv-SE" sz="1800" dirty="0"/>
              <a:t>Arbetsförmedlarna förmedlade information om lämpliga lediga jobb och arbetssökande nyttjade informationen och sökte de förmedlade jobben</a:t>
            </a:r>
          </a:p>
          <a:p>
            <a:r>
              <a:rPr lang="sv-SE" sz="2000" dirty="0"/>
              <a:t>Betydande undanträngning men positiv totaleffekten </a:t>
            </a:r>
          </a:p>
          <a:p>
            <a:pPr lvl="1"/>
            <a:r>
              <a:rPr lang="sv-SE" sz="1800" dirty="0"/>
              <a:t>Fullskaligt införande till alla nyinskrivna: arbetslösheten ner ungefär 0,2 procentenheter</a:t>
            </a:r>
          </a:p>
          <a:p>
            <a:pPr lvl="1"/>
            <a:r>
              <a:rPr lang="sv-SE" sz="1800" dirty="0"/>
              <a:t>Besparingarna i form av lägre a-kassa ungefär lika stora som kostnaden för insatsen</a:t>
            </a:r>
          </a:p>
          <a:p>
            <a:r>
              <a:rPr lang="sv-SE" sz="2000" dirty="0"/>
              <a:t>Extra stöd på distans hade lika positiva effekter som extra stöd på lokalkontoret</a:t>
            </a:r>
          </a:p>
          <a:p>
            <a:pPr lvl="1"/>
            <a:r>
              <a:rPr lang="sv-SE" sz="1800" dirty="0"/>
              <a:t>Men det innebär inte nödvändigtvis att enbart möten på distans är lika bra som fysiska möten</a:t>
            </a:r>
          </a:p>
          <a:p>
            <a:pPr lvl="1"/>
            <a:r>
              <a:rPr lang="sv-SE" sz="1800" dirty="0"/>
              <a:t>Gruppmöten fungerar inte lika bra som individuella möten</a:t>
            </a:r>
          </a:p>
          <a:p>
            <a:r>
              <a:rPr lang="sv-SE" sz="2000" dirty="0"/>
              <a:t>Förstärkta förmedlingsinsatser bättre i goda tider när det finns många jobb att söka</a:t>
            </a:r>
          </a:p>
          <a:p>
            <a:r>
              <a:rPr lang="sv-SE" sz="2000" dirty="0"/>
              <a:t>Indikationer att personer med svagare ställning på arbets­marknaden gynnades mer</a:t>
            </a:r>
          </a:p>
          <a:p>
            <a:endParaRPr lang="sv-SE" sz="2200" dirty="0"/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viktiga är möten med arbetsförmedlare?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152"/>
            <a:ext cx="10515600" cy="4700189"/>
          </a:xfrm>
        </p:spPr>
        <p:txBody>
          <a:bodyPr/>
          <a:lstStyle/>
          <a:p>
            <a:r>
              <a:rPr lang="sv-SE" sz="2300" dirty="0"/>
              <a:t>Det hävdas ofta att Arbetsförmedlingens matchningsarbete och förmedlings- verksamhet inte fungerar och att Arbetsförmedlingen måste reformeras i grunden</a:t>
            </a:r>
          </a:p>
          <a:p>
            <a:pPr lvl="1"/>
            <a:endParaRPr lang="sv-SE" sz="1000" dirty="0"/>
          </a:p>
          <a:p>
            <a:r>
              <a:rPr lang="sv-SE" sz="2300" dirty="0"/>
              <a:t>Men hur påverkar egentligen förmedlingsinsatser och möten med arbetsförmedlare vid Arbetsförmedlingen arbetslösheten? </a:t>
            </a:r>
          </a:p>
          <a:p>
            <a:endParaRPr lang="sv-SE" sz="1000" dirty="0"/>
          </a:p>
          <a:p>
            <a:r>
              <a:rPr lang="sv-SE" sz="2300" dirty="0"/>
              <a:t>Vi utvärderar en försöksverksamhet med förstärkt förmedling vid Arbetsförmedlingen</a:t>
            </a:r>
          </a:p>
          <a:p>
            <a:pPr lvl="1"/>
            <a:r>
              <a:rPr lang="sv-SE" sz="2000" dirty="0"/>
              <a:t>Hur påverkar möten med en arbetsförmedlare jobbchansen? </a:t>
            </a:r>
          </a:p>
          <a:p>
            <a:pPr lvl="1"/>
            <a:r>
              <a:rPr lang="sv-SE" sz="2000" dirty="0"/>
              <a:t>Är det värt pengarna att satsa på förstärkt förmedling vid Arbetsförmedlingen? </a:t>
            </a:r>
          </a:p>
          <a:p>
            <a:pPr lvl="1"/>
            <a:r>
              <a:rPr lang="sv-SE" sz="2000" dirty="0"/>
              <a:t>Hur fungerar fysiska möten, distansmöten och gruppmöten?</a:t>
            </a:r>
          </a:p>
          <a:p>
            <a:pPr lvl="1"/>
            <a:r>
              <a:rPr lang="sv-SE" sz="2000" dirty="0"/>
              <a:t>Finns det grupper som gynnas mer av tätare möten? </a:t>
            </a:r>
          </a:p>
        </p:txBody>
      </p:sp>
    </p:spTree>
    <p:extLst>
      <p:ext uri="{BB962C8B-B14F-4D97-AF65-F5344CB8AC3E}">
        <p14:creationId xmlns:p14="http://schemas.microsoft.com/office/powerpoint/2010/main" val="78302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Försöksverksamheten (Progress)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899"/>
            <a:ext cx="10515600" cy="4700189"/>
          </a:xfrm>
        </p:spPr>
        <p:txBody>
          <a:bodyPr/>
          <a:lstStyle/>
          <a:p>
            <a:r>
              <a:rPr lang="sv-SE" sz="2200" dirty="0"/>
              <a:t>Försöksverksamheten genomfördes på 72 arbetsförmedlingskontor</a:t>
            </a:r>
          </a:p>
          <a:p>
            <a:pPr lvl="1"/>
            <a:r>
              <a:rPr lang="sv-SE" sz="1900" dirty="0"/>
              <a:t>Målgruppen omfattade ca 58 000 arbetssökande</a:t>
            </a:r>
          </a:p>
          <a:p>
            <a:pPr lvl="1"/>
            <a:r>
              <a:rPr lang="sv-SE" sz="1900" dirty="0"/>
              <a:t>Kontor runt om i landet, bl.a. 18 storstadskontor </a:t>
            </a:r>
          </a:p>
          <a:p>
            <a:endParaRPr lang="sv-SE" sz="100" dirty="0"/>
          </a:p>
          <a:p>
            <a:r>
              <a:rPr lang="sv-SE" sz="2200" dirty="0"/>
              <a:t>Nyinskrivna arbetssökande fick tätare möten under de tre första månaderna i arbetslöshet </a:t>
            </a:r>
          </a:p>
          <a:p>
            <a:pPr lvl="1"/>
            <a:r>
              <a:rPr lang="sv-SE" sz="1900" dirty="0"/>
              <a:t>Mer än dubbelt så många möten, tanken var 5 möten istället för 2 möten</a:t>
            </a:r>
          </a:p>
          <a:p>
            <a:pPr lvl="1"/>
            <a:r>
              <a:rPr lang="sv-SE" sz="1900" dirty="0"/>
              <a:t>Målsättningen var individanpassade möten (inga detaljerade direktiv för mötena)</a:t>
            </a:r>
          </a:p>
          <a:p>
            <a:endParaRPr lang="sv-SE" sz="100" dirty="0"/>
          </a:p>
          <a:p>
            <a:r>
              <a:rPr lang="sv-SE" sz="2200" dirty="0"/>
              <a:t>Tre olika mötesformer: </a:t>
            </a:r>
          </a:p>
          <a:p>
            <a:pPr lvl="1"/>
            <a:r>
              <a:rPr lang="sv-SE" sz="1900" dirty="0"/>
              <a:t>Individuella möten på arbetsförmedlingskontoret</a:t>
            </a:r>
          </a:p>
          <a:p>
            <a:pPr lvl="1"/>
            <a:r>
              <a:rPr lang="sv-SE" sz="1900" dirty="0"/>
              <a:t>Individuella distansmöten via telefon eller webb</a:t>
            </a:r>
          </a:p>
          <a:p>
            <a:pPr lvl="1"/>
            <a:r>
              <a:rPr lang="sv-SE" sz="1900" dirty="0"/>
              <a:t>Gruppmöten</a:t>
            </a:r>
          </a:p>
          <a:p>
            <a:pPr lvl="1"/>
            <a:endParaRPr lang="sv-SE" sz="20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6206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utvärderas försöket?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899"/>
            <a:ext cx="10515600" cy="4700189"/>
          </a:xfrm>
        </p:spPr>
        <p:txBody>
          <a:bodyPr/>
          <a:lstStyle/>
          <a:p>
            <a:r>
              <a:rPr lang="sv-SE" sz="2200" dirty="0"/>
              <a:t>För att utvärdera effekten av extra möten användes </a:t>
            </a:r>
            <a:r>
              <a:rPr lang="sv-SE" sz="2200" i="1" dirty="0"/>
              <a:t>randomisering</a:t>
            </a:r>
            <a:endParaRPr lang="sv-SE" sz="1900" i="1" dirty="0"/>
          </a:p>
          <a:p>
            <a:pPr lvl="1"/>
            <a:r>
              <a:rPr lang="sv-SE" sz="1900" dirty="0"/>
              <a:t>På varje kontor fick hälften extra möten och hälften vanlig service</a:t>
            </a:r>
          </a:p>
          <a:p>
            <a:pPr lvl="1"/>
            <a:r>
              <a:rPr lang="sv-SE" sz="1900" dirty="0"/>
              <a:t>Randomisering säkerställer att det finns en bra kontrollgrupp =&gt; de som fick extra möten är jämförbara med de som inte fick extra möten =&gt; bra effektutvärdering</a:t>
            </a:r>
          </a:p>
          <a:p>
            <a:endParaRPr lang="sv-SE" sz="100" dirty="0"/>
          </a:p>
          <a:p>
            <a:r>
              <a:rPr lang="sv-SE" sz="2200" i="1" dirty="0"/>
              <a:t>Undanträngningseffekter:</a:t>
            </a:r>
            <a:r>
              <a:rPr lang="sv-SE" sz="2200" dirty="0"/>
              <a:t> stöd till en grupp arbetssökande kan minska jobbchansen för andra arbetssökande som konkurrerar om samma jobb</a:t>
            </a:r>
          </a:p>
          <a:p>
            <a:pPr lvl="1"/>
            <a:r>
              <a:rPr lang="sv-SE" sz="1900" dirty="0"/>
              <a:t>Eventuell undanträngning påverkar den samlade bedömningen av insatsen</a:t>
            </a:r>
          </a:p>
          <a:p>
            <a:pPr marL="457200" lvl="1" indent="0">
              <a:buNone/>
            </a:pPr>
            <a:endParaRPr lang="sv-SE" sz="100" dirty="0"/>
          </a:p>
          <a:p>
            <a:r>
              <a:rPr lang="sv-SE" sz="2200" dirty="0"/>
              <a:t>Försöket speciellt utformat för att mäta undanträngningseffekter</a:t>
            </a:r>
          </a:p>
          <a:p>
            <a:pPr lvl="1"/>
            <a:r>
              <a:rPr lang="sv-SE" sz="1900" dirty="0"/>
              <a:t>36 kontor randomiserades till att ge extra möten, 36 kontor service som vanligt</a:t>
            </a:r>
          </a:p>
          <a:p>
            <a:pPr lvl="1"/>
            <a:r>
              <a:rPr lang="sv-SE" sz="1900" dirty="0"/>
              <a:t>Jämför kontrollgruppen på kontoren med extra stöd – inga möten men extra konkurrens om jobb</a:t>
            </a:r>
          </a:p>
          <a:p>
            <a:pPr lvl="1"/>
            <a:r>
              <a:rPr lang="sv-SE" sz="1900" dirty="0"/>
              <a:t>Med arbetssökande på kontoren med service som vanligt – inga möten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2874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Blev det fler möten?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657"/>
            <a:ext cx="10515600" cy="5044343"/>
          </a:xfrm>
        </p:spPr>
        <p:txBody>
          <a:bodyPr/>
          <a:lstStyle/>
          <a:p>
            <a:r>
              <a:rPr lang="sv-SE" sz="2200" dirty="0"/>
              <a:t>Fick arbetssökande som randomiserades till att få extra möten i slutändan fler möten? </a:t>
            </a:r>
          </a:p>
          <a:p>
            <a:r>
              <a:rPr lang="sv-SE" sz="2200" dirty="0"/>
              <a:t>23 procent som skulle fått extra möten deltog i minst ett extra möte</a:t>
            </a:r>
          </a:p>
          <a:p>
            <a:pPr lvl="1"/>
            <a:r>
              <a:rPr lang="sv-SE" sz="1800" dirty="0"/>
              <a:t>En del fick jobb innan det första mötet och en del dök inte upp på mötena</a:t>
            </a:r>
          </a:p>
          <a:p>
            <a:pPr lvl="1"/>
            <a:r>
              <a:rPr lang="sv-SE" sz="1800" dirty="0"/>
              <a:t>Problem med att avgränsa målpopulationen</a:t>
            </a:r>
          </a:p>
          <a:p>
            <a:pPr lvl="1"/>
            <a:r>
              <a:rPr lang="sv-SE" sz="1800" dirty="0"/>
              <a:t>Lokalkontoren genomförde inte mötena i full utsträckning</a:t>
            </a:r>
          </a:p>
          <a:p>
            <a:pPr lvl="1"/>
            <a:r>
              <a:rPr lang="sv-SE" sz="1800" dirty="0"/>
              <a:t>Två kontor deltog i inte försöket (istället på två närliggande kontor) </a:t>
            </a:r>
          </a:p>
          <a:p>
            <a:r>
              <a:rPr lang="sv-SE" sz="2200" dirty="0"/>
              <a:t>Men för de som fick möten genomfördes mötena enligt planen</a:t>
            </a:r>
          </a:p>
          <a:p>
            <a:pPr lvl="1"/>
            <a:r>
              <a:rPr lang="sv-SE" sz="1800" dirty="0"/>
              <a:t>Deltagarna fick ungefär 2 extra möten</a:t>
            </a:r>
          </a:p>
          <a:p>
            <a:pPr lvl="1"/>
            <a:r>
              <a:rPr lang="sv-SE" sz="1800" dirty="0"/>
              <a:t>Fler möten under försöksperioden (första 3 månaderna)</a:t>
            </a:r>
          </a:p>
          <a:p>
            <a:pPr lvl="1"/>
            <a:r>
              <a:rPr lang="sv-SE" sz="1800" dirty="0"/>
              <a:t>Distansgruppen fick fler distansmöten</a:t>
            </a:r>
          </a:p>
          <a:p>
            <a:r>
              <a:rPr lang="sv-SE" sz="2200" dirty="0"/>
              <a:t>Inget av detta är ett problem för analysen! </a:t>
            </a:r>
          </a:p>
          <a:p>
            <a:pPr lvl="1"/>
            <a:r>
              <a:rPr lang="sv-SE" sz="1800" dirty="0"/>
              <a:t>Jämför alla som randomiserats till extra möten </a:t>
            </a:r>
            <a:r>
              <a:rPr lang="sv-SE" sz="1800"/>
              <a:t>med kontrollgruppen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05151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000"/>
            <a:ext cx="10515600" cy="1145344"/>
          </a:xfrm>
        </p:spPr>
        <p:txBody>
          <a:bodyPr/>
          <a:lstStyle/>
          <a:p>
            <a:r>
              <a:rPr lang="sv-SE" sz="3200" dirty="0"/>
              <a:t>Fler möten ökade jobbchanserna men ledde också till undanträning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BCFCA40-9AAE-4876-8A9D-C7E17022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1180"/>
            <a:ext cx="10515600" cy="1499936"/>
          </a:xfrm>
        </p:spPr>
        <p:txBody>
          <a:bodyPr/>
          <a:lstStyle/>
          <a:p>
            <a:pPr lvl="1"/>
            <a:r>
              <a:rPr lang="sv-SE" sz="2000" dirty="0"/>
              <a:t>Extra möten =&gt; jobbchansen i behandlingsgruppen upp 3,4 procentenheter (första kvartalet)</a:t>
            </a:r>
            <a:endParaRPr lang="sv-SE" dirty="0"/>
          </a:p>
          <a:p>
            <a:pPr lvl="1"/>
            <a:r>
              <a:rPr lang="sv-SE" sz="2000" dirty="0"/>
              <a:t>Betydande undanträngning bland kontrollgruppen (jobbchansen ner 1,5 procentenheter) </a:t>
            </a:r>
          </a:p>
          <a:p>
            <a:pPr lvl="1"/>
            <a:r>
              <a:rPr lang="sv-SE" sz="2000" dirty="0"/>
              <a:t>Totaleffekten är dock positiv: insatsen ökade jobbchansen med 0,25 procentenheter (0,7%)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D3F863-2BAA-4548-B479-9811A78F3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569077" y="1530413"/>
            <a:ext cx="7710469" cy="33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425"/>
            <a:ext cx="10515600" cy="1145344"/>
          </a:xfrm>
        </p:spPr>
        <p:txBody>
          <a:bodyPr/>
          <a:lstStyle/>
          <a:p>
            <a:r>
              <a:rPr lang="sv-SE" dirty="0"/>
              <a:t>Individuella möten fungerade bäst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2BCFCA40-9AAE-4876-8A9D-C7E17022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2274"/>
            <a:ext cx="10515600" cy="1499936"/>
          </a:xfrm>
        </p:spPr>
        <p:txBody>
          <a:bodyPr/>
          <a:lstStyle/>
          <a:p>
            <a:pPr lvl="1"/>
            <a:r>
              <a:rPr lang="sv-SE" sz="2000" dirty="0"/>
              <a:t>Distansmöten har lika positiva sysselsättningseffekter som fysiska möten på kontoret</a:t>
            </a:r>
          </a:p>
          <a:p>
            <a:pPr lvl="1"/>
            <a:r>
              <a:rPr lang="sv-SE" sz="2000" dirty="0"/>
              <a:t>Gruppmöten fungerar inte lika bra som individuella möten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90DE65-2163-4CFC-87ED-673951FE1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3713" y="1449576"/>
            <a:ext cx="7044571" cy="34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425"/>
            <a:ext cx="10515600" cy="1145344"/>
          </a:xfrm>
        </p:spPr>
        <p:txBody>
          <a:bodyPr/>
          <a:lstStyle/>
          <a:p>
            <a:r>
              <a:rPr lang="sv-SE" dirty="0"/>
              <a:t>Distansmötena gavs utöver basservicen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362"/>
            <a:ext cx="10515600" cy="5044343"/>
          </a:xfrm>
        </p:spPr>
        <p:txBody>
          <a:bodyPr/>
          <a:lstStyle/>
          <a:p>
            <a:r>
              <a:rPr lang="sv-SE" sz="2400" dirty="0"/>
              <a:t>Våra resultat visar att distansmöten (via telefon eller web) förefaller ha lika positiva effekter som fysiska möten på lokalkontoret</a:t>
            </a:r>
          </a:p>
          <a:p>
            <a:pPr lvl="1"/>
            <a:r>
              <a:rPr lang="sv-SE" sz="1900" dirty="0"/>
              <a:t>Men distansinsatsen bestod av 3 extra distansmöten utöver basservicen med 2 möten på kontoret</a:t>
            </a:r>
          </a:p>
          <a:p>
            <a:pPr lvl="1"/>
            <a:r>
              <a:rPr lang="sv-SE" sz="1900" dirty="0"/>
              <a:t>Fysiska mötena på kontoret innebar 3 extra möten utöver de 2 mötena i basservicen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sv-SE" sz="1900" dirty="0"/>
              <a:t>Distansmöten som ges utöver de fysiska mötena i basservicen har liknande effekter som extra fysiska möten på kontoret (också utöver basservicen)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sv-SE" sz="1900" dirty="0"/>
              <a:t>Men det innebär inte nödvändigtvis att enbart möten på distans är lika bra som fysiska möten</a:t>
            </a:r>
          </a:p>
          <a:p>
            <a:pPr lvl="1"/>
            <a:endParaRPr lang="sv-SE" sz="500" dirty="0"/>
          </a:p>
          <a:p>
            <a:r>
              <a:rPr lang="sv-SE" sz="2400" dirty="0"/>
              <a:t>Gruppmöten fungerar inte lika bra som individuella möten</a:t>
            </a:r>
          </a:p>
          <a:p>
            <a:pPr lvl="1"/>
            <a:r>
              <a:rPr lang="sv-SE" sz="1900" dirty="0"/>
              <a:t>Gruppmötena inkluderade inte individuellt utformat stöd</a:t>
            </a:r>
          </a:p>
          <a:p>
            <a:pPr lvl="1"/>
            <a:r>
              <a:rPr lang="sv-SE" sz="1900" dirty="0"/>
              <a:t>Var inte heller tanken med insatsen i försöket</a:t>
            </a:r>
            <a:br>
              <a:rPr lang="sv-SE" dirty="0"/>
            </a:br>
            <a:r>
              <a:rPr lang="sv-SE" dirty="0"/>
              <a:t> </a:t>
            </a:r>
            <a:endParaRPr lang="sv-SE" sz="44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94115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90D10-2065-41D7-A6B3-8DE56CDA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gynnas mest av extra möten?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8A54AC-E459-4B86-8A72-4B62CFE3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91" y="1676924"/>
            <a:ext cx="10515600" cy="5044343"/>
          </a:xfrm>
        </p:spPr>
        <p:txBody>
          <a:bodyPr/>
          <a:lstStyle/>
          <a:p>
            <a:r>
              <a:rPr lang="sv-SE" sz="2300" dirty="0"/>
              <a:t>Förekomsten av undanträngningseffekter leder till frågan om vilka grupper av arbetssökande som vinner respektive förlorar på förstärkt förmedling</a:t>
            </a:r>
          </a:p>
          <a:p>
            <a:endParaRPr lang="sv-SE" sz="1000" dirty="0"/>
          </a:p>
          <a:p>
            <a:r>
              <a:rPr lang="sv-SE" sz="2300" dirty="0"/>
              <a:t>Undanträngning kanske är mer acceptabel om arbetssökande med svagare ställning gynnas på bekostnad av arbetssökande med starkare ställning </a:t>
            </a:r>
          </a:p>
          <a:p>
            <a:endParaRPr lang="sv-SE" sz="1000" dirty="0"/>
          </a:p>
          <a:p>
            <a:r>
              <a:rPr lang="sv-SE" sz="2300" dirty="0"/>
              <a:t>Delar upp urvalet utifrån utbildning, födelseland, arbetslöshets­historik och kön</a:t>
            </a:r>
          </a:p>
          <a:p>
            <a:endParaRPr lang="sv-SE" sz="1000" dirty="0"/>
          </a:p>
          <a:p>
            <a:r>
              <a:rPr lang="sv-SE" sz="2300" dirty="0"/>
              <a:t>Ett problem är att urvalsstorlekarna blir mindre och den statistiska osäkerheten större</a:t>
            </a:r>
            <a:br>
              <a:rPr lang="sv-SE" dirty="0"/>
            </a:br>
            <a:r>
              <a:rPr lang="sv-SE" dirty="0"/>
              <a:t> </a:t>
            </a:r>
            <a:endParaRPr lang="sv-SE" sz="4400" dirty="0"/>
          </a:p>
          <a:p>
            <a:pPr lvl="1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4157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FAU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22F49"/>
      </a:accent1>
      <a:accent2>
        <a:srgbClr val="F2CB13"/>
      </a:accent2>
      <a:accent3>
        <a:srgbClr val="CC507D"/>
      </a:accent3>
      <a:accent4>
        <a:srgbClr val="4CA8E1"/>
      </a:accent4>
      <a:accent5>
        <a:srgbClr val="90B956"/>
      </a:accent5>
      <a:accent6>
        <a:srgbClr val="D4762F"/>
      </a:accent6>
      <a:hlink>
        <a:srgbClr val="639AE3"/>
      </a:hlink>
      <a:folHlink>
        <a:srgbClr val="E29643"/>
      </a:folHlink>
    </a:clrScheme>
    <a:fontScheme name="IFAU">
      <a:majorFont>
        <a:latin typeface="Poppin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U-presentation.potx" id="{BD7DEB0E-A0A7-4B8E-A05A-7EF9ED1FAB98}" vid="{1E3DD29C-DBBD-4A36-904E-6EE850B139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IFAU-presentation</Template>
  <TotalTime>5634</TotalTime>
  <Words>1254</Words>
  <Application>Microsoft Macintosh PowerPoint</Application>
  <PresentationFormat>Bredbild</PresentationFormat>
  <Paragraphs>136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Calibri</vt:lpstr>
      <vt:lpstr>Arial</vt:lpstr>
      <vt:lpstr>Symbol</vt:lpstr>
      <vt:lpstr>Poppins</vt:lpstr>
      <vt:lpstr>Times New Roman</vt:lpstr>
      <vt:lpstr>Office-tema</vt:lpstr>
      <vt:lpstr>    Effekter av förstärkta förmedlingsinsatser Lärdomar från en försöksverksamhet   Rapportförfattare:  Johan Vikström, Lisa Laun, Anders Forslund (IFAU)  Johan Egebark, Magnus Rödin, Maria Cheung (Af Analysavdelningen)  IFAU Rapport 2019:27</vt:lpstr>
      <vt:lpstr>Hur viktiga är möten med arbetsförmedlare?</vt:lpstr>
      <vt:lpstr>Försöksverksamheten (Progress)</vt:lpstr>
      <vt:lpstr>Hur utvärderas försöket?</vt:lpstr>
      <vt:lpstr>Blev det fler möten?</vt:lpstr>
      <vt:lpstr>Fler möten ökade jobbchanserna men ledde också till undanträning</vt:lpstr>
      <vt:lpstr>Individuella möten fungerade bäst</vt:lpstr>
      <vt:lpstr>Distansmötena gavs utöver basservicen</vt:lpstr>
      <vt:lpstr>Vem gynnas mest av extra möten?</vt:lpstr>
      <vt:lpstr>Svagare grupper tycks gynnas något mer</vt:lpstr>
      <vt:lpstr>Insatsen beräknas vara självfinansierande</vt:lpstr>
      <vt:lpstr>Varför hjälper förstärkta förmedlingsinsatser?</vt:lpstr>
      <vt:lpstr>Information om lediga jobb var viktigt</vt:lpstr>
      <vt:lpstr>Träffsäker information om lämpliga jobb</vt:lpstr>
      <vt:lpstr>Undanträngningen sker på arbetsmarknaden</vt:lpstr>
      <vt:lpstr>Lärdomar från försöksverksamheten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Vikström</dc:creator>
  <dc:description>IFAU9000, v4.0, 2019-03-05</dc:description>
  <cp:lastModifiedBy>Lisa Laun</cp:lastModifiedBy>
  <cp:revision>38</cp:revision>
  <cp:lastPrinted>2019-11-06T15:02:55Z</cp:lastPrinted>
  <dcterms:created xsi:type="dcterms:W3CDTF">2019-10-24T12:26:49Z</dcterms:created>
  <dcterms:modified xsi:type="dcterms:W3CDTF">2020-01-20T13:29:17Z</dcterms:modified>
</cp:coreProperties>
</file>