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65" r:id="rId3"/>
    <p:sldId id="354" r:id="rId4"/>
    <p:sldId id="360" r:id="rId5"/>
    <p:sldId id="355" r:id="rId6"/>
    <p:sldId id="346" r:id="rId7"/>
    <p:sldId id="282" r:id="rId8"/>
    <p:sldId id="283" r:id="rId9"/>
    <p:sldId id="357" r:id="rId10"/>
    <p:sldId id="313" r:id="rId11"/>
    <p:sldId id="358" r:id="rId12"/>
    <p:sldId id="284" r:id="rId13"/>
    <p:sldId id="304" r:id="rId14"/>
  </p:sldIdLst>
  <p:sldSz cx="12192000" cy="6858000"/>
  <p:notesSz cx="7010400" cy="92964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Poppins" panose="00000500000000000000" pitchFamily="2" charset="0"/>
      <p:regular r:id="rId21"/>
      <p:bold r:id="rId22"/>
      <p:italic r:id="rId23"/>
      <p:boldItalic r:id="rId24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69415" autoAdjust="0"/>
  </p:normalViewPr>
  <p:slideViewPr>
    <p:cSldViewPr snapToGrid="0" showGuides="1">
      <p:cViewPr varScale="1">
        <p:scale>
          <a:sx n="114" d="100"/>
          <a:sy n="114" d="100"/>
        </p:scale>
        <p:origin x="30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32B0875F-64E8-49D9-8EB1-796F05ED99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0241DAA-3F14-4B8E-9227-8E67F55C46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CB56D2C-86A3-455F-AB1B-841AD3F96E28}" type="datetimeFigureOut">
              <a:rPr lang="sv-SE" smtClean="0"/>
              <a:t>2020-01-22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0CE31CD-FD93-460B-9064-556333B7BA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761B8B3-D5DE-4A91-9EEB-48043D3A5C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51EA0D6-7B28-468C-A046-795CD875B6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8758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864157D-A562-4AD7-BB8E-E2028FBAF8C7}" type="datetimeFigureOut">
              <a:rPr lang="sv-SE" smtClean="0"/>
              <a:t>2020-01-22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713E9A5-6100-4E5A-82AA-EBC1FEFD90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7945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3E9A5-6100-4E5A-82AA-EBC1FEFD903B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2514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dirty="0"/>
              <a:t>Motivering, tidigare studier, data och metod</a:t>
            </a:r>
          </a:p>
          <a:p>
            <a:r>
              <a:rPr lang="sv-SE" dirty="0"/>
              <a:t>Sysselsättning, förvärvsinkomst, försörjningsstöd och studiedeltagande bland personer som deltagit i Arbetsförmedlingens etableringsinsatser</a:t>
            </a:r>
          </a:p>
          <a:p>
            <a:pPr lvl="1"/>
            <a:r>
              <a:rPr lang="sv-SE" dirty="0"/>
              <a:t>Regionala (kommunala) skillnader</a:t>
            </a:r>
          </a:p>
          <a:p>
            <a:pPr lvl="1"/>
            <a:r>
              <a:rPr lang="sv-SE" dirty="0"/>
              <a:t>Kvinnor och män</a:t>
            </a:r>
          </a:p>
          <a:p>
            <a:r>
              <a:rPr lang="sv-SE" dirty="0"/>
              <a:t>Kan vi förklara de regionala skillnaderna?</a:t>
            </a:r>
          </a:p>
          <a:p>
            <a:pPr lvl="1"/>
            <a:r>
              <a:rPr lang="sv-SE" dirty="0"/>
              <a:t>Individuella egenskaper</a:t>
            </a:r>
          </a:p>
          <a:p>
            <a:pPr lvl="1"/>
            <a:r>
              <a:rPr lang="sv-SE" dirty="0"/>
              <a:t>Lokala förutsättningar</a:t>
            </a:r>
          </a:p>
          <a:p>
            <a:pPr lvl="1"/>
            <a:r>
              <a:rPr lang="sv-SE" dirty="0"/>
              <a:t>Vad som händer på Arbetsförmedlingen</a:t>
            </a:r>
          </a:p>
          <a:p>
            <a:r>
              <a:rPr lang="sv-SE" dirty="0"/>
              <a:t>Kvinnor, män och kommuner</a:t>
            </a:r>
          </a:p>
          <a:p>
            <a:r>
              <a:rPr lang="sv-SE" dirty="0"/>
              <a:t>Avslutande kommentarer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48,3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år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2017, men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andelen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sysselsatta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varierade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mellan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26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75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Medianen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kvinnor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 41,4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män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avsevärt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högre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54,1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3E9A5-6100-4E5A-82AA-EBC1FEFD903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0462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3E9A5-6100-4E5A-82AA-EBC1FEFD903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0467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Påbörjat etablering 2010-2014 – följer till och med 2015</a:t>
            </a:r>
          </a:p>
          <a:p>
            <a:r>
              <a:rPr lang="sv-SE" dirty="0"/>
              <a:t>Syfte – geografisk spridning, könsskillnader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3E9A5-6100-4E5A-82AA-EBC1FEFD903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5171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3E9A5-6100-4E5A-82AA-EBC1FEFD903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1243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286FE-C6F8-40F0-A97B-9730A26B2893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1377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C33128-A5A4-456E-94D5-55DA51F4B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95142"/>
            <a:ext cx="9144000" cy="3384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8CD5501-DA89-4D50-B626-DAC28564F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569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84A7683-D441-43DA-9199-B47A50317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2019-01-01</a:t>
            </a: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1303D4F-883A-4296-ADA7-3398ED8A0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3391F71-F218-4AF0-BBCC-D378BD520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141680"/>
            <a:ext cx="748615" cy="413450"/>
          </a:xfrm>
          <a:prstGeom prst="rect">
            <a:avLst/>
          </a:prstGeom>
        </p:spPr>
        <p:txBody>
          <a:bodyPr/>
          <a:lstStyle/>
          <a:p>
            <a:fld id="{B81078E1-DA08-494B-A74D-90D0EF939B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0543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22FFF6-4D9E-4936-B640-6B4018AED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161DD6-4556-48A7-B64E-14F033B50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 marL="685800" indent="-228600">
              <a:buFont typeface="Symbol" panose="05050102010706020507" pitchFamily="18" charset="2"/>
              <a:buChar char="-"/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0C4C372-CBC9-4F2D-9ADE-F42F586CE7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45372" y="6356350"/>
            <a:ext cx="1173480" cy="365125"/>
          </a:xfrm>
        </p:spPr>
        <p:txBody>
          <a:bodyPr/>
          <a:lstStyle/>
          <a:p>
            <a:r>
              <a:rPr lang="en-SE"/>
              <a:t>2019-01-01</a:t>
            </a: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AD61C03-A44F-437F-A2BD-93AD2B62E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37062" y="6356350"/>
            <a:ext cx="561997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0661235-A8AF-4014-963C-48BBC518F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49"/>
            <a:ext cx="904555" cy="365126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B81078E1-DA08-494B-A74D-90D0EF939BB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50852B3-3F82-43FD-BC5A-D16B117BD619}"/>
              </a:ext>
            </a:extLst>
          </p:cNvPr>
          <p:cNvSpPr txBox="1">
            <a:spLocks/>
          </p:cNvSpPr>
          <p:nvPr userDrawn="1"/>
        </p:nvSpPr>
        <p:spPr>
          <a:xfrm>
            <a:off x="11353800" y="170255"/>
            <a:ext cx="748615" cy="413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1078E1-DA08-494B-A74D-90D0EF939BB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8398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E05C86-F690-4529-9024-6659CCA6C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060B8A-88A3-4B63-8B9F-7F947995E3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76000"/>
            <a:ext cx="5181600" cy="4692649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30AF86A-A6C4-4938-80A5-9B6FD96A8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76000"/>
            <a:ext cx="5181600" cy="46926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CEEBB7E-D8C7-4FF8-AE6B-C7A030E1C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2019-01-01</a:t>
            </a:r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7193A0A-6C66-4CAB-A76B-FC3461029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2E098BF-438B-4984-87DD-5128F1AFB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170255"/>
            <a:ext cx="748615" cy="413450"/>
          </a:xfrm>
          <a:prstGeom prst="rect">
            <a:avLst/>
          </a:prstGeom>
        </p:spPr>
        <p:txBody>
          <a:bodyPr/>
          <a:lstStyle/>
          <a:p>
            <a:fld id="{B81078E1-DA08-494B-A74D-90D0EF939B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0325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31B7669-A8D7-48C8-9C39-0417DCFC4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2019-01-01</a:t>
            </a:r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629A1F2-3B81-4013-9DDC-483A78D72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570DFEF6-C212-4C36-A102-815178B13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478"/>
            <a:ext cx="10515600" cy="11453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bildnummer 6">
            <a:extLst>
              <a:ext uri="{FF2B5EF4-FFF2-40B4-BE49-F238E27FC236}">
                <a16:creationId xmlns:a16="http://schemas.microsoft.com/office/drawing/2014/main" id="{F41584FD-2822-47C9-BE14-00DA88259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170255"/>
            <a:ext cx="748615" cy="413450"/>
          </a:xfrm>
          <a:prstGeom prst="rect">
            <a:avLst/>
          </a:prstGeom>
        </p:spPr>
        <p:txBody>
          <a:bodyPr/>
          <a:lstStyle/>
          <a:p>
            <a:fld id="{B81078E1-DA08-494B-A74D-90D0EF939B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0661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FCC8A8F-12EA-4B7A-AEE9-EC99454E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2019-01-01</a:t>
            </a:r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5A2A19C-4697-4FF3-BA23-EE7F63C27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CA72BF7-9811-4B77-A81E-22EA9A4ED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141680"/>
            <a:ext cx="748615" cy="413450"/>
          </a:xfrm>
          <a:prstGeom prst="rect">
            <a:avLst/>
          </a:prstGeom>
        </p:spPr>
        <p:txBody>
          <a:bodyPr/>
          <a:lstStyle/>
          <a:p>
            <a:fld id="{B81078E1-DA08-494B-A74D-90D0EF939BB4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D4DA5D0C-A38A-409C-9808-4FB7C4BB87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757540"/>
            <a:ext cx="10514013" cy="54083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192590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FCC8A8F-12EA-4B7A-AEE9-EC99454E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2019-01-01</a:t>
            </a:r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5A2A19C-4697-4FF3-BA23-EE7F63C27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CA72BF7-9811-4B77-A81E-22EA9A4ED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141680"/>
            <a:ext cx="748615" cy="413450"/>
          </a:xfrm>
          <a:prstGeom prst="rect">
            <a:avLst/>
          </a:prstGeom>
        </p:spPr>
        <p:txBody>
          <a:bodyPr/>
          <a:lstStyle/>
          <a:p>
            <a:fld id="{B81078E1-DA08-494B-A74D-90D0EF939BB4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58C732A3-2E6B-4915-82FF-E4C85C8D47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3654" y="663575"/>
            <a:ext cx="11788346" cy="54483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683189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B35724-3C6A-428F-A405-9069AFE3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28663"/>
            <a:ext cx="3932237" cy="1042386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8EAD2EB-C5C8-4FDA-9DA1-2A18244E2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28663"/>
            <a:ext cx="6172200" cy="51323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E60CC7E-92D0-433F-B75C-87A2BC1DA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24063"/>
            <a:ext cx="3932237" cy="38449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85EFA28-5D40-49DE-918D-C89A5BD20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2019-01-01</a:t>
            </a:r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A624D68-7675-43DC-A4C7-AC08F5B36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4D73A98-6418-42E8-8ABC-D94869296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141680"/>
            <a:ext cx="748615" cy="413450"/>
          </a:xfrm>
          <a:prstGeom prst="rect">
            <a:avLst/>
          </a:prstGeom>
        </p:spPr>
        <p:txBody>
          <a:bodyPr/>
          <a:lstStyle/>
          <a:p>
            <a:fld id="{B81078E1-DA08-494B-A74D-90D0EF939B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9247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787C9D9-9291-449C-92DA-34E848F86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478"/>
            <a:ext cx="10515600" cy="11453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7DF5617-AE38-4953-B778-194BFFEFE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76773"/>
            <a:ext cx="10515600" cy="4700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46C9165-3736-47A0-986B-E51FDE6287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1152" y="6356350"/>
            <a:ext cx="1173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SE"/>
              <a:t>2019-01-01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B853121-7820-414C-8270-B5484E199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04514" y="6356350"/>
            <a:ext cx="71525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FFD94952-A9E3-45E7-99DC-1AD2C04E291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570" y="6304430"/>
            <a:ext cx="2295845" cy="446414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FE734A7-6557-446F-B588-E6D6315DC0C0}"/>
              </a:ext>
            </a:extLst>
          </p:cNvPr>
          <p:cNvSpPr/>
          <p:nvPr userDrawn="1"/>
        </p:nvSpPr>
        <p:spPr>
          <a:xfrm>
            <a:off x="0" y="0"/>
            <a:ext cx="384561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nummer 6">
            <a:extLst>
              <a:ext uri="{FF2B5EF4-FFF2-40B4-BE49-F238E27FC236}">
                <a16:creationId xmlns:a16="http://schemas.microsoft.com/office/drawing/2014/main" id="{60FAD297-61AC-4279-B819-85EE0C1297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170255"/>
            <a:ext cx="748615" cy="413450"/>
          </a:xfrm>
          <a:prstGeom prst="rect">
            <a:avLst/>
          </a:prstGeom>
        </p:spPr>
        <p:txBody>
          <a:bodyPr/>
          <a:lstStyle/>
          <a:p>
            <a:fld id="{B81078E1-DA08-494B-A74D-90D0EF939B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505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8" r:id="rId6"/>
    <p:sldLayoutId id="2147483657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71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F5CE9B-BAA7-409C-BDAD-92AB7AEC9A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Etablering efter etableringsinsatser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AF8124E-88E2-4F85-A1CB-2C44E7CC76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br>
              <a:rPr lang="sv-SE" dirty="0"/>
            </a:br>
            <a:r>
              <a:rPr lang="sv-SE" dirty="0"/>
              <a:t>Linus Liljeberg</a:t>
            </a:r>
          </a:p>
          <a:p>
            <a:r>
              <a:rPr lang="sv-SE"/>
              <a:t>21 januari 2020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085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Minskar skillnaden mellan kommuner när vi tar hänsyn till förklaringsfaktorer?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A7F7-6EDE-4C4A-8F26-909E31C87A9A}" type="slidenum">
              <a:rPr lang="sv-SE" smtClean="0"/>
              <a:pPr/>
              <a:t>10</a:t>
            </a:fld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394D4C-9A76-4E31-A261-EC023B3943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378" y="1729648"/>
            <a:ext cx="7083846" cy="4627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0854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16B6B-82CE-4674-AD5C-B69678C1B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Tydliga könsskillnader i vissa utfall,</a:t>
            </a:r>
            <a:br>
              <a:rPr lang="sv-SE" dirty="0"/>
            </a:br>
            <a:r>
              <a:rPr lang="sv-SE" dirty="0"/>
              <a:t>men inte i andra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9FCFFB-C52F-4F39-AE01-47682CF36E2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97446"/>
            <a:ext cx="7380383" cy="4781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7340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2A331E-FAF6-43D6-9A95-BAE95C8A4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Skillnader inom kommuner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C903C8-87F9-492A-8529-A68B35BF8B7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65243"/>
            <a:ext cx="7964277" cy="505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0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Avslutande kommentarer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Stora skillnader i etablering</a:t>
            </a:r>
          </a:p>
          <a:p>
            <a:pPr lvl="1"/>
            <a:r>
              <a:rPr lang="sv-SE" sz="2000" dirty="0"/>
              <a:t>Mellan kommuner och mellan kvinnor och män</a:t>
            </a:r>
          </a:p>
          <a:p>
            <a:pPr marL="457200" lvl="1" indent="0">
              <a:buNone/>
            </a:pPr>
            <a:endParaRPr lang="sv-SE" sz="2000" dirty="0"/>
          </a:p>
          <a:p>
            <a:r>
              <a:rPr lang="sv-SE" dirty="0"/>
              <a:t>Många individuella, lokala och Af-variabler kopplade till hur det går</a:t>
            </a:r>
          </a:p>
          <a:p>
            <a:pPr lvl="1"/>
            <a:r>
              <a:rPr lang="sv-SE" sz="2000" dirty="0"/>
              <a:t>Men svårt att förklara regionala variationer</a:t>
            </a:r>
          </a:p>
          <a:p>
            <a:pPr lvl="1"/>
            <a:endParaRPr lang="sv-SE" sz="2000" dirty="0"/>
          </a:p>
          <a:p>
            <a:r>
              <a:rPr lang="sv-SE" dirty="0"/>
              <a:t>Finns det systematiska faktorer vi inte kunnat fånga?</a:t>
            </a:r>
          </a:p>
          <a:p>
            <a:pPr lvl="1"/>
            <a:r>
              <a:rPr lang="sv-SE" sz="2000" dirty="0"/>
              <a:t>Vad händer i kommunerna och hos Arbetsförmedlingen lokalt?</a:t>
            </a:r>
          </a:p>
          <a:p>
            <a:pPr lvl="1"/>
            <a:r>
              <a:rPr lang="sv-SE" sz="2000" dirty="0"/>
              <a:t>Individuella variabler – hälsa, motivation etc.?</a:t>
            </a:r>
          </a:p>
          <a:p>
            <a:pPr lvl="1"/>
            <a:endParaRPr lang="sv-SE" dirty="0"/>
          </a:p>
          <a:p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A7F7-6EDE-4C4A-8F26-909E31C87A9A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1111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853C57-E6DF-4C0F-A8AD-C7BD92786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Andel förvärvsarbetande kommunmottagna flyktingar, 20-64, år efter ankomst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873F6A-64F8-444A-BDA1-2090FFAB3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8652" y="6316162"/>
            <a:ext cx="1215189" cy="369720"/>
          </a:xfrm>
        </p:spPr>
        <p:txBody>
          <a:bodyPr/>
          <a:lstStyle/>
          <a:p>
            <a:pPr marL="0" indent="0">
              <a:buNone/>
            </a:pPr>
            <a:r>
              <a:rPr lang="sv-SE" sz="1400" dirty="0"/>
              <a:t>Källa: SCB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pPr lvl="8"/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30173F4-69BE-46D7-9F2F-AE1096FF1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018" y="1591172"/>
            <a:ext cx="6666613" cy="454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61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C39E9-5BE6-4CFB-A5E2-43DDD015F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Varför</a:t>
            </a:r>
            <a:r>
              <a:rPr lang="en-US" dirty="0"/>
              <a:t> relevant?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0ECC1-1768-4F2B-B4D8-C67B74A16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Viktigt förstå hur etableringen ser ut</a:t>
            </a:r>
          </a:p>
          <a:p>
            <a:pPr lvl="1"/>
            <a:r>
              <a:rPr lang="sv-SE" dirty="0"/>
              <a:t> och vad som kan tänkas påverka</a:t>
            </a:r>
          </a:p>
          <a:p>
            <a:pPr lvl="1"/>
            <a:endParaRPr lang="sv-SE" dirty="0"/>
          </a:p>
          <a:p>
            <a:r>
              <a:rPr lang="sv-SE" dirty="0"/>
              <a:t>Likvärdiga förutsättningar mål för politiken</a:t>
            </a:r>
          </a:p>
          <a:p>
            <a:pPr lvl="1"/>
            <a:r>
              <a:rPr lang="sv-SE" dirty="0"/>
              <a:t>Men stora regionala och könsmässiga skillnader förekommer</a:t>
            </a:r>
          </a:p>
          <a:p>
            <a:pPr lvl="1"/>
            <a:endParaRPr lang="sv-SE" dirty="0"/>
          </a:p>
          <a:p>
            <a:r>
              <a:rPr lang="sv-SE" dirty="0"/>
              <a:t>Förklaringar </a:t>
            </a:r>
            <a:r>
              <a:rPr lang="sv-SE" dirty="0">
                <a:sym typeface="Wingdings" panose="05000000000000000000" pitchFamily="2" charset="2"/>
              </a:rPr>
              <a:t> möjliga åtgärder</a:t>
            </a:r>
          </a:p>
          <a:p>
            <a:pPr lvl="1"/>
            <a:r>
              <a:rPr lang="sv-SE" dirty="0">
                <a:sym typeface="Wingdings" panose="05000000000000000000" pitchFamily="2" charset="2"/>
              </a:rPr>
              <a:t>Individuella faktorer – geografisk styrning?</a:t>
            </a:r>
          </a:p>
          <a:p>
            <a:pPr lvl="1"/>
            <a:r>
              <a:rPr lang="sv-SE" dirty="0">
                <a:sym typeface="Wingdings" panose="05000000000000000000" pitchFamily="2" charset="2"/>
              </a:rPr>
              <a:t>Insatser – vem får vad?</a:t>
            </a:r>
          </a:p>
          <a:p>
            <a:pPr lvl="1"/>
            <a:r>
              <a:rPr lang="sv-SE" dirty="0">
                <a:sym typeface="Wingdings" panose="05000000000000000000" pitchFamily="2" charset="2"/>
              </a:rPr>
              <a:t>Arbetsmarknadsförutsättningar – förväntat och rimligt?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59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A9EE79-72B5-4734-BAF6-1F182FC76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Etablering efter etableringsinsatser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6BEA413-1943-4EBA-8784-C3FC40857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061" y="1988333"/>
            <a:ext cx="4681870" cy="4700189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Kommuner/kvinnor/män</a:t>
            </a:r>
          </a:p>
          <a:p>
            <a:endParaRPr lang="sv-SE" dirty="0"/>
          </a:p>
          <a:p>
            <a:r>
              <a:rPr lang="sv-SE" dirty="0"/>
              <a:t>Sysselsättning</a:t>
            </a:r>
          </a:p>
          <a:p>
            <a:r>
              <a:rPr lang="sv-SE" dirty="0"/>
              <a:t>Förvärvsinkomst</a:t>
            </a:r>
          </a:p>
          <a:p>
            <a:r>
              <a:rPr lang="sv-SE" dirty="0"/>
              <a:t>Försörjningsstöd</a:t>
            </a:r>
          </a:p>
          <a:p>
            <a:r>
              <a:rPr lang="sv-SE" dirty="0"/>
              <a:t>Studiedeltagande 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459B3A6-57C2-4922-9A6D-BAD81E59B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931" y="2216808"/>
            <a:ext cx="4835939" cy="242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75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5F1C1-66AA-4140-BAFC-1D1638980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Statistisk</a:t>
            </a:r>
            <a:r>
              <a:rPr lang="en-US" dirty="0"/>
              <a:t> </a:t>
            </a:r>
            <a:r>
              <a:rPr lang="en-US" dirty="0" err="1"/>
              <a:t>metod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DBAD2-2FB9-4E6B-93D4-385A1C13D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Påbörjat etableringsinsatser 2010-2014</a:t>
            </a:r>
          </a:p>
          <a:p>
            <a:endParaRPr lang="sv-SE" dirty="0"/>
          </a:p>
          <a:p>
            <a:r>
              <a:rPr lang="sv-SE" dirty="0"/>
              <a:t>Regressionsanalyser</a:t>
            </a:r>
          </a:p>
          <a:p>
            <a:pPr marL="457200" lvl="1" indent="0">
              <a:buNone/>
            </a:pPr>
            <a:endParaRPr lang="sv-SE" dirty="0"/>
          </a:p>
          <a:p>
            <a:pPr marL="457200" lvl="1" indent="0">
              <a:buNone/>
            </a:pPr>
            <a:r>
              <a:rPr lang="sv-SE" dirty="0"/>
              <a:t>1: Enbart tid </a:t>
            </a:r>
          </a:p>
          <a:p>
            <a:pPr marL="457200" lvl="1" indent="0">
              <a:buNone/>
            </a:pPr>
            <a:r>
              <a:rPr lang="sv-SE" dirty="0"/>
              <a:t>2: 1 + individuella bakgrundsvariabler</a:t>
            </a:r>
          </a:p>
          <a:p>
            <a:pPr marL="457200" lvl="1" indent="0">
              <a:buNone/>
            </a:pPr>
            <a:r>
              <a:rPr lang="sv-SE" dirty="0"/>
              <a:t>3: 2 + lokala förutsättningar</a:t>
            </a:r>
          </a:p>
          <a:p>
            <a:pPr marL="457200" lvl="1" indent="0">
              <a:buNone/>
            </a:pPr>
            <a:r>
              <a:rPr lang="sv-SE" dirty="0"/>
              <a:t>4: 3 + indikatorer från Arbetsförmedlingen (individnivå)</a:t>
            </a:r>
          </a:p>
          <a:p>
            <a:pPr lvl="1"/>
            <a:endParaRPr lang="sv-SE" dirty="0"/>
          </a:p>
          <a:p>
            <a:r>
              <a:rPr lang="sv-SE" dirty="0"/>
              <a:t>Korrelationer – inte orsakssamband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6176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094EB6-27E8-436C-B55C-68DD9350F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478"/>
            <a:ext cx="10515600" cy="1145344"/>
          </a:xfrm>
        </p:spPr>
        <p:txBody>
          <a:bodyPr/>
          <a:lstStyle/>
          <a:p>
            <a:r>
              <a:rPr lang="sv-SE" dirty="0"/>
              <a:t>Arbetslöshet och arbete </a:t>
            </a:r>
            <a:endParaRPr lang="sv-SE" sz="2000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35A83E87-9C49-4A18-B058-435D2912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A7F7-6EDE-4C4A-8F26-909E31C87A9A}" type="slidenum">
              <a:rPr lang="sv-SE" smtClean="0"/>
              <a:pPr/>
              <a:t>6</a:t>
            </a:fld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253F96-9FE1-4FCF-9173-507E7FB6824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26" y="1314822"/>
            <a:ext cx="8477837" cy="5543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6442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05003C-60A0-4AEB-8F48-C78087E7B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sv-SE" dirty="0"/>
              <a:t>Betydande spridning mellan kommuner</a:t>
            </a:r>
            <a:endParaRPr lang="sv-SE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365D24-565E-4832-9816-68633AD298A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399143"/>
            <a:ext cx="7986311" cy="5045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3792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4EEF75-ED6D-4BC8-AC8B-A223183DD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Svårtolkade(?) geografiska mönster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B31C49-E762-4711-A232-1689851DA1F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204" y="1314822"/>
            <a:ext cx="7050796" cy="508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54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D91CCE-BF18-43FA-8E12-BC319CBC9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Kan vi </a:t>
            </a:r>
            <a:r>
              <a:rPr lang="en-US" sz="3600" dirty="0" err="1"/>
              <a:t>förklara</a:t>
            </a:r>
            <a:r>
              <a:rPr lang="en-US" sz="3600" dirty="0"/>
              <a:t> de </a:t>
            </a:r>
            <a:r>
              <a:rPr lang="en-US" sz="3600" dirty="0" err="1"/>
              <a:t>regionala</a:t>
            </a:r>
            <a:r>
              <a:rPr lang="en-US" sz="3600" dirty="0"/>
              <a:t> </a:t>
            </a:r>
            <a:r>
              <a:rPr lang="en-US" sz="3600" dirty="0" err="1"/>
              <a:t>skillnaderna</a:t>
            </a:r>
            <a:r>
              <a:rPr lang="en-US" sz="3600" dirty="0"/>
              <a:t>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FC7272-0220-454F-8063-2A854487B0B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822" y="1718632"/>
            <a:ext cx="7293166" cy="496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93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IFAU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22F49"/>
      </a:accent1>
      <a:accent2>
        <a:srgbClr val="F2CB13"/>
      </a:accent2>
      <a:accent3>
        <a:srgbClr val="CC507D"/>
      </a:accent3>
      <a:accent4>
        <a:srgbClr val="4CA8E1"/>
      </a:accent4>
      <a:accent5>
        <a:srgbClr val="90B956"/>
      </a:accent5>
      <a:accent6>
        <a:srgbClr val="D4762F"/>
      </a:accent6>
      <a:hlink>
        <a:srgbClr val="639AE3"/>
      </a:hlink>
      <a:folHlink>
        <a:srgbClr val="E29643"/>
      </a:folHlink>
    </a:clrScheme>
    <a:fontScheme name="IFAU">
      <a:majorFont>
        <a:latin typeface="Poppin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FAU-presentation.potx" id="{038B5618-0B6D-49CD-BAC4-102FDC48AC77}" vid="{986DB9D2-FC8F-4FB1-AC77-0BC6C4EDF51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IFAU-presentation (003)</Template>
  <TotalTime>31098</TotalTime>
  <Words>316</Words>
  <Application>Microsoft Office PowerPoint</Application>
  <PresentationFormat>Bredbild</PresentationFormat>
  <Paragraphs>82</Paragraphs>
  <Slides>13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9" baseType="lpstr">
      <vt:lpstr>Arial</vt:lpstr>
      <vt:lpstr>Symbol</vt:lpstr>
      <vt:lpstr>Poppins</vt:lpstr>
      <vt:lpstr>Calibri</vt:lpstr>
      <vt:lpstr>Times New Roman</vt:lpstr>
      <vt:lpstr>Office-tema</vt:lpstr>
      <vt:lpstr>Etablering efter etableringsinsatser</vt:lpstr>
      <vt:lpstr>Andel förvärvsarbetande kommunmottagna flyktingar, 20-64, år efter ankomst</vt:lpstr>
      <vt:lpstr>Varför relevant?</vt:lpstr>
      <vt:lpstr>Etablering efter etableringsinsatser</vt:lpstr>
      <vt:lpstr>Statistisk metod</vt:lpstr>
      <vt:lpstr>Arbetslöshet och arbete </vt:lpstr>
      <vt:lpstr>Betydande spridning mellan kommuner</vt:lpstr>
      <vt:lpstr>Svårtolkade(?) geografiska mönster</vt:lpstr>
      <vt:lpstr>Kan vi förklara de regionala skillnaderna? </vt:lpstr>
      <vt:lpstr>Minskar skillnaden mellan kommuner när vi tar hänsyn till förklaringsfaktorer?</vt:lpstr>
      <vt:lpstr>Tydliga könsskillnader i vissa utfall, men inte i andra</vt:lpstr>
      <vt:lpstr>Skillnader inom kommuner</vt:lpstr>
      <vt:lpstr>Avslutande kommentarer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Sofia Malmer</dc:creator>
  <dc:description>IFAU9000, v4.0, 2019-03-05</dc:description>
  <cp:lastModifiedBy>Åsa Landqvist</cp:lastModifiedBy>
  <cp:revision>133</cp:revision>
  <cp:lastPrinted>2019-03-05T14:38:19Z</cp:lastPrinted>
  <dcterms:created xsi:type="dcterms:W3CDTF">2019-03-05T12:01:10Z</dcterms:created>
  <dcterms:modified xsi:type="dcterms:W3CDTF">2020-01-22T14:24:57Z</dcterms:modified>
</cp:coreProperties>
</file>