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257" r:id="rId3"/>
    <p:sldId id="286" r:id="rId4"/>
    <p:sldId id="291" r:id="rId5"/>
    <p:sldId id="292" r:id="rId6"/>
    <p:sldId id="285" r:id="rId7"/>
    <p:sldId id="288" r:id="rId8"/>
    <p:sldId id="270" r:id="rId9"/>
    <p:sldId id="280" r:id="rId10"/>
    <p:sldId id="293" r:id="rId11"/>
    <p:sldId id="289" r:id="rId12"/>
    <p:sldId id="290" r:id="rId13"/>
  </p:sldIdLst>
  <p:sldSz cx="12192000" cy="6858000"/>
  <p:notesSz cx="6858000" cy="9144000"/>
  <p:embeddedFontLst>
    <p:embeddedFont>
      <p:font typeface="Poppins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="" xmlns:a16="http://schemas.microsoft.com/office/drawing/2014/main" id="{32B0875F-64E8-49D9-8EB1-796F05ED9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60241DAA-3F14-4B8E-9227-8E67F55C46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6D2C-86A3-455F-AB1B-841AD3F96E28}" type="datetimeFigureOut">
              <a:rPr lang="sv-SE" smtClean="0"/>
              <a:pPr/>
              <a:t>2020-01-21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50CE31CD-FD93-460B-9064-556333B7BA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7761B8B3-D5DE-4A91-9EEB-48043D3A5C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A0D6-7B28-468C-A046-795CD875B6F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35875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4157D-A562-4AD7-BB8E-E2028FBAF8C7}" type="datetimeFigureOut">
              <a:rPr lang="sv-SE" smtClean="0"/>
              <a:pPr/>
              <a:t>2020-01-21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E9A5-6100-4E5A-82AA-EBC1FEFD903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1279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7C33128-A5A4-456E-94D5-55DA51F4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5142"/>
            <a:ext cx="9144000" cy="3384000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08CD5501-DA89-4D50-B626-DAC28564F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6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584A7683-D441-43DA-9199-B47A5031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21303D4F-883A-4296-ADA7-3398ED8A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="" xmlns:a16="http://schemas.microsoft.com/office/drawing/2014/main" id="{33099562-40A5-4384-BDBF-24C964EA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0054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F822FFF6-4D9E-4936-B640-6B4018AE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CC161DD6-4556-48A7-B64E-14F033B5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="" xmlns:a16="http://schemas.microsoft.com/office/drawing/2014/main" id="{6828A575-6C72-4170-9FE5-E716D5DCD0C1}"/>
              </a:ext>
            </a:extLst>
          </p:cNvPr>
          <p:cNvSpPr txBox="1">
            <a:spLocks/>
          </p:cNvSpPr>
          <p:nvPr userDrawn="1"/>
        </p:nvSpPr>
        <p:spPr>
          <a:xfrm>
            <a:off x="11353800" y="216000"/>
            <a:ext cx="748615" cy="41345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="" xmlns:a16="http://schemas.microsoft.com/office/drawing/2014/main" id="{8F9B78C0-342B-42C0-AA22-2CD302DE2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277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="" xmlns:a16="http://schemas.microsoft.com/office/drawing/2014/main" id="{10069D99-9737-4B02-A768-375FBFCA9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="" xmlns:a16="http://schemas.microsoft.com/office/drawing/2014/main" id="{80367537-5EF2-487E-BDF8-A279268D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14" y="6356350"/>
            <a:ext cx="715252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5983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4E05C86-F690-4529-9024-6659CCA6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54060B8A-88A3-4B63-8B9F-7F947995E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6000"/>
            <a:ext cx="5181600" cy="4692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630AF86A-A6C4-4938-80A5-9B6FD96A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6000"/>
            <a:ext cx="5181600" cy="4692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5CEEBB7E-D8C7-4FF8-AE6B-C7A030E1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67193A0A-6C66-4CAB-A76B-FC346102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="" xmlns:a16="http://schemas.microsoft.com/office/drawing/2014/main" id="{11F4BBBA-4548-4A5A-928D-709537BA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3032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F31B7669-A8D7-48C8-9C39-0417DCFC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1629A1F2-3B81-4013-9DDC-483A78D7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="" xmlns:a16="http://schemas.microsoft.com/office/drawing/2014/main" id="{570DFEF6-C212-4C36-A102-815178B1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7EBB98A5-0641-4781-99BC-EBDDBA4DB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706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="" xmlns:a16="http://schemas.microsoft.com/office/drawing/2014/main" id="{D4DA5D0C-A38A-409C-9808-4FB7C4BB8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757540"/>
            <a:ext cx="10514013" cy="540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EEDA718A-97A6-4A27-84CA-05E10F3C1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9259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="" xmlns:a16="http://schemas.microsoft.com/office/drawing/2014/main" id="{58C732A3-2E6B-4915-82FF-E4C85C8D47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654" y="663575"/>
            <a:ext cx="11788346" cy="54483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3BA73327-7CA3-4FEF-B7CA-063FCF3B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831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F0B35724-3C6A-428F-A405-9069AFE3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8663"/>
            <a:ext cx="3932237" cy="1042386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58EAD2EB-C5C8-4FDA-9DA1-2A18244E2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28663"/>
            <a:ext cx="6172200" cy="513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1E60CC7E-92D0-433F-B75C-87A2BC1D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24063"/>
            <a:ext cx="3932237" cy="3844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785EFA28-5D40-49DE-918D-C89A5BD2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0A624D68-7675-43DC-A4C7-AC08F5B3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="" xmlns:a16="http://schemas.microsoft.com/office/drawing/2014/main" id="{C4F211D7-C022-445C-9535-45C3F2F3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6924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5787C9D9-9291-449C-92DA-34E848F8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F7DF5617-AE38-4953-B778-194BFFEF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6773"/>
            <a:ext cx="10515600" cy="470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246C9165-3736-47A0-986B-E51FDE62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277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0B853121-7820-414C-8270-B5484E199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514" y="6356350"/>
            <a:ext cx="7152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="" xmlns:a16="http://schemas.microsoft.com/office/drawing/2014/main" id="{FFD94952-A9E3-45E7-99DC-1AD2C04E29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70" y="6304430"/>
            <a:ext cx="2295845" cy="446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0FE734A7-6557-446F-B588-E6D6315DC0C0}"/>
              </a:ext>
            </a:extLst>
          </p:cNvPr>
          <p:cNvSpPr/>
          <p:nvPr userDrawn="1"/>
        </p:nvSpPr>
        <p:spPr>
          <a:xfrm>
            <a:off x="0" y="0"/>
            <a:ext cx="384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="" xmlns:a16="http://schemas.microsoft.com/office/drawing/2014/main" id="{AF06D346-E3FE-4F9B-A789-3ED667282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150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5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4F5CE9B-BAA7-409C-BDAD-92AB7AEC9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sz="3400" dirty="0"/>
              <a:t> </a:t>
            </a:r>
            <a:r>
              <a:rPr lang="sv-SE" sz="3400" b="1" dirty="0"/>
              <a:t>Arbetsförmedlingens kontrollarbete, sanktioner och de arbetslösas sökbeteende </a:t>
            </a:r>
            <a:endParaRPr lang="sv-SE" sz="3400" dirty="0"/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3AF8124E-88E2-4F85-A1CB-2C44E7CC76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sz="1000" dirty="0"/>
          </a:p>
          <a:p>
            <a:r>
              <a:rPr lang="sv-SE" dirty="0"/>
              <a:t>Stefano Lombardi och Johan Vikström</a:t>
            </a:r>
          </a:p>
          <a:p>
            <a:r>
              <a:rPr lang="sv-SE" dirty="0"/>
              <a:t>IFAU Rapport 2019:23</a:t>
            </a:r>
          </a:p>
        </p:txBody>
      </p:sp>
    </p:spTree>
    <p:extLst>
      <p:ext uri="{BB962C8B-B14F-4D97-AF65-F5344CB8AC3E}">
        <p14:creationId xmlns="" xmlns:p14="http://schemas.microsoft.com/office/powerpoint/2010/main" val="422693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735"/>
            <a:ext cx="10515600" cy="678985"/>
          </a:xfrm>
        </p:spPr>
        <p:txBody>
          <a:bodyPr/>
          <a:lstStyle/>
          <a:p>
            <a:r>
              <a:rPr lang="sv-SE" sz="3200" dirty="0" smtClean="0"/>
              <a:t>Olika grupper påverkas olika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5097299"/>
          </a:xfrm>
        </p:spPr>
        <p:txBody>
          <a:bodyPr/>
          <a:lstStyle/>
          <a:p>
            <a:endParaRPr lang="sv-SE" sz="100" dirty="0"/>
          </a:p>
          <a:p>
            <a:endParaRPr lang="sv-SE" sz="2200" dirty="0" smtClean="0"/>
          </a:p>
          <a:p>
            <a:r>
              <a:rPr lang="sv-SE" sz="2200" dirty="0" smtClean="0"/>
              <a:t>Jobbchansen </a:t>
            </a:r>
            <a:r>
              <a:rPr lang="sv-SE" sz="2200" dirty="0" smtClean="0"/>
              <a:t>ökar framförallt för män</a:t>
            </a:r>
            <a:endParaRPr lang="sv-SE" sz="2200" dirty="0"/>
          </a:p>
          <a:p>
            <a:pPr lvl="1"/>
            <a:r>
              <a:rPr lang="sv-SE" sz="1800" dirty="0" smtClean="0"/>
              <a:t>Kvinnor </a:t>
            </a:r>
            <a:r>
              <a:rPr lang="sv-SE" sz="1800" dirty="0"/>
              <a:t>kanske oftare följer reglerna även utan hot om sanktioner och utökad kontroll</a:t>
            </a:r>
          </a:p>
          <a:p>
            <a:pPr lvl="1"/>
            <a:r>
              <a:rPr lang="sv-SE" sz="1800" dirty="0"/>
              <a:t>Att män påverkas mer är i linje med effekterna av andra insatser. Exempel: arbetsmarknads­utbildning (Liljeberg, 2016) och insatser för unga med aktivitetsersättning (Socialförsäkringsrapport 2017:5)</a:t>
            </a:r>
          </a:p>
          <a:p>
            <a:endParaRPr lang="sv-SE" sz="1000" dirty="0" smtClean="0"/>
          </a:p>
          <a:p>
            <a:r>
              <a:rPr lang="sv-SE" sz="2200" dirty="0" smtClean="0"/>
              <a:t>Jobbchansen </a:t>
            </a:r>
            <a:r>
              <a:rPr lang="sv-SE" sz="2200" dirty="0" smtClean="0"/>
              <a:t>ökar både för dem med a-kassa och dem med aktivitetsstöd </a:t>
            </a:r>
            <a:r>
              <a:rPr lang="sv-SE" sz="2200" dirty="0"/>
              <a:t>i </a:t>
            </a:r>
            <a:r>
              <a:rPr lang="sv-SE" sz="2200" dirty="0" smtClean="0"/>
              <a:t>JOB</a:t>
            </a:r>
          </a:p>
          <a:p>
            <a:pPr lvl="1"/>
            <a:r>
              <a:rPr lang="sv-SE" sz="1800" dirty="0" smtClean="0"/>
              <a:t>Trots att dem med aktivitetsstöd bara påverkas av aktivitetsrapportering och ej utökat sanktionshot</a:t>
            </a:r>
          </a:p>
          <a:p>
            <a:pPr lvl="1"/>
            <a:r>
              <a:rPr lang="sv-SE" sz="1800" dirty="0" smtClean="0"/>
              <a:t>För </a:t>
            </a:r>
            <a:r>
              <a:rPr lang="sv-SE" sz="1800" dirty="0" smtClean="0"/>
              <a:t>dem </a:t>
            </a:r>
            <a:r>
              <a:rPr lang="sv-SE" sz="1800" dirty="0"/>
              <a:t>med a-kassa fanns sanktioner och kontroll redan innan reformerna</a:t>
            </a:r>
          </a:p>
          <a:p>
            <a:pPr lvl="1"/>
            <a:r>
              <a:rPr lang="sv-SE" sz="1800" dirty="0"/>
              <a:t>Långtidsarbetslösa påverkas mer av arbetsmarknadspolitiska insatser?</a:t>
            </a:r>
          </a:p>
          <a:p>
            <a:endParaRPr lang="sv-SE" sz="1900" dirty="0"/>
          </a:p>
        </p:txBody>
      </p:sp>
    </p:spTree>
    <p:extLst>
      <p:ext uri="{BB962C8B-B14F-4D97-AF65-F5344CB8AC3E}">
        <p14:creationId xmlns="" xmlns:p14="http://schemas.microsoft.com/office/powerpoint/2010/main" val="209749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169"/>
            <a:ext cx="10515600" cy="757123"/>
          </a:xfrm>
        </p:spPr>
        <p:txBody>
          <a:bodyPr/>
          <a:lstStyle/>
          <a:p>
            <a:r>
              <a:rPr lang="sv-SE" sz="3200" dirty="0"/>
              <a:t>Varför kan </a:t>
            </a:r>
            <a:r>
              <a:rPr lang="sv-SE" sz="3200" dirty="0" smtClean="0"/>
              <a:t>aktivitetsrapportering </a:t>
            </a:r>
            <a:r>
              <a:rPr lang="sv-SE" sz="3200" dirty="0"/>
              <a:t>vara </a:t>
            </a:r>
            <a:r>
              <a:rPr lang="sv-SE" sz="3200" dirty="0" smtClean="0"/>
              <a:t>viktigt?</a:t>
            </a:r>
            <a:endParaRPr lang="sv-SE" sz="3200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 txBox="1">
            <a:spLocks/>
          </p:cNvSpPr>
          <p:nvPr/>
        </p:nvSpPr>
        <p:spPr>
          <a:xfrm>
            <a:off x="829811" y="1418050"/>
            <a:ext cx="10515600" cy="470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Tänkt att rapporterna ska utgöra en grund när framtida stöd planeras. Kan hjälpa till att strukturerar arbetssökandet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v-SE" sz="100" dirty="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Aktivitetsrapporter inför ett krav att redovisa sina sökaktiviteter på ett regelbundet och strukturerat sätt</a:t>
            </a: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v-SE" sz="100" dirty="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En förmedlare 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går igenom rapporten och d</a:t>
            </a:r>
            <a:r>
              <a:rPr lang="sv-SE" sz="2200" dirty="0"/>
              <a:t>u kan behöva stå till svars för vad du gjort på senare möten med förmedlaren. 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Trovärdigt</a:t>
            </a:r>
            <a:r>
              <a:rPr kumimoji="0" lang="sv-SE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hot?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v-SE" sz="100" dirty="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IAF Rapport  2018:5 ”Aktivitetsrapportering – till vilken nytta och för vem?” visar på brister kring aktivitetsrapporteringen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Viktiga problem med regelhanteringen, tidskrävande system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/>
              <a:t>Arbetssökande säger att nyttan är oklar (men kontroll ska vara jobbigt?)</a:t>
            </a:r>
          </a:p>
          <a:p>
            <a:pPr marL="685800" lvl="1" indent="-228600">
              <a:spcBef>
                <a:spcPts val="1000"/>
              </a:spcBef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00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84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868217"/>
          </a:xfrm>
        </p:spPr>
        <p:txBody>
          <a:bodyPr/>
          <a:lstStyle/>
          <a:p>
            <a:r>
              <a:rPr lang="sv-SE" sz="3200" dirty="0"/>
              <a:t>Vägen framåt för kontrolluppdraget?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67" y="1280161"/>
            <a:ext cx="10515600" cy="5146766"/>
          </a:xfrm>
        </p:spPr>
        <p:txBody>
          <a:bodyPr/>
          <a:lstStyle/>
          <a:p>
            <a:r>
              <a:rPr lang="sv-SE" sz="2100" dirty="0"/>
              <a:t>Satsa mer på kontroll? </a:t>
            </a:r>
          </a:p>
          <a:p>
            <a:pPr lvl="1"/>
            <a:r>
              <a:rPr lang="sv-SE" sz="1800" dirty="0"/>
              <a:t>Måste vägas mot kostnaderna för kontroll och avkastning på andra arbetsmarknadspolitiska insatser</a:t>
            </a:r>
          </a:p>
          <a:p>
            <a:pPr lvl="1"/>
            <a:r>
              <a:rPr lang="sv-SE" sz="1800" dirty="0"/>
              <a:t>Är det värt pengarna att se till att kontrollen är perfekt?  </a:t>
            </a:r>
          </a:p>
          <a:p>
            <a:pPr marL="228600" lvl="1">
              <a:spcBef>
                <a:spcPts val="1000"/>
              </a:spcBef>
            </a:pPr>
            <a:r>
              <a:rPr lang="sv-SE" sz="2100" dirty="0" smtClean="0"/>
              <a:t>Pågående </a:t>
            </a:r>
            <a:r>
              <a:rPr lang="sv-SE" sz="2100" i="1" dirty="0" smtClean="0"/>
              <a:t>centralisering och automatisering</a:t>
            </a:r>
            <a:r>
              <a:rPr lang="sv-SE" sz="2100" dirty="0" smtClean="0"/>
              <a:t> av AF:s kontrollarbete. Argument: </a:t>
            </a:r>
          </a:p>
          <a:p>
            <a:pPr marL="685800" lvl="2">
              <a:spcBef>
                <a:spcPts val="1000"/>
              </a:spcBef>
            </a:pPr>
            <a:r>
              <a:rPr lang="sv-SE" sz="1800" dirty="0" smtClean="0"/>
              <a:t>Kontrollarbetet problematiskt att kombinera med att ge stöd till arbetssökande</a:t>
            </a:r>
          </a:p>
          <a:p>
            <a:pPr lvl="1"/>
            <a:r>
              <a:rPr lang="sv-SE" sz="1800" dirty="0" smtClean="0"/>
              <a:t>Problem med rättsosäkerhet och bristande kvalitet =&gt; centralisering för lika behandling/bättre kvalitet</a:t>
            </a:r>
          </a:p>
          <a:p>
            <a:pPr lvl="1"/>
            <a:r>
              <a:rPr lang="sv-SE" sz="1800" dirty="0" smtClean="0"/>
              <a:t>Kontrollarbetet är resurskrävande =&gt; automatisering för att spara resurser </a:t>
            </a:r>
            <a:endParaRPr lang="sv-SE" sz="100" dirty="0" smtClean="0"/>
          </a:p>
          <a:p>
            <a:pPr marL="228600" lvl="1">
              <a:spcBef>
                <a:spcPts val="1000"/>
              </a:spcBef>
            </a:pPr>
            <a:r>
              <a:rPr lang="sv-SE" sz="2100" dirty="0" smtClean="0"/>
              <a:t>Vad händer om kontroll aldrig diskuteras i mötet med den arbetssökande? </a:t>
            </a:r>
          </a:p>
          <a:p>
            <a:pPr lvl="1"/>
            <a:r>
              <a:rPr lang="sv-SE" sz="1800" dirty="0" smtClean="0"/>
              <a:t>Hur trovärdigt är hoten om sanktioner och kontroll om mycket sker centralt och automatiskt? </a:t>
            </a:r>
          </a:p>
          <a:p>
            <a:pPr lvl="1"/>
            <a:r>
              <a:rPr lang="sv-SE" sz="1800" dirty="0" smtClean="0"/>
              <a:t>Viktigt att effektutvärdera olika delar av ett centraliserat och automatiserat system.</a:t>
            </a:r>
          </a:p>
          <a:p>
            <a:pPr marL="228600" lvl="1">
              <a:spcBef>
                <a:spcPts val="1000"/>
              </a:spcBef>
            </a:pPr>
            <a:r>
              <a:rPr lang="sv-SE" sz="2100" dirty="0" smtClean="0"/>
              <a:t>Januariavtalet: privata aktörer ska sköta all förmedlingsverksamhet</a:t>
            </a:r>
          </a:p>
          <a:p>
            <a:pPr marL="685800" lvl="2">
              <a:spcBef>
                <a:spcPts val="1000"/>
              </a:spcBef>
            </a:pPr>
            <a:r>
              <a:rPr lang="sv-SE" sz="1700" dirty="0" smtClean="0"/>
              <a:t>Hur skapa förutsättningar för ett fungerande kontrollarbete? Tillförlitlig information från de privata aktörerna?</a:t>
            </a:r>
          </a:p>
          <a:p>
            <a:pPr marL="228600" lvl="1">
              <a:spcBef>
                <a:spcPts val="1000"/>
              </a:spcBef>
            </a:pPr>
            <a:endParaRPr lang="sv-SE" sz="2100" dirty="0"/>
          </a:p>
          <a:p>
            <a:endParaRPr lang="sv-SE" sz="22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="" xmlns:p14="http://schemas.microsoft.com/office/powerpoint/2010/main" val="84693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översikt över rapporten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22" y="1619386"/>
            <a:ext cx="10515600" cy="4700189"/>
          </a:xfrm>
        </p:spPr>
        <p:txBody>
          <a:bodyPr/>
          <a:lstStyle/>
          <a:p>
            <a:r>
              <a:rPr lang="sv-SE" sz="2100" dirty="0" smtClean="0"/>
              <a:t>Arbetsförmedlingens kontrolluppdrag omfattar flera viktiga verktyg:</a:t>
            </a:r>
          </a:p>
          <a:p>
            <a:pPr lvl="1"/>
            <a:r>
              <a:rPr lang="sv-SE" sz="1700" dirty="0" smtClean="0"/>
              <a:t>Aktivitetsrapporterna, underrättelser och sanktioner, möten, platsanvisningar </a:t>
            </a:r>
          </a:p>
          <a:p>
            <a:r>
              <a:rPr lang="sv-SE" sz="2100" dirty="0" smtClean="0"/>
              <a:t>Varför kontroll och sanktioner? </a:t>
            </a:r>
          </a:p>
          <a:p>
            <a:pPr lvl="1"/>
            <a:r>
              <a:rPr lang="sv-SE" sz="1700" dirty="0" smtClean="0"/>
              <a:t>Höga ersättningsnivåer </a:t>
            </a:r>
            <a:r>
              <a:rPr lang="sv-SE" sz="1700" dirty="0" smtClean="0"/>
              <a:t>viktigt ur ett försäkringsperspektiv – </a:t>
            </a:r>
            <a:r>
              <a:rPr lang="sv-SE" sz="1700" dirty="0" smtClean="0"/>
              <a:t>kontroll </a:t>
            </a:r>
            <a:r>
              <a:rPr lang="sv-SE" sz="1700" dirty="0" smtClean="0"/>
              <a:t>kan motverka felaktiga utbetalningar, öka förtroendet för försäkringen och öka jobbsökandet</a:t>
            </a:r>
          </a:p>
          <a:p>
            <a:r>
              <a:rPr lang="sv-SE" sz="2100" dirty="0" smtClean="0"/>
              <a:t>Studerar </a:t>
            </a:r>
            <a:r>
              <a:rPr lang="sv-SE" sz="2100" dirty="0"/>
              <a:t>effekter av reformerat kontroll och </a:t>
            </a:r>
            <a:r>
              <a:rPr lang="sv-SE" sz="2100" dirty="0" smtClean="0"/>
              <a:t>sanktionssystem under </a:t>
            </a:r>
            <a:r>
              <a:rPr lang="sv-SE" sz="2100" dirty="0"/>
              <a:t>2013</a:t>
            </a:r>
          </a:p>
          <a:p>
            <a:pPr lvl="1"/>
            <a:r>
              <a:rPr lang="sv-SE" sz="1700" dirty="0"/>
              <a:t>Aktivitetsrapporterna</a:t>
            </a:r>
          </a:p>
          <a:p>
            <a:pPr lvl="1"/>
            <a:r>
              <a:rPr lang="sv-SE" sz="1700" dirty="0"/>
              <a:t>Nya sanktionsregler</a:t>
            </a:r>
          </a:p>
          <a:p>
            <a:r>
              <a:rPr lang="sv-SE" sz="2100" dirty="0" smtClean="0"/>
              <a:t>Hur </a:t>
            </a:r>
            <a:r>
              <a:rPr lang="sv-SE" sz="2100" dirty="0"/>
              <a:t>påverkas </a:t>
            </a:r>
            <a:r>
              <a:rPr lang="sv-SE" sz="2100" dirty="0" smtClean="0"/>
              <a:t>jobbchansen? </a:t>
            </a:r>
            <a:r>
              <a:rPr lang="sv-SE" sz="2100" dirty="0"/>
              <a:t>Studerar s.k. hoteffekter:</a:t>
            </a:r>
          </a:p>
          <a:p>
            <a:pPr lvl="1"/>
            <a:r>
              <a:rPr lang="sv-SE" sz="1700" dirty="0"/>
              <a:t>Hotet om att få en sanktion och utökad kontroll kan vara avskräckande </a:t>
            </a:r>
            <a:r>
              <a:rPr lang="sv-SE" sz="1700" dirty="0" smtClean="0"/>
              <a:t> =&gt; regelefterlevnad </a:t>
            </a:r>
            <a:r>
              <a:rPr lang="sv-SE" sz="1700" dirty="0"/>
              <a:t>+ hur många jobb som söks </a:t>
            </a:r>
            <a:r>
              <a:rPr lang="sv-SE" sz="1700" dirty="0" smtClean="0"/>
              <a:t>=&gt; </a:t>
            </a:r>
            <a:r>
              <a:rPr lang="sv-SE" sz="1700" dirty="0"/>
              <a:t>hur fort de arbetslösa kommer i arbete </a:t>
            </a:r>
          </a:p>
          <a:p>
            <a:r>
              <a:rPr lang="sv-SE" sz="2100" dirty="0" smtClean="0"/>
              <a:t>Huvudresultat</a:t>
            </a:r>
            <a:r>
              <a:rPr lang="sv-SE" sz="2100" dirty="0"/>
              <a:t>: nya sanktionsregler och aktivitetsrapportering </a:t>
            </a:r>
            <a:r>
              <a:rPr lang="sv-SE" sz="2100" dirty="0" smtClean="0"/>
              <a:t>ökar jobbchansen</a:t>
            </a:r>
            <a:endParaRPr lang="sv-SE" sz="2100" dirty="0"/>
          </a:p>
          <a:p>
            <a:endParaRPr lang="sv-SE" sz="100" dirty="0"/>
          </a:p>
        </p:txBody>
      </p:sp>
    </p:spTree>
    <p:extLst>
      <p:ext uri="{BB962C8B-B14F-4D97-AF65-F5344CB8AC3E}">
        <p14:creationId xmlns="" xmlns:p14="http://schemas.microsoft.com/office/powerpoint/2010/main" val="78302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Bakgrund </a:t>
            </a:r>
            <a:r>
              <a:rPr lang="sv-SE" sz="2800" dirty="0" smtClean="0"/>
              <a:t>1: </a:t>
            </a:r>
            <a:r>
              <a:rPr lang="sv-SE" sz="2800" dirty="0"/>
              <a:t>Genomgående reformer under 2013–2015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200" u="sng" dirty="0"/>
              <a:t>September 2013</a:t>
            </a:r>
            <a:r>
              <a:rPr lang="sv-SE" sz="2200" dirty="0"/>
              <a:t>: tydligare regler och verktyg som ska underlätta kontrollarbetet</a:t>
            </a:r>
          </a:p>
          <a:p>
            <a:r>
              <a:rPr lang="sv-SE" sz="2200" i="1" dirty="0"/>
              <a:t>Aktivitetsrapporterna</a:t>
            </a:r>
            <a:r>
              <a:rPr lang="sv-SE" sz="2200" dirty="0"/>
              <a:t> införs </a:t>
            </a:r>
          </a:p>
          <a:p>
            <a:pPr lvl="1"/>
            <a:r>
              <a:rPr lang="sv-SE" sz="1800" dirty="0"/>
              <a:t>Tidigare inget krav att redovisa sina sökaktiviteter på ett regelbundet och strukturerat sätt</a:t>
            </a:r>
          </a:p>
          <a:p>
            <a:pPr lvl="1"/>
            <a:r>
              <a:rPr lang="sv-SE" sz="1800" dirty="0"/>
              <a:t>Nu månatliga rapporter över vad som gjorts för att ta sig ur arbetslösheten (ex. antal sökta jobb)</a:t>
            </a:r>
          </a:p>
          <a:p>
            <a:r>
              <a:rPr lang="sv-SE" sz="2200" i="1" dirty="0"/>
              <a:t>Nya sanktionsregler</a:t>
            </a:r>
            <a:endParaRPr lang="sv-SE" sz="2200" dirty="0"/>
          </a:p>
          <a:p>
            <a:pPr lvl="1"/>
            <a:r>
              <a:rPr lang="sv-SE" sz="1800" dirty="0"/>
              <a:t>Tydligare regler för när en sanktion ska utgå och tydliga ekonomiska konsekvenser</a:t>
            </a:r>
          </a:p>
          <a:p>
            <a:pPr lvl="1"/>
            <a:r>
              <a:rPr lang="sv-SE" sz="1800" dirty="0"/>
              <a:t>Mildare sanktioner med två sanktionstrappor (misskött arbetssökande/förlängd tid i arbetslöshet)</a:t>
            </a:r>
          </a:p>
          <a:p>
            <a:pPr lvl="1"/>
            <a:r>
              <a:rPr lang="sv-SE" sz="1800" dirty="0"/>
              <a:t>Nya sanktionsgrunder: ex. ej inskickade aktivitetsrapport</a:t>
            </a:r>
          </a:p>
          <a:p>
            <a:pPr lvl="1"/>
            <a:r>
              <a:rPr lang="sv-SE" sz="1800" dirty="0"/>
              <a:t>Betydligt fler sanktioner</a:t>
            </a:r>
          </a:p>
          <a:p>
            <a:pPr marL="457200" lvl="1" indent="0">
              <a:buNone/>
            </a:pPr>
            <a:endParaRPr lang="sv-SE" sz="100" dirty="0"/>
          </a:p>
          <a:p>
            <a:r>
              <a:rPr lang="sv-SE" sz="2200" u="sng" dirty="0"/>
              <a:t>Mars 2015:</a:t>
            </a:r>
            <a:r>
              <a:rPr lang="sv-SE" sz="2200" dirty="0"/>
              <a:t> sanktioner också för arbetssökande med aktivitetsstöd</a:t>
            </a:r>
          </a:p>
          <a:p>
            <a:pPr lvl="1"/>
            <a:r>
              <a:rPr lang="sv-SE" sz="1800" dirty="0"/>
              <a:t>Harmonisering mot reglerna för personer med a-kassa</a:t>
            </a:r>
          </a:p>
          <a:p>
            <a:pPr lvl="1"/>
            <a:r>
              <a:rPr lang="sv-SE" sz="1800" dirty="0"/>
              <a:t>Personer med aktivitetsstöd omfattades av aktivitetsrapporterna från januari 2014</a:t>
            </a:r>
          </a:p>
          <a:p>
            <a:pPr lvl="1"/>
            <a:endParaRPr lang="sv-SE" sz="1900" dirty="0"/>
          </a:p>
        </p:txBody>
      </p:sp>
    </p:spTree>
    <p:extLst>
      <p:ext uri="{BB962C8B-B14F-4D97-AF65-F5344CB8AC3E}">
        <p14:creationId xmlns="" xmlns:p14="http://schemas.microsoft.com/office/powerpoint/2010/main" val="374529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CADDB930-3417-4750-A18F-61DCF690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Kraftig ökning av risken att få en sanktion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806" y="1623413"/>
            <a:ext cx="7323589" cy="465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663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5DF069DF-2DF9-40B5-9B9D-D4CC1013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Men mildare sanktioner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693" y="1609778"/>
            <a:ext cx="7941379" cy="462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927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Bakgrund 2: Omfattande kritik mot </a:t>
            </a:r>
            <a:r>
              <a:rPr lang="sv-SE" sz="2800" dirty="0" smtClean="0"/>
              <a:t>Af:s </a:t>
            </a:r>
            <a:r>
              <a:rPr lang="sv-SE" sz="2800" dirty="0"/>
              <a:t>kontrollarbete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569052"/>
            <a:ext cx="10515600" cy="4700189"/>
          </a:xfrm>
        </p:spPr>
        <p:txBody>
          <a:bodyPr/>
          <a:lstStyle/>
          <a:p>
            <a:r>
              <a:rPr lang="sv-SE" sz="2200" dirty="0"/>
              <a:t>IAF har kritiserat hur Arbetsförmedlingen sköter sitt kontrolluppdrag. Exempel:</a:t>
            </a:r>
          </a:p>
          <a:p>
            <a:pPr lvl="1"/>
            <a:r>
              <a:rPr lang="sv-SE" sz="1700" dirty="0"/>
              <a:t>Många arbetslösa saknar handlingsplan</a:t>
            </a:r>
          </a:p>
          <a:p>
            <a:pPr lvl="1"/>
            <a:r>
              <a:rPr lang="sv-SE" sz="1700" dirty="0"/>
              <a:t>Ej godkända aktivitetsrapporter följs inte upp, </a:t>
            </a:r>
          </a:p>
          <a:p>
            <a:pPr lvl="1"/>
            <a:r>
              <a:rPr lang="sv-SE" sz="1700" dirty="0"/>
              <a:t>Alla regelbrott leder inte till underrättelser</a:t>
            </a:r>
          </a:p>
          <a:p>
            <a:pPr marL="457200" lvl="1" indent="0">
              <a:buNone/>
            </a:pPr>
            <a:r>
              <a:rPr lang="sv-SE" sz="1700" dirty="0" smtClean="0"/>
              <a:t>=&gt; </a:t>
            </a:r>
            <a:r>
              <a:rPr lang="sv-SE" sz="1700" dirty="0"/>
              <a:t>Påverkar arbetet med felaktiga utbetalningar och antas påverka sökaktivitet</a:t>
            </a:r>
          </a:p>
          <a:p>
            <a:r>
              <a:rPr lang="sv-SE" sz="2200" dirty="0" smtClean="0"/>
              <a:t>Arbetsmarknadsutredningen (2019)</a:t>
            </a:r>
            <a:endParaRPr lang="sv-SE" sz="2200" dirty="0"/>
          </a:p>
          <a:p>
            <a:pPr lvl="1"/>
            <a:r>
              <a:rPr lang="sv-SE" sz="1700" dirty="0"/>
              <a:t>Instämmer i kritiken</a:t>
            </a:r>
          </a:p>
          <a:p>
            <a:pPr lvl="1"/>
            <a:r>
              <a:rPr lang="sv-SE" sz="1700" dirty="0"/>
              <a:t>Kontrollarbetet problematiskt att kombinera med att ge stöd till arbetssökande</a:t>
            </a:r>
          </a:p>
          <a:p>
            <a:pPr lvl="1"/>
            <a:r>
              <a:rPr lang="sv-SE" sz="1700" dirty="0"/>
              <a:t>Problem med rättsosäkerhet och bristande kvalitet</a:t>
            </a:r>
          </a:p>
          <a:p>
            <a:r>
              <a:rPr lang="sv-SE" sz="2200" dirty="0" smtClean="0"/>
              <a:t>Men </a:t>
            </a:r>
            <a:r>
              <a:rPr lang="sv-SE" sz="2200" dirty="0"/>
              <a:t>har Arbetsförmedlingens kontrollarbete positiva effekter på jobbchansen även om allt inte fungerar perfekt?</a:t>
            </a:r>
          </a:p>
        </p:txBody>
      </p:sp>
    </p:spTree>
    <p:extLst>
      <p:ext uri="{BB962C8B-B14F-4D97-AF65-F5344CB8AC3E}">
        <p14:creationId xmlns="" xmlns:p14="http://schemas.microsoft.com/office/powerpoint/2010/main" val="110237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studerar vi i den här rapporten?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100" dirty="0"/>
          </a:p>
          <a:p>
            <a:r>
              <a:rPr lang="sv-SE" sz="2200" dirty="0" smtClean="0"/>
              <a:t>Omfattande forskning om effekter för dem som får en sanktion</a:t>
            </a:r>
          </a:p>
          <a:p>
            <a:pPr lvl="1"/>
            <a:r>
              <a:rPr lang="sv-SE" sz="1700" dirty="0" smtClean="0"/>
              <a:t>Snabbare övergång till arbete </a:t>
            </a:r>
            <a:endParaRPr lang="sv-SE" sz="1700" dirty="0" smtClean="0"/>
          </a:p>
          <a:p>
            <a:pPr lvl="1"/>
            <a:r>
              <a:rPr lang="sv-SE" sz="1700" dirty="0" smtClean="0"/>
              <a:t>Lägre </a:t>
            </a:r>
            <a:r>
              <a:rPr lang="sv-SE" sz="1700" dirty="0" smtClean="0"/>
              <a:t>lön och ”sämre” yrken </a:t>
            </a:r>
            <a:endParaRPr lang="sv-SE" sz="1700" dirty="0" smtClean="0"/>
          </a:p>
          <a:p>
            <a:pPr lvl="1"/>
            <a:r>
              <a:rPr lang="sv-SE" sz="1700" dirty="0" smtClean="0"/>
              <a:t>Men </a:t>
            </a:r>
            <a:r>
              <a:rPr lang="sv-SE" sz="1700" dirty="0" smtClean="0"/>
              <a:t>relativt få som får en sanktion. I alla fall före 2013 och fortfarande för flera sanktionsgrunder</a:t>
            </a:r>
          </a:p>
          <a:p>
            <a:r>
              <a:rPr lang="sv-SE" sz="2200" dirty="0" smtClean="0"/>
              <a:t>Men begränsad kunskap om s.k. hoteffekter</a:t>
            </a:r>
          </a:p>
          <a:p>
            <a:pPr lvl="1"/>
            <a:r>
              <a:rPr lang="sv-SE" sz="1700" dirty="0" smtClean="0"/>
              <a:t>Hotet om att få en sanktion och utökad kontroll kan vara avskräckande =&gt; regelefterlevnad + hur många jobb som söks =&gt; hur fort de arbetslösa kommer i arbete </a:t>
            </a:r>
          </a:p>
          <a:p>
            <a:pPr lvl="1"/>
            <a:r>
              <a:rPr lang="sv-SE" sz="1700" dirty="0" smtClean="0"/>
              <a:t>Kan påverka en bred grupp av arbetssökande och inte bara dem som faktiskt får en sanktion</a:t>
            </a:r>
          </a:p>
          <a:p>
            <a:pPr lvl="1"/>
            <a:r>
              <a:rPr lang="sv-SE" sz="1700" dirty="0" smtClean="0"/>
              <a:t>Hoteffekter är därför centrala </a:t>
            </a:r>
            <a:r>
              <a:rPr lang="sv-SE" sz="1700" dirty="0" smtClean="0"/>
              <a:t>för policydiskussionen</a:t>
            </a:r>
          </a:p>
          <a:p>
            <a:r>
              <a:rPr lang="sv-SE" sz="2200" dirty="0" smtClean="0"/>
              <a:t>Studerar hoteffekter av 2013-reformerna </a:t>
            </a:r>
          </a:p>
          <a:p>
            <a:pPr lvl="1"/>
            <a:r>
              <a:rPr lang="sv-SE" sz="1700" dirty="0" smtClean="0"/>
              <a:t>Aktivitetsrapporterna införs och nya sanktionsregler</a:t>
            </a:r>
          </a:p>
          <a:p>
            <a:pPr lvl="1"/>
            <a:r>
              <a:rPr lang="sv-SE" sz="1700" dirty="0" smtClean="0"/>
              <a:t>Hur </a:t>
            </a:r>
            <a:r>
              <a:rPr lang="sv-SE" sz="1700" dirty="0"/>
              <a:t>påverkas jobbchansen av de nya reglerna?</a:t>
            </a:r>
          </a:p>
          <a:p>
            <a:endParaRPr lang="sv-SE" sz="100" dirty="0"/>
          </a:p>
          <a:p>
            <a:endParaRPr lang="sv-SE" sz="1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="" xmlns:p14="http://schemas.microsoft.com/office/powerpoint/2010/main" val="211754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är studien upplagd?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194"/>
            <a:ext cx="10515600" cy="4700189"/>
          </a:xfrm>
        </p:spPr>
        <p:txBody>
          <a:bodyPr/>
          <a:lstStyle/>
          <a:p>
            <a:r>
              <a:rPr lang="sv-SE" sz="2300" dirty="0"/>
              <a:t>Använder att vi har två grupper som påverkas av olika ”reformer”</a:t>
            </a:r>
          </a:p>
          <a:p>
            <a:pPr lvl="1"/>
            <a:r>
              <a:rPr lang="sv-SE" sz="1900" dirty="0"/>
              <a:t>September 2013:  aktivitetsrapporter och ökat antalet sanktioner för arbetslösa med </a:t>
            </a:r>
            <a:r>
              <a:rPr lang="sv-SE" sz="1900" i="1" dirty="0"/>
              <a:t>a-kassa</a:t>
            </a:r>
          </a:p>
          <a:p>
            <a:pPr lvl="1"/>
            <a:r>
              <a:rPr lang="sv-SE" sz="1900" dirty="0"/>
              <a:t>Januari 2014:  aktivitetsrapporter också för deltagare i JOB med </a:t>
            </a:r>
            <a:r>
              <a:rPr lang="sv-SE" sz="1900" i="1" dirty="0"/>
              <a:t>aktivitetsstöd</a:t>
            </a:r>
          </a:p>
          <a:p>
            <a:pPr lvl="1"/>
            <a:endParaRPr lang="sv-SE" sz="100" i="1" dirty="0"/>
          </a:p>
          <a:p>
            <a:r>
              <a:rPr lang="sv-SE" sz="2300" dirty="0"/>
              <a:t>Men två viktiga </a:t>
            </a:r>
            <a:r>
              <a:rPr lang="sv-SE" sz="2300" i="1" dirty="0"/>
              <a:t>selektionsproblem</a:t>
            </a:r>
            <a:r>
              <a:rPr lang="sv-SE" sz="2300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1900" dirty="0"/>
              <a:t>Arbetssökande med a-kassa skiljer sig från de med aktivitetsstöd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1900" dirty="0"/>
              <a:t>Konjunktur och andra saker förändras över tid</a:t>
            </a:r>
            <a:r>
              <a:rPr lang="sv-SE" sz="1800" dirty="0"/>
              <a:t> </a:t>
            </a:r>
          </a:p>
          <a:p>
            <a:r>
              <a:rPr lang="sv-SE" sz="2300" dirty="0"/>
              <a:t>Jämför grupperna över tid</a:t>
            </a:r>
          </a:p>
          <a:p>
            <a:pPr lvl="1"/>
            <a:r>
              <a:rPr lang="sv-SE" sz="1900" dirty="0"/>
              <a:t>Data före reformerna används för att fånga generella skillnader mellan grupperna</a:t>
            </a:r>
          </a:p>
          <a:p>
            <a:pPr lvl="1"/>
            <a:r>
              <a:rPr lang="sv-SE" sz="1900" dirty="0"/>
              <a:t>Att reformerna infördes vid olika tillfällen för de två grupperna används för att särskilja reform-effekten från andra förändringar över tid</a:t>
            </a:r>
          </a:p>
          <a:p>
            <a:pPr lvl="1"/>
            <a:r>
              <a:rPr lang="sv-SE" sz="1900" dirty="0"/>
              <a:t>Jämför jobbchanserna före, mellan och efter de två reformerna för det två grupperna</a:t>
            </a:r>
          </a:p>
          <a:p>
            <a:endParaRPr lang="sv-SE" sz="100" dirty="0"/>
          </a:p>
          <a:p>
            <a:pPr lvl="1"/>
            <a:endParaRPr lang="sv-SE" sz="1800" dirty="0"/>
          </a:p>
          <a:p>
            <a:pPr lvl="1"/>
            <a:endParaRPr lang="sv-SE" sz="16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="" xmlns:p14="http://schemas.microsoft.com/office/powerpoint/2010/main" val="76897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735"/>
            <a:ext cx="10515600" cy="678985"/>
          </a:xfrm>
        </p:spPr>
        <p:txBody>
          <a:bodyPr/>
          <a:lstStyle/>
          <a:p>
            <a:r>
              <a:rPr lang="sv-SE" sz="3200" dirty="0" smtClean="0"/>
              <a:t>Kontrollarbete påverkar jobbchansen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5097299"/>
          </a:xfrm>
        </p:spPr>
        <p:txBody>
          <a:bodyPr/>
          <a:lstStyle/>
          <a:p>
            <a:endParaRPr lang="sv-SE" sz="2100" dirty="0"/>
          </a:p>
          <a:p>
            <a:r>
              <a:rPr lang="sv-SE" sz="2100" dirty="0" smtClean="0"/>
              <a:t>Nya sanktionsregler och aktivitetsrapportering ökar </a:t>
            </a:r>
            <a:r>
              <a:rPr lang="sv-SE" sz="2100" dirty="0" smtClean="0"/>
              <a:t>jobbchansen. </a:t>
            </a:r>
          </a:p>
          <a:p>
            <a:endParaRPr lang="sv-SE" sz="100" dirty="0" smtClean="0"/>
          </a:p>
          <a:p>
            <a:r>
              <a:rPr lang="sv-SE" sz="2100" dirty="0" smtClean="0"/>
              <a:t>Betydande effekter: jobbchansen upp ungefär 5-12%.</a:t>
            </a:r>
          </a:p>
          <a:p>
            <a:pPr lvl="1"/>
            <a:endParaRPr lang="sv-SE" sz="100" dirty="0" smtClean="0"/>
          </a:p>
          <a:p>
            <a:pPr marL="228600" lvl="1">
              <a:spcBef>
                <a:spcPts val="1000"/>
              </a:spcBef>
            </a:pPr>
            <a:r>
              <a:rPr lang="sv-SE" sz="2100" dirty="0" smtClean="0"/>
              <a:t>Betyder </a:t>
            </a:r>
            <a:r>
              <a:rPr lang="sv-SE" sz="2100" dirty="0" smtClean="0"/>
              <a:t>att Arbetsförmedlingens kontrollarbete har positiva effekter på jobbchansen även om allt inte fungerar </a:t>
            </a:r>
            <a:r>
              <a:rPr lang="sv-SE" sz="2100" dirty="0" smtClean="0"/>
              <a:t>perfekt</a:t>
            </a:r>
          </a:p>
          <a:p>
            <a:pPr marL="228600" lvl="1">
              <a:spcBef>
                <a:spcPts val="1000"/>
              </a:spcBef>
            </a:pPr>
            <a:endParaRPr lang="sv-SE" sz="100" dirty="0" smtClean="0"/>
          </a:p>
          <a:p>
            <a:r>
              <a:rPr lang="sv-SE" sz="2100" dirty="0" smtClean="0"/>
              <a:t>Hoteffekterna </a:t>
            </a:r>
            <a:r>
              <a:rPr lang="sv-SE" sz="2100" dirty="0" smtClean="0"/>
              <a:t>är mer betydelsefulla än effekterna för dem som får en sanktion</a:t>
            </a:r>
          </a:p>
          <a:p>
            <a:pPr lvl="1"/>
            <a:r>
              <a:rPr lang="sv-SE" sz="1800" dirty="0" smtClean="0"/>
              <a:t>De som faktiskt får en sanktion påverkas i stor utsträckning</a:t>
            </a:r>
          </a:p>
          <a:p>
            <a:pPr lvl="1"/>
            <a:r>
              <a:rPr lang="sv-SE" sz="1800" dirty="0" smtClean="0"/>
              <a:t>Men hoteffekterna är viktigare eftersom de </a:t>
            </a:r>
            <a:r>
              <a:rPr lang="sv-SE" sz="1800" dirty="0" smtClean="0"/>
              <a:t>påverkar </a:t>
            </a:r>
            <a:r>
              <a:rPr lang="sv-SE" sz="1800" dirty="0" smtClean="0"/>
              <a:t>en bred grupp av arbetsslösa</a:t>
            </a:r>
            <a:endParaRPr lang="sv-SE" sz="2200" dirty="0" smtClean="0"/>
          </a:p>
          <a:p>
            <a:endParaRPr lang="sv-SE" sz="1900" dirty="0"/>
          </a:p>
        </p:txBody>
      </p:sp>
    </p:spTree>
    <p:extLst>
      <p:ext uri="{BB962C8B-B14F-4D97-AF65-F5344CB8AC3E}">
        <p14:creationId xmlns="" xmlns:p14="http://schemas.microsoft.com/office/powerpoint/2010/main" val="209749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FAU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2F49"/>
      </a:accent1>
      <a:accent2>
        <a:srgbClr val="F2CB13"/>
      </a:accent2>
      <a:accent3>
        <a:srgbClr val="CC507D"/>
      </a:accent3>
      <a:accent4>
        <a:srgbClr val="4CA8E1"/>
      </a:accent4>
      <a:accent5>
        <a:srgbClr val="90B956"/>
      </a:accent5>
      <a:accent6>
        <a:srgbClr val="D4762F"/>
      </a:accent6>
      <a:hlink>
        <a:srgbClr val="639AE3"/>
      </a:hlink>
      <a:folHlink>
        <a:srgbClr val="E29643"/>
      </a:folHlink>
    </a:clrScheme>
    <a:fontScheme name="IFAU">
      <a:majorFont>
        <a:latin typeface="Poppin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FAU-presentation.potx" id="{BD7DEB0E-A0A7-4B8E-A05A-7EF9ED1FAB98}" vid="{1E3DD29C-DBBD-4A36-904E-6EE850B139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IFAU-presentation</Template>
  <TotalTime>1838</TotalTime>
  <Words>954</Words>
  <Application>Microsoft Office PowerPoint</Application>
  <PresentationFormat>Anpassad</PresentationFormat>
  <Paragraphs>119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Poppins</vt:lpstr>
      <vt:lpstr>Times New Roman</vt:lpstr>
      <vt:lpstr>Calibri</vt:lpstr>
      <vt:lpstr>Office-tema</vt:lpstr>
      <vt:lpstr>  Arbetsförmedlingens kontrollarbete, sanktioner och de arbetslösas sökbeteende </vt:lpstr>
      <vt:lpstr>En översikt över rapporten</vt:lpstr>
      <vt:lpstr>Bakgrund 1: Genomgående reformer under 2013–2015 </vt:lpstr>
      <vt:lpstr>Kraftig ökning av risken att få en sanktion</vt:lpstr>
      <vt:lpstr>Men mildare sanktioner</vt:lpstr>
      <vt:lpstr>Bakgrund 2: Omfattande kritik mot Af:s kontrollarbete</vt:lpstr>
      <vt:lpstr>Vad studerar vi i den här rapporten?</vt:lpstr>
      <vt:lpstr>Hur är studien upplagd?</vt:lpstr>
      <vt:lpstr>Kontrollarbete påverkar jobbchansen</vt:lpstr>
      <vt:lpstr>Olika grupper påverkas olika</vt:lpstr>
      <vt:lpstr>Varför kan aktivitetsrapportering vara viktigt?</vt:lpstr>
      <vt:lpstr>Vägen framåt för kontrolluppdraget?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Vikström</dc:creator>
  <dc:description>IFAU9000, v4.0, 2019-03-05</dc:description>
  <cp:lastModifiedBy>Johan Vikström</cp:lastModifiedBy>
  <cp:revision>41</cp:revision>
  <dcterms:created xsi:type="dcterms:W3CDTF">2019-10-24T12:26:49Z</dcterms:created>
  <dcterms:modified xsi:type="dcterms:W3CDTF">2020-01-21T06:27:01Z</dcterms:modified>
</cp:coreProperties>
</file>