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1" r:id="rId3"/>
    <p:sldId id="258" r:id="rId4"/>
    <p:sldId id="259" r:id="rId5"/>
    <p:sldId id="260" r:id="rId6"/>
  </p:sldIdLst>
  <p:sldSz cx="12192000" cy="6858000"/>
  <p:notesSz cx="6797675" cy="9926638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Poppins" panose="00000500000000000000" pitchFamily="2" charset="0"/>
      <p:regular r:id="rId13"/>
      <p:bold r:id="rId14"/>
      <p:italic r:id="rId15"/>
      <p:boldItalic r:id="rId16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7157" autoAdjust="0"/>
  </p:normalViewPr>
  <p:slideViewPr>
    <p:cSldViewPr snapToGrid="0" showGuides="1">
      <p:cViewPr varScale="1">
        <p:scale>
          <a:sx n="48" d="100"/>
          <a:sy n="48" d="100"/>
        </p:scale>
        <p:origin x="1288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32B0875F-64E8-49D9-8EB1-796F05ED99C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0241DAA-3F14-4B8E-9227-8E67F55C46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56D2C-86A3-455F-AB1B-841AD3F96E28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0CE31CD-FD93-460B-9064-556333B7BA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761B8B3-D5DE-4A91-9EEB-48043D3A5C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EA0D6-7B28-468C-A046-795CD875B6F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8758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4157D-A562-4AD7-BB8E-E2028FBAF8C7}" type="datetimeFigureOut">
              <a:rPr lang="sv-SE" smtClean="0"/>
              <a:t>2021-02-08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3E9A5-6100-4E5A-82AA-EBC1FEFD903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7945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13E9A5-6100-4E5A-82AA-EBC1FEFD903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6816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13E9A5-6100-4E5A-82AA-EBC1FEFD903B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2720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13E9A5-6100-4E5A-82AA-EBC1FEFD903B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952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13E9A5-6100-4E5A-82AA-EBC1FEFD903B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5081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13E9A5-6100-4E5A-82AA-EBC1FEFD903B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443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C33128-A5A4-456E-94D5-55DA51F4B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95142"/>
            <a:ext cx="9144000" cy="3384000"/>
          </a:xfrm>
        </p:spPr>
        <p:txBody>
          <a:bodyPr anchor="b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CD5501-DA89-4D50-B626-DAC28564F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0569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4A7683-D441-43DA-9199-B47A50317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1303D4F-883A-4296-ADA7-3398ED8A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33099562-40A5-4384-BDBF-24C964EAE8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54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22FFF6-4D9E-4936-B640-6B4018AED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161DD6-4556-48A7-B64E-14F033B50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6828A575-6C72-4170-9FE5-E716D5DCD0C1}"/>
              </a:ext>
            </a:extLst>
          </p:cNvPr>
          <p:cNvSpPr txBox="1">
            <a:spLocks/>
          </p:cNvSpPr>
          <p:nvPr userDrawn="1"/>
        </p:nvSpPr>
        <p:spPr>
          <a:xfrm>
            <a:off x="11353800" y="216000"/>
            <a:ext cx="748615" cy="413450"/>
          </a:xfrm>
          <a:prstGeom prst="rect">
            <a:avLst/>
          </a:prstGeom>
        </p:spPr>
        <p:txBody>
          <a:bodyPr/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sv-SE" dirty="0"/>
          </a:p>
        </p:txBody>
      </p:sp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8F9B78C0-342B-42C0-AA22-2CD302DE28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2277" y="6356350"/>
            <a:ext cx="1173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>
            <a:extLst>
              <a:ext uri="{FF2B5EF4-FFF2-40B4-BE49-F238E27FC236}">
                <a16:creationId xmlns:a16="http://schemas.microsoft.com/office/drawing/2014/main" id="{10069D99-9737-4B02-A768-375FBFCA9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Platshållare för sidfot 5">
            <a:extLst>
              <a:ext uri="{FF2B5EF4-FFF2-40B4-BE49-F238E27FC236}">
                <a16:creationId xmlns:a16="http://schemas.microsoft.com/office/drawing/2014/main" id="{80367537-5EF2-487E-BDF8-A279268D0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04514" y="6356350"/>
            <a:ext cx="7152524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9839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E05C86-F690-4529-9024-6659CCA6C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060B8A-88A3-4B63-8B9F-7F947995E3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76000"/>
            <a:ext cx="5181600" cy="4692649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30AF86A-A6C4-4938-80A5-9B6FD96A8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76000"/>
            <a:ext cx="5181600" cy="46926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EEBB7E-D8C7-4FF8-AE6B-C7A030E1C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7193A0A-6C66-4CAB-A76B-FC3461029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9" name="Platshållare för bildnummer 5">
            <a:extLst>
              <a:ext uri="{FF2B5EF4-FFF2-40B4-BE49-F238E27FC236}">
                <a16:creationId xmlns:a16="http://schemas.microsoft.com/office/drawing/2014/main" id="{11F4BBBA-4548-4A5A-928D-709537BAE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032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31B7669-A8D7-48C8-9C39-0417DCFC4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629A1F2-3B81-4013-9DDC-483A78D72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570DFEF6-C212-4C36-A102-815178B13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14534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BB98A5-0641-4781-99BC-EBDDBA4DB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066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FCC8A8F-12EA-4B7A-AEE9-EC99454E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5A2A19C-4697-4FF3-BA23-EE7F63C2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D4DA5D0C-A38A-409C-9808-4FB7C4BB87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757540"/>
            <a:ext cx="10514013" cy="54083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DA718A-97A6-4A27-84CA-05E10F3C1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259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FCC8A8F-12EA-4B7A-AEE9-EC99454EE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5A2A19C-4697-4FF3-BA23-EE7F63C2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58C732A3-2E6B-4915-82FF-E4C85C8D47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3654" y="663575"/>
            <a:ext cx="11788346" cy="54483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A73327-7CA3-4FEF-B7CA-063FCF3B06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318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B35724-3C6A-428F-A405-9069AFE3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728663"/>
            <a:ext cx="3932237" cy="1042386"/>
          </a:xfrm>
        </p:spPr>
        <p:txBody>
          <a:bodyPr anchor="t"/>
          <a:lstStyle>
            <a:lvl1pPr>
              <a:defRPr sz="2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8EAD2EB-C5C8-4FDA-9DA1-2A18244E21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28663"/>
            <a:ext cx="6172200" cy="51323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E60CC7E-92D0-433F-B75C-87A2BC1DA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24063"/>
            <a:ext cx="3932237" cy="38449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5EFA28-5D40-49DE-918D-C89A5BD2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624D68-7675-43DC-A4C7-AC08F5B36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C4F211D7-C022-445C-9535-45C3F2F30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924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787C9D9-9291-449C-92DA-34E848F86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000"/>
            <a:ext cx="10515600" cy="11453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7DF5617-AE38-4953-B778-194BFFEFE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76773"/>
            <a:ext cx="10515600" cy="4700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46C9165-3736-47A0-986B-E51FDE628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2277" y="6356350"/>
            <a:ext cx="11734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853121-7820-414C-8270-B5484E199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04514" y="6356350"/>
            <a:ext cx="71525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FFD94952-A9E3-45E7-99DC-1AD2C04E291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570" y="6304430"/>
            <a:ext cx="2295845" cy="446414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0FE734A7-6557-446F-B588-E6D6315DC0C0}"/>
              </a:ext>
            </a:extLst>
          </p:cNvPr>
          <p:cNvSpPr/>
          <p:nvPr userDrawn="1"/>
        </p:nvSpPr>
        <p:spPr>
          <a:xfrm>
            <a:off x="0" y="0"/>
            <a:ext cx="384561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nummer 5">
            <a:extLst>
              <a:ext uri="{FF2B5EF4-FFF2-40B4-BE49-F238E27FC236}">
                <a16:creationId xmlns:a16="http://schemas.microsoft.com/office/drawing/2014/main" id="{AF06D346-E3FE-4F9B-A789-3ED667282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64539" y="216000"/>
            <a:ext cx="685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+mj-lt"/>
              </a:defRPr>
            </a:lvl1pPr>
          </a:lstStyle>
          <a:p>
            <a:fld id="{474047E2-7801-4908-88D1-4D3D5A9FD5C2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1505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8" r:id="rId6"/>
    <p:sldLayoutId id="2147483657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71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98CB57-FC70-43F4-8BFA-40FCA8C0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Coronapandemin och undervisning på distans – hur kan studieprestationer påverkas?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4B2A2E-C7FF-4A8E-A6D1-F9AEEAAE3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i="1" dirty="0"/>
              <a:t>17 mars 2020</a:t>
            </a:r>
            <a:r>
              <a:rPr lang="sv-SE" sz="2400" dirty="0"/>
              <a:t>: Stefan </a:t>
            </a:r>
            <a:r>
              <a:rPr lang="sv-SE" sz="2400" dirty="0" err="1"/>
              <a:t>Löfven</a:t>
            </a:r>
            <a:r>
              <a:rPr lang="sv-SE" sz="2400" dirty="0"/>
              <a:t> meddelar att gymnasier och högre utbildning ska övergå till distansundervisning med omedelbar verkan.</a:t>
            </a:r>
          </a:p>
          <a:p>
            <a:endParaRPr lang="sv-SE" sz="200" dirty="0"/>
          </a:p>
          <a:p>
            <a:r>
              <a:rPr lang="sv-SE" sz="2400" dirty="0"/>
              <a:t>Distansundervisning före pandemin: </a:t>
            </a:r>
          </a:p>
          <a:p>
            <a:pPr lvl="1"/>
            <a:r>
              <a:rPr lang="sv-SE" sz="2000" dirty="0"/>
              <a:t>Förekom inte inom grundskola eller gymnasium, men viss möjlighet till fjärrundervisning.</a:t>
            </a:r>
          </a:p>
          <a:p>
            <a:pPr lvl="1"/>
            <a:r>
              <a:rPr lang="sv-SE" sz="2000" dirty="0"/>
              <a:t>Etablerat inslag inom högre utbildning. </a:t>
            </a:r>
          </a:p>
          <a:p>
            <a:pPr lvl="1"/>
            <a:endParaRPr lang="sv-SE" sz="200" dirty="0"/>
          </a:p>
          <a:p>
            <a:r>
              <a:rPr lang="sv-SE" sz="2400" dirty="0"/>
              <a:t>Förutsättningar:</a:t>
            </a:r>
          </a:p>
          <a:p>
            <a:pPr lvl="1"/>
            <a:r>
              <a:rPr lang="sv-SE" sz="2000" dirty="0"/>
              <a:t>Bör ha varit relativt goda i termer av tillgång till digital teknik.</a:t>
            </a:r>
          </a:p>
          <a:p>
            <a:pPr lvl="1"/>
            <a:r>
              <a:rPr lang="sv-SE" sz="2000" dirty="0"/>
              <a:t>Men troligen socioekonomiska skillnader vad gäller studiemiljö i hemmet (t ex möjlighet till </a:t>
            </a:r>
            <a:r>
              <a:rPr lang="sv-SE" sz="2000" dirty="0" err="1"/>
              <a:t>studiero</a:t>
            </a:r>
            <a:r>
              <a:rPr lang="sv-SE" sz="2000" dirty="0"/>
              <a:t>, snabb uppkoppling, hjälp från föräldrar) </a:t>
            </a:r>
          </a:p>
          <a:p>
            <a:pPr lvl="1"/>
            <a:r>
              <a:rPr lang="sv-SE" sz="2000" dirty="0"/>
              <a:t>Begränsad möjlighet till planering och vissa lärare kan ha saknat nödvändig kompetens.</a:t>
            </a:r>
          </a:p>
          <a:p>
            <a:pPr marL="457200" lvl="1" indent="0">
              <a:buNone/>
            </a:pPr>
            <a:endParaRPr lang="sv-SE" sz="2400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664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AA7309-B271-4A07-BDCF-845AA8C45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000" dirty="0"/>
              <a:t>Hur anser lärare, rektorer och huvudmän att det har fungerat?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16E375-7742-4160-95C2-A41F9A5A6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i="1" dirty="0"/>
              <a:t>Lärarförbundet (2020): </a:t>
            </a:r>
            <a:r>
              <a:rPr lang="sv-SE" sz="2400" dirty="0"/>
              <a:t>Enkät bland lärare. </a:t>
            </a:r>
          </a:p>
          <a:p>
            <a:pPr lvl="1"/>
            <a:r>
              <a:rPr lang="sv-SE" sz="2000" dirty="0"/>
              <a:t>De flesta uppger att det blivit svårare att lära eleverna det de ska kunna och att det blivit mer problematiskt att nå skolans kunskapsmål.</a:t>
            </a:r>
            <a:endParaRPr lang="sv-SE" sz="1600" dirty="0"/>
          </a:p>
          <a:p>
            <a:r>
              <a:rPr lang="sv-SE" sz="2400" i="1" dirty="0"/>
              <a:t>Skolverket (2020): </a:t>
            </a:r>
            <a:r>
              <a:rPr lang="sv-SE" sz="2400" dirty="0"/>
              <a:t>Intervjuer med 100 huvudmän.</a:t>
            </a:r>
          </a:p>
          <a:p>
            <a:pPr lvl="1"/>
            <a:r>
              <a:rPr lang="sv-SE" sz="2000" dirty="0"/>
              <a:t>Det har trots att gått ganska bra att bedriva fjärr- och distansundervisning inom gymnasiet och vuxenutbildningen. </a:t>
            </a:r>
          </a:p>
          <a:p>
            <a:pPr lvl="1"/>
            <a:r>
              <a:rPr lang="sv-SE" sz="2000" dirty="0"/>
              <a:t>Störst problem vad gäller praktiska moment.</a:t>
            </a:r>
          </a:p>
          <a:p>
            <a:r>
              <a:rPr lang="sv-SE" sz="2400" i="1" dirty="0"/>
              <a:t>Skolinspektionen (2020): </a:t>
            </a:r>
            <a:r>
              <a:rPr lang="sv-SE" sz="2400" dirty="0"/>
              <a:t>Intervjuer med 100 rektorer.</a:t>
            </a:r>
          </a:p>
          <a:p>
            <a:pPr lvl="1"/>
            <a:r>
              <a:rPr lang="sv-SE" sz="2000" dirty="0"/>
              <a:t>Omställningen har överlag fungerat, men det finns problem: svårt för lärarna att upptäcka om elever inte hänger med, elever tappar ofta motivation och många mår dåligt av isoleringen.</a:t>
            </a:r>
          </a:p>
          <a:p>
            <a:pPr lvl="1"/>
            <a:r>
              <a:rPr lang="sv-SE" sz="2000" dirty="0"/>
              <a:t>Nyanlända är en särskilt sårbar grupp vid distansundervisning.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131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7F2E55-D2B9-4FB2-8F59-C17955DA3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kan vi lära oss från tidigare forskning?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1DF616-3B0B-411E-95F7-07B1D0FD7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Teoretiskt kan undervisning på distans både ha för- och nackdelar:</a:t>
            </a:r>
          </a:p>
          <a:p>
            <a:pPr lvl="1"/>
            <a:r>
              <a:rPr lang="sv-SE" sz="1800" dirty="0"/>
              <a:t>Ökad flexibilitet (+)</a:t>
            </a:r>
          </a:p>
          <a:p>
            <a:pPr lvl="1"/>
            <a:r>
              <a:rPr lang="sv-SE" sz="1800" dirty="0"/>
              <a:t>Kräver mer vad gäller tidsplanering och självdisciplin (-)</a:t>
            </a:r>
          </a:p>
          <a:p>
            <a:pPr lvl="1"/>
            <a:r>
              <a:rPr lang="sv-SE" sz="1800" dirty="0"/>
              <a:t>Mindre möjligheter till interaktion med andra studenter och lärare (-)</a:t>
            </a:r>
          </a:p>
          <a:p>
            <a:pPr lvl="1"/>
            <a:r>
              <a:rPr lang="sv-SE" sz="1800" dirty="0"/>
              <a:t>Mindre social press att prestera bra och minskad motivation (-)</a:t>
            </a:r>
          </a:p>
          <a:p>
            <a:r>
              <a:rPr lang="sv-SE" sz="2400" dirty="0"/>
              <a:t>Studier av högskoleutbildning på distans:</a:t>
            </a:r>
          </a:p>
          <a:p>
            <a:pPr lvl="1"/>
            <a:r>
              <a:rPr lang="sv-SE" sz="1800" i="1" dirty="0" err="1"/>
              <a:t>Figlio</a:t>
            </a:r>
            <a:r>
              <a:rPr lang="sv-SE" sz="1800" i="1" dirty="0"/>
              <a:t>, Rush &amp; Yin (2013)</a:t>
            </a:r>
            <a:r>
              <a:rPr lang="sv-SE" sz="1800" dirty="0"/>
              <a:t>: Negativa effekter, speciellt för svagare grupper.</a:t>
            </a:r>
          </a:p>
          <a:p>
            <a:pPr lvl="1"/>
            <a:r>
              <a:rPr lang="sv-SE" sz="1800" i="1" dirty="0" err="1"/>
              <a:t>Bettinger</a:t>
            </a:r>
            <a:r>
              <a:rPr lang="sv-SE" sz="1800" i="1" dirty="0"/>
              <a:t> m.fl. (2017)</a:t>
            </a:r>
            <a:r>
              <a:rPr lang="sv-SE" sz="1800" dirty="0"/>
              <a:t>:</a:t>
            </a:r>
            <a:r>
              <a:rPr lang="sv-SE" sz="1800" i="1" dirty="0"/>
              <a:t> </a:t>
            </a:r>
            <a:r>
              <a:rPr lang="sv-SE" sz="1800" dirty="0"/>
              <a:t> Stora negativa effekter. Elever med låg (tidigare) GPA drabbas hårdast.</a:t>
            </a:r>
          </a:p>
          <a:p>
            <a:pPr lvl="1"/>
            <a:r>
              <a:rPr lang="sv-SE" sz="1800" i="1" dirty="0" err="1"/>
              <a:t>Escueta</a:t>
            </a:r>
            <a:r>
              <a:rPr lang="sv-SE" sz="1800" i="1" dirty="0"/>
              <a:t> m.fl. (2017)</a:t>
            </a:r>
            <a:r>
              <a:rPr lang="sv-SE" sz="1800" dirty="0"/>
              <a:t>: 	Översikt. Negativa effekter, men inte alltid så stora i genomsnitt. </a:t>
            </a:r>
          </a:p>
          <a:p>
            <a:r>
              <a:rPr lang="sv-SE" dirty="0"/>
              <a:t> </a:t>
            </a:r>
            <a:r>
              <a:rPr lang="sv-SE" sz="2400" dirty="0"/>
              <a:t>Effekter under pandemin?</a:t>
            </a:r>
          </a:p>
          <a:p>
            <a:pPr lvl="1"/>
            <a:r>
              <a:rPr lang="sv-SE" sz="1800" dirty="0"/>
              <a:t>Troligen negativa effekter, speciellt för svagare elever. Inte säkert att starkare elever drabbats negativt. </a:t>
            </a:r>
          </a:p>
          <a:p>
            <a:pPr lvl="1"/>
            <a:r>
              <a:rPr lang="sv-SE" sz="1800" dirty="0"/>
              <a:t>Att övergången gjordes på bred front, utan större möjlighet till planering kan medföra att effekterna är mer negativa jämfört med tidigare studier.</a:t>
            </a:r>
          </a:p>
        </p:txBody>
      </p:sp>
    </p:spTree>
    <p:extLst>
      <p:ext uri="{BB962C8B-B14F-4D97-AF65-F5344CB8AC3E}">
        <p14:creationId xmlns:p14="http://schemas.microsoft.com/office/powerpoint/2010/main" val="2131978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CFBED8-692C-4175-9CF1-9D58F316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Tidigare forskning (forts.)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735AFC-45B0-484E-9A54-33F2EC411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400" dirty="0"/>
              <a:t>Få (övertygande) studier på gymnasie- och grundskolenivå.  </a:t>
            </a:r>
          </a:p>
          <a:p>
            <a:pPr lvl="1"/>
            <a:r>
              <a:rPr lang="sv-SE" sz="1800" i="1" dirty="0" err="1"/>
              <a:t>Heppen</a:t>
            </a:r>
            <a:r>
              <a:rPr lang="sv-SE" sz="1800" i="1" dirty="0"/>
              <a:t> m.fl. (2017)</a:t>
            </a:r>
            <a:r>
              <a:rPr lang="sv-SE" sz="1800" dirty="0"/>
              <a:t>: Negativa effekter av distansundervisning för en grupp relativt svaga elever.</a:t>
            </a:r>
          </a:p>
          <a:p>
            <a:pPr lvl="1"/>
            <a:r>
              <a:rPr lang="sv-SE" sz="1800" i="1" dirty="0"/>
              <a:t>Fitzpatrick m.fl. (2020)</a:t>
            </a:r>
            <a:r>
              <a:rPr lang="sv-SE" sz="1800" dirty="0"/>
              <a:t>:</a:t>
            </a:r>
            <a:r>
              <a:rPr lang="sv-SE" sz="1800" i="1" dirty="0"/>
              <a:t> </a:t>
            </a:r>
            <a:r>
              <a:rPr lang="sv-SE" sz="1800" dirty="0"/>
              <a:t>Negativa effekter av att byta från en vanlig skola till en skola där all undervisning sker online.</a:t>
            </a:r>
          </a:p>
          <a:p>
            <a:r>
              <a:rPr lang="sv-SE" sz="2400" dirty="0"/>
              <a:t>Effekter under pandemin?</a:t>
            </a:r>
          </a:p>
          <a:p>
            <a:pPr lvl="1"/>
            <a:r>
              <a:rPr lang="sv-SE" sz="1800" dirty="0"/>
              <a:t>De få studier som finns pekar åt samma håll som för högskolan: negativa effekter, åtminstone bland svagare elever.</a:t>
            </a:r>
          </a:p>
          <a:p>
            <a:pPr lvl="1"/>
            <a:r>
              <a:rPr lang="sv-SE" sz="1800" dirty="0"/>
              <a:t>Svårt att komma på någon rimlig anledning till att effekterna skulle vara mer positiva för yngre elever:</a:t>
            </a:r>
          </a:p>
          <a:p>
            <a:pPr lvl="2"/>
            <a:r>
              <a:rPr lang="sv-SE" sz="1800" dirty="0"/>
              <a:t>Högskolestudenter är äldre och har mer studievana. Bör vara mer redo för det ytterligare egenansvar det innebär att följa undervisning på distans. </a:t>
            </a:r>
          </a:p>
          <a:p>
            <a:pPr lvl="2"/>
            <a:r>
              <a:rPr lang="sv-SE" sz="1800" dirty="0"/>
              <a:t>Troligen fler moment inom grundskola och gymnasium som inte lämpar sig så väl för distansundervisning, t.ex. praktiska moment och APL på yrkesprogrammen. </a:t>
            </a:r>
          </a:p>
          <a:p>
            <a:pPr lvl="2"/>
            <a:r>
              <a:rPr lang="sv-SE" sz="1800" dirty="0"/>
              <a:t>Högskolestudenter är en mycket mer positivt selekterad grupp i termer av studieprestationer. </a:t>
            </a:r>
          </a:p>
          <a:p>
            <a:pPr marL="914400" lvl="2" indent="0">
              <a:buNone/>
            </a:pPr>
            <a:endParaRPr lang="sv-SE" sz="1800" dirty="0"/>
          </a:p>
          <a:p>
            <a:pPr lvl="2"/>
            <a:endParaRPr lang="sv-SE" sz="1400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331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02C60E-DDA0-45A3-9940-6E5D9DC82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Slutsatser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31A093-C971-4230-A8F0-F366AC587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Tidigare studier pekar på negativa effekter av undervisning på distans, speciellt för svagare elever. </a:t>
            </a:r>
          </a:p>
          <a:p>
            <a:pPr lvl="1"/>
            <a:r>
              <a:rPr lang="sv-SE" sz="1800" dirty="0"/>
              <a:t>Studerar situationer då skolorna haft avsevärt mycket längre tid att utarbeta formerna för distansundervisning. Talar för att de negativa effekterna kan vara större under pandemin. </a:t>
            </a:r>
          </a:p>
          <a:p>
            <a:r>
              <a:rPr lang="sv-SE" sz="2000" dirty="0"/>
              <a:t>Kan därför befara en ökad ojämlikhet i utbildningsutfall i spåren av pandemin. </a:t>
            </a:r>
          </a:p>
          <a:p>
            <a:r>
              <a:rPr lang="sv-SE" sz="2000" dirty="0"/>
              <a:t>Hur elever i slutändan påverkas beror dock på i vilken utsträckning pandemin fortsätter att påverka utbildningsväsendet och på hur väl skolorna i efterhand lyckas kompensera för eventuella brister. </a:t>
            </a:r>
          </a:p>
          <a:p>
            <a:r>
              <a:rPr lang="sv-SE" sz="2000" dirty="0"/>
              <a:t>Även om distansundervisning är ett sämre alternativ än undervisning på plats, så mycket bättre än ingen undervisning alls!</a:t>
            </a:r>
          </a:p>
          <a:p>
            <a:pPr lvl="1"/>
            <a:r>
              <a:rPr lang="sv-SE" sz="1800" dirty="0"/>
              <a:t>Den tekniska utvecklingen och digitaliseringen av den svenska skolan har skapat relativt bra förut­sättningar för att snabbt övergå till distansundervisning. </a:t>
            </a:r>
          </a:p>
          <a:p>
            <a:pPr lvl="1"/>
            <a:r>
              <a:rPr lang="sv-SE" sz="1800" dirty="0"/>
              <a:t>Utan den utvecklingen hade kostnaderna av pandemi-hanteringen i termer av försämrad kunskapsutveckling sannolikt varit betydligt större. 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096811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IFAU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122F49"/>
      </a:accent1>
      <a:accent2>
        <a:srgbClr val="F2CB13"/>
      </a:accent2>
      <a:accent3>
        <a:srgbClr val="CC507D"/>
      </a:accent3>
      <a:accent4>
        <a:srgbClr val="4CA8E1"/>
      </a:accent4>
      <a:accent5>
        <a:srgbClr val="90B956"/>
      </a:accent5>
      <a:accent6>
        <a:srgbClr val="D4762F"/>
      </a:accent6>
      <a:hlink>
        <a:srgbClr val="639AE3"/>
      </a:hlink>
      <a:folHlink>
        <a:srgbClr val="E29643"/>
      </a:folHlink>
    </a:clrScheme>
    <a:fontScheme name="IFAU">
      <a:majorFont>
        <a:latin typeface="Poppins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AU-presentation.potx" id="{BD7DEB0E-A0A7-4B8E-A05A-7EF9ED1FAB98}" vid="{1E3DD29C-DBBD-4A36-904E-6EE850B139E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IFAU-presentation</Template>
  <TotalTime>9182</TotalTime>
  <Words>714</Words>
  <Application>Microsoft Office PowerPoint</Application>
  <PresentationFormat>Bredbild</PresentationFormat>
  <Paragraphs>59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Times New Roman</vt:lpstr>
      <vt:lpstr>Calibri</vt:lpstr>
      <vt:lpstr>Poppins</vt:lpstr>
      <vt:lpstr>Arial</vt:lpstr>
      <vt:lpstr>Office-tema</vt:lpstr>
      <vt:lpstr>Coronapandemin och undervisning på distans – hur kan studieprestationer påverkas?</vt:lpstr>
      <vt:lpstr>Hur anser lärare, rektorer och huvudmän att det har fungerat?</vt:lpstr>
      <vt:lpstr>Vad kan vi lära oss från tidigare forskning?</vt:lpstr>
      <vt:lpstr>Tidigare forskning (forts.)</vt:lpstr>
      <vt:lpstr>Slutsatser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Coronapandemin och undervisning på distans – hur kan studieprestationer påverkas?</dc:title>
  <dc:creator>Caroline Hall</dc:creator>
  <dc:description>IFAU9000, v4.0, 2019-03-05</dc:description>
  <cp:lastModifiedBy>Caroline Hall</cp:lastModifiedBy>
  <cp:revision>47</cp:revision>
  <cp:lastPrinted>2021-02-02T08:44:47Z</cp:lastPrinted>
  <dcterms:created xsi:type="dcterms:W3CDTF">2020-11-26T08:27:10Z</dcterms:created>
  <dcterms:modified xsi:type="dcterms:W3CDTF">2021-02-08T10:05:17Z</dcterms:modified>
</cp:coreProperties>
</file>