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63" r:id="rId2"/>
    <p:sldId id="2142535074" r:id="rId3"/>
    <p:sldId id="2142535072" r:id="rId4"/>
    <p:sldId id="2145707075" r:id="rId5"/>
    <p:sldId id="2142535076" r:id="rId6"/>
    <p:sldId id="2142535091" r:id="rId7"/>
    <p:sldId id="2145707074" r:id="rId8"/>
    <p:sldId id="2145707071" r:id="rId9"/>
    <p:sldId id="2142535094" r:id="rId10"/>
    <p:sldId id="2142535111" r:id="rId11"/>
    <p:sldId id="2142535081" r:id="rId12"/>
    <p:sldId id="2142535098" r:id="rId13"/>
    <p:sldId id="2142535109" r:id="rId14"/>
    <p:sldId id="2145707073" r:id="rId15"/>
    <p:sldId id="2142535099" r:id="rId16"/>
    <p:sldId id="2142535112" r:id="rId17"/>
    <p:sldId id="2142535103" r:id="rId18"/>
    <p:sldId id="2142535104" r:id="rId19"/>
    <p:sldId id="2142535105" r:id="rId20"/>
    <p:sldId id="2142535107" r:id="rId21"/>
    <p:sldId id="2142535113" r:id="rId22"/>
    <p:sldId id="21425351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Thorgård" initials="PT" lastIdx="8" clrIdx="0">
    <p:extLst>
      <p:ext uri="{19B8F6BF-5375-455C-9EA6-DF929625EA0E}">
        <p15:presenceInfo xmlns:p15="http://schemas.microsoft.com/office/powerpoint/2012/main" userId="S-1-5-21-2100284113-1573851820-878952375-336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380"/>
    <a:srgbClr val="FFFFFF"/>
    <a:srgbClr val="BBB5B0"/>
    <a:srgbClr val="B78037"/>
    <a:srgbClr val="289487"/>
    <a:srgbClr val="057267"/>
    <a:srgbClr val="003087"/>
    <a:srgbClr val="003C23"/>
    <a:srgbClr val="D9F7F4"/>
    <a:srgbClr val="2091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accen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yst layout 1 - Markering 4">
    <a:wholeTbl>
      <a:tcTxStyle>
        <a:fontRef idx="minor">
          <a:scrgbClr r="0" g="0" b="0"/>
        </a:fontRef>
        <a:schemeClr val="accent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77730" autoAdjust="0"/>
  </p:normalViewPr>
  <p:slideViewPr>
    <p:cSldViewPr snapToGrid="0" showGuides="1">
      <p:cViewPr varScale="1">
        <p:scale>
          <a:sx n="81" d="100"/>
          <a:sy n="81" d="100"/>
        </p:scale>
        <p:origin x="1386" y="84"/>
      </p:cViewPr>
      <p:guideLst/>
    </p:cSldViewPr>
  </p:slideViewPr>
  <p:notesTextViewPr>
    <p:cViewPr>
      <p:scale>
        <a:sx n="100" d="100"/>
        <a:sy n="100" d="100"/>
      </p:scale>
      <p:origin x="0" y="0"/>
    </p:cViewPr>
  </p:notesTextViewPr>
  <p:sorterViewPr>
    <p:cViewPr>
      <p:scale>
        <a:sx n="100" d="100"/>
        <a:sy n="100" d="100"/>
      </p:scale>
      <p:origin x="0" y="-2796"/>
    </p:cViewPr>
  </p:sorterViewPr>
  <p:notesViewPr>
    <p:cSldViewPr snapToGrid="0">
      <p:cViewPr varScale="1">
        <p:scale>
          <a:sx n="91" d="100"/>
          <a:sy n="91" d="100"/>
        </p:scale>
        <p:origin x="9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408043\AppData\Roaming\cBrain\F2\Temp\3392248\Sammenfatning%20alle%20figurer%7bF2%234009693%2328%233914613%231%7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PROD.sitad.dk\dfs\cu2823\Enheder\Ledelsessekretariatet\_Personmapper\S&#248;ren%20SR\Ekspertkommissionen\Formandens%20historiefort&#230;lling\M&#229;lgruppefigur\Figur%20med%20LAB-m&#229;lgrupper%2021.05.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'C:\Users\B375602\AppData\Local\Microsoft\Windows\INetCache\Content.Outlook\PDVVGP0V\[Figur med indsatser 04.06.xlsx]STAR prototype (3)'!$B$34</c:f>
              <c:strCache>
                <c:ptCount val="1"/>
                <c:pt idx="0">
                  <c:v>A-kassers jobformidling</c:v>
                </c:pt>
              </c:strCache>
            </c:strRef>
          </c:tx>
          <c:spPr>
            <a:solidFill>
              <a:srgbClr val="1E1E1E"/>
            </a:solidFill>
            <a:ln>
              <a:noFill/>
            </a:ln>
            <a:effectLst/>
          </c:spPr>
          <c:invertIfNegative val="0"/>
          <c:cat>
            <c:strRef>
              <c:f>'[2]STAR prototype (3)'!$C$33:$F$33</c:f>
              <c:strCache>
                <c:ptCount val="4"/>
                <c:pt idx="0">
                  <c:v>1976</c:v>
                </c:pt>
                <c:pt idx="1">
                  <c:v>2004</c:v>
                </c:pt>
                <c:pt idx="2">
                  <c:v>2011</c:v>
                </c:pt>
                <c:pt idx="3">
                  <c:v>2024</c:v>
                </c:pt>
              </c:strCache>
            </c:strRef>
          </c:cat>
          <c:val>
            <c:numRef>
              <c:f>'[2]STAR prototype (3)'!$C$34:$F$34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0E8D-40EE-95F9-245F2393555C}"/>
            </c:ext>
          </c:extLst>
        </c:ser>
        <c:ser>
          <c:idx val="1"/>
          <c:order val="1"/>
          <c:tx>
            <c:strRef>
              <c:f>'C:\Users\B375602\AppData\Local\Microsoft\Windows\INetCache\Content.Outlook\PDVVGP0V\[Figur med indsatser 04.06.xlsx]STAR prototype (3)'!$B$35</c:f>
              <c:strCache>
                <c:ptCount val="1"/>
                <c:pt idx="0">
                  <c:v>Kommuners jobformidling til alle ledige</c:v>
                </c:pt>
              </c:strCache>
            </c:strRef>
          </c:tx>
          <c:spPr>
            <a:solidFill>
              <a:srgbClr val="003087"/>
            </a:solidFill>
            <a:ln>
              <a:noFill/>
            </a:ln>
            <a:effectLst/>
          </c:spPr>
          <c:invertIfNegative val="0"/>
          <c:cat>
            <c:strRef>
              <c:f>'[2]STAR prototype (3)'!$C$33:$F$33</c:f>
              <c:strCache>
                <c:ptCount val="4"/>
                <c:pt idx="0">
                  <c:v>1976</c:v>
                </c:pt>
                <c:pt idx="1">
                  <c:v>2004</c:v>
                </c:pt>
                <c:pt idx="2">
                  <c:v>2011</c:v>
                </c:pt>
                <c:pt idx="3">
                  <c:v>2024</c:v>
                </c:pt>
              </c:strCache>
            </c:strRef>
          </c:cat>
          <c:val>
            <c:numRef>
              <c:f>'[2]STAR prototype (3)'!$C$35:$F$35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1-0E8D-40EE-95F9-245F2393555C}"/>
            </c:ext>
          </c:extLst>
        </c:ser>
        <c:ser>
          <c:idx val="2"/>
          <c:order val="2"/>
          <c:tx>
            <c:strRef>
              <c:f>'C:\Users\B375602\AppData\Local\Microsoft\Windows\INetCache\Content.Outlook\PDVVGP0V\[Figur med indsatser 04.06.xlsx]STAR prototype (3)'!$B$36</c:f>
              <c:strCache>
                <c:ptCount val="1"/>
                <c:pt idx="0">
                  <c:v>Revalidering</c:v>
                </c:pt>
              </c:strCache>
            </c:strRef>
          </c:tx>
          <c:spPr>
            <a:solidFill>
              <a:srgbClr val="0069B8"/>
            </a:solidFill>
            <a:ln>
              <a:noFill/>
            </a:ln>
            <a:effectLst/>
          </c:spPr>
          <c:invertIfNegative val="0"/>
          <c:cat>
            <c:strRef>
              <c:f>'[2]STAR prototype (3)'!$C$33:$F$33</c:f>
              <c:strCache>
                <c:ptCount val="4"/>
                <c:pt idx="0">
                  <c:v>1976</c:v>
                </c:pt>
                <c:pt idx="1">
                  <c:v>2004</c:v>
                </c:pt>
                <c:pt idx="2">
                  <c:v>2011</c:v>
                </c:pt>
                <c:pt idx="3">
                  <c:v>2024</c:v>
                </c:pt>
              </c:strCache>
            </c:strRef>
          </c:cat>
          <c:val>
            <c:numRef>
              <c:f>'[2]STAR prototype (3)'!$C$36:$F$36</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0E8D-40EE-95F9-245F2393555C}"/>
            </c:ext>
          </c:extLst>
        </c:ser>
        <c:ser>
          <c:idx val="3"/>
          <c:order val="3"/>
          <c:tx>
            <c:strRef>
              <c:f>'C:\Users\B375602\AppData\Local\Microsoft\Windows\INetCache\Content.Outlook\PDVVGP0V\[Figur med indsatser 04.06.xlsx]STAR prototype (3)'!$B$37</c:f>
              <c:strCache>
                <c:ptCount val="1"/>
                <c:pt idx="0">
                  <c:v>Uddannelse/kurser for ledige</c:v>
                </c:pt>
              </c:strCache>
            </c:strRef>
          </c:tx>
          <c:spPr>
            <a:solidFill>
              <a:srgbClr val="7F7F7F"/>
            </a:solidFill>
            <a:ln>
              <a:noFill/>
            </a:ln>
            <a:effectLst/>
          </c:spPr>
          <c:invertIfNegative val="0"/>
          <c:cat>
            <c:strRef>
              <c:f>'[2]STAR prototype (3)'!$C$33:$F$33</c:f>
              <c:strCache>
                <c:ptCount val="4"/>
                <c:pt idx="0">
                  <c:v>1976</c:v>
                </c:pt>
                <c:pt idx="1">
                  <c:v>2004</c:v>
                </c:pt>
                <c:pt idx="2">
                  <c:v>2011</c:v>
                </c:pt>
                <c:pt idx="3">
                  <c:v>2024</c:v>
                </c:pt>
              </c:strCache>
            </c:strRef>
          </c:cat>
          <c:val>
            <c:numRef>
              <c:f>'[2]STAR prototype (3)'!$C$37:$F$37</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3-0E8D-40EE-95F9-245F2393555C}"/>
            </c:ext>
          </c:extLst>
        </c:ser>
        <c:ser>
          <c:idx val="4"/>
          <c:order val="4"/>
          <c:tx>
            <c:strRef>
              <c:f>'C:\Users\B375602\AppData\Local\Microsoft\Windows\INetCache\Content.Outlook\PDVVGP0V\[Figur med indsatser 04.06.xlsx]STAR prototype (3)'!$B$38</c:f>
              <c:strCache>
                <c:ptCount val="1"/>
                <c:pt idx="0">
                  <c:v>Kommunale beskæftigelsesprojekter</c:v>
                </c:pt>
              </c:strCache>
            </c:strRef>
          </c:tx>
          <c:spPr>
            <a:solidFill>
              <a:srgbClr val="209185"/>
            </a:solidFill>
            <a:ln>
              <a:noFill/>
            </a:ln>
            <a:effectLst/>
          </c:spPr>
          <c:invertIfNegative val="0"/>
          <c:cat>
            <c:strRef>
              <c:f>'[2]STAR prototype (3)'!$C$33:$F$33</c:f>
              <c:strCache>
                <c:ptCount val="4"/>
                <c:pt idx="0">
                  <c:v>1976</c:v>
                </c:pt>
                <c:pt idx="1">
                  <c:v>2004</c:v>
                </c:pt>
                <c:pt idx="2">
                  <c:v>2011</c:v>
                </c:pt>
                <c:pt idx="3">
                  <c:v>2024</c:v>
                </c:pt>
              </c:strCache>
            </c:strRef>
          </c:cat>
          <c:val>
            <c:numRef>
              <c:f>'[2]STAR prototype (3)'!$C$38:$F$38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4-0E8D-40EE-95F9-245F2393555C}"/>
            </c:ext>
          </c:extLst>
        </c:ser>
        <c:ser>
          <c:idx val="5"/>
          <c:order val="5"/>
          <c:tx>
            <c:strRef>
              <c:f>'C:\Users\B375602\AppData\Local\Microsoft\Windows\INetCache\Content.Outlook\PDVVGP0V\[Figur med indsatser 04.06.xlsx]STAR prototype (3)'!$B$39</c:f>
              <c:strCache>
                <c:ptCount val="1"/>
                <c:pt idx="0">
                  <c:v>Indsats til pers. på sygedagpenge </c:v>
                </c:pt>
              </c:strCache>
            </c:strRef>
          </c:tx>
          <c:spPr>
            <a:solidFill>
              <a:srgbClr val="BD832D"/>
            </a:solidFill>
            <a:ln>
              <a:noFill/>
            </a:ln>
            <a:effectLst/>
          </c:spPr>
          <c:invertIfNegative val="0"/>
          <c:cat>
            <c:strRef>
              <c:f>'[2]STAR prototype (3)'!$C$33:$F$33</c:f>
              <c:strCache>
                <c:ptCount val="4"/>
                <c:pt idx="0">
                  <c:v>1976</c:v>
                </c:pt>
                <c:pt idx="1">
                  <c:v>2004</c:v>
                </c:pt>
                <c:pt idx="2">
                  <c:v>2011</c:v>
                </c:pt>
                <c:pt idx="3">
                  <c:v>2024</c:v>
                </c:pt>
              </c:strCache>
            </c:strRef>
          </c:cat>
          <c:val>
            <c:numRef>
              <c:f>'[2]STAR prototype (3)'!$C$39:$F$39</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5-0E8D-40EE-95F9-245F2393555C}"/>
            </c:ext>
          </c:extLst>
        </c:ser>
        <c:ser>
          <c:idx val="6"/>
          <c:order val="6"/>
          <c:tx>
            <c:strRef>
              <c:f>'C:\Users\B375602\AppData\Local\Microsoft\Windows\INetCache\Content.Outlook\PDVVGP0V\[Figur med indsatser 04.06.xlsx]STAR prototype (3)'!$B$40</c:f>
              <c:strCache>
                <c:ptCount val="1"/>
                <c:pt idx="0">
                  <c:v>Opfølgningssamtaler hver 3. mdr.</c:v>
                </c:pt>
              </c:strCache>
            </c:strRef>
          </c:tx>
          <c:spPr>
            <a:solidFill>
              <a:srgbClr val="121212"/>
            </a:solidFill>
            <a:ln>
              <a:noFill/>
            </a:ln>
            <a:effectLst/>
          </c:spPr>
          <c:invertIfNegative val="0"/>
          <c:cat>
            <c:strRef>
              <c:f>'[2]STAR prototype (3)'!$C$33:$F$33</c:f>
              <c:strCache>
                <c:ptCount val="4"/>
                <c:pt idx="0">
                  <c:v>1976</c:v>
                </c:pt>
                <c:pt idx="1">
                  <c:v>2004</c:v>
                </c:pt>
                <c:pt idx="2">
                  <c:v>2011</c:v>
                </c:pt>
                <c:pt idx="3">
                  <c:v>2024</c:v>
                </c:pt>
              </c:strCache>
            </c:strRef>
          </c:cat>
          <c:val>
            <c:numRef>
              <c:f>'[2]STAR prototype (3)'!$C$40:$F$40</c:f>
              <c:numCache>
                <c:formatCode>General</c:formatCode>
                <c:ptCount val="4"/>
                <c:pt idx="0">
                  <c:v>1</c:v>
                </c:pt>
                <c:pt idx="1">
                  <c:v>1</c:v>
                </c:pt>
                <c:pt idx="2">
                  <c:v>1</c:v>
                </c:pt>
              </c:numCache>
            </c:numRef>
          </c:val>
          <c:extLst>
            <c:ext xmlns:c16="http://schemas.microsoft.com/office/drawing/2014/chart" uri="{C3380CC4-5D6E-409C-BE32-E72D297353CC}">
              <c16:uniqueId val="{00000006-0E8D-40EE-95F9-245F2393555C}"/>
            </c:ext>
          </c:extLst>
        </c:ser>
        <c:ser>
          <c:idx val="7"/>
          <c:order val="7"/>
          <c:tx>
            <c:strRef>
              <c:f>'C:\Users\B375602\AppData\Local\Microsoft\Windows\INetCache\Content.Outlook\PDVVGP0V\[Figur med indsatser 04.06.xlsx]STAR prototype (3)'!$B$41</c:f>
              <c:strCache>
                <c:ptCount val="1"/>
                <c:pt idx="0">
                  <c:v>Løntilskud (jobtræning)</c:v>
                </c:pt>
              </c:strCache>
            </c:strRef>
          </c:tx>
          <c:spPr>
            <a:solidFill>
              <a:srgbClr val="001D51"/>
            </a:solidFill>
            <a:ln>
              <a:noFill/>
            </a:ln>
            <a:effectLst/>
          </c:spPr>
          <c:invertIfNegative val="0"/>
          <c:cat>
            <c:strRef>
              <c:f>'[2]STAR prototype (3)'!$C$33:$F$33</c:f>
              <c:strCache>
                <c:ptCount val="4"/>
                <c:pt idx="0">
                  <c:v>1976</c:v>
                </c:pt>
                <c:pt idx="1">
                  <c:v>2004</c:v>
                </c:pt>
                <c:pt idx="2">
                  <c:v>2011</c:v>
                </c:pt>
                <c:pt idx="3">
                  <c:v>2024</c:v>
                </c:pt>
              </c:strCache>
            </c:strRef>
          </c:cat>
          <c:val>
            <c:numRef>
              <c:f>'[2]STAR prototype (3)'!$C$41:$F$41</c:f>
              <c:numCache>
                <c:formatCode>General</c:formatCode>
                <c:ptCount val="4"/>
                <c:pt idx="1">
                  <c:v>1</c:v>
                </c:pt>
                <c:pt idx="2">
                  <c:v>1</c:v>
                </c:pt>
                <c:pt idx="3">
                  <c:v>1</c:v>
                </c:pt>
              </c:numCache>
            </c:numRef>
          </c:val>
          <c:extLst>
            <c:ext xmlns:c16="http://schemas.microsoft.com/office/drawing/2014/chart" uri="{C3380CC4-5D6E-409C-BE32-E72D297353CC}">
              <c16:uniqueId val="{00000007-0E8D-40EE-95F9-245F2393555C}"/>
            </c:ext>
          </c:extLst>
        </c:ser>
        <c:ser>
          <c:idx val="8"/>
          <c:order val="8"/>
          <c:tx>
            <c:strRef>
              <c:f>'C:\Users\B375602\AppData\Local\Microsoft\Windows\INetCache\Content.Outlook\PDVVGP0V\[Figur med indsatser 04.06.xlsx]STAR prototype (3)'!$B$42</c:f>
              <c:strCache>
                <c:ptCount val="1"/>
                <c:pt idx="0">
                  <c:v>Kontaktforløb</c:v>
                </c:pt>
              </c:strCache>
            </c:strRef>
          </c:tx>
          <c:spPr>
            <a:solidFill>
              <a:srgbClr val="003F6E"/>
            </a:solidFill>
            <a:ln>
              <a:noFill/>
            </a:ln>
            <a:effectLst/>
          </c:spPr>
          <c:invertIfNegative val="0"/>
          <c:cat>
            <c:strRef>
              <c:f>'[2]STAR prototype (3)'!$C$33:$F$33</c:f>
              <c:strCache>
                <c:ptCount val="4"/>
                <c:pt idx="0">
                  <c:v>1976</c:v>
                </c:pt>
                <c:pt idx="1">
                  <c:v>2004</c:v>
                </c:pt>
                <c:pt idx="2">
                  <c:v>2011</c:v>
                </c:pt>
                <c:pt idx="3">
                  <c:v>2024</c:v>
                </c:pt>
              </c:strCache>
            </c:strRef>
          </c:cat>
          <c:val>
            <c:numRef>
              <c:f>'[2]STAR prototype (3)'!$C$42:$F$42</c:f>
              <c:numCache>
                <c:formatCode>General</c:formatCode>
                <c:ptCount val="4"/>
                <c:pt idx="1">
                  <c:v>1</c:v>
                </c:pt>
                <c:pt idx="2">
                  <c:v>1</c:v>
                </c:pt>
                <c:pt idx="3">
                  <c:v>1</c:v>
                </c:pt>
              </c:numCache>
            </c:numRef>
          </c:val>
          <c:extLst>
            <c:ext xmlns:c16="http://schemas.microsoft.com/office/drawing/2014/chart" uri="{C3380CC4-5D6E-409C-BE32-E72D297353CC}">
              <c16:uniqueId val="{00000008-0E8D-40EE-95F9-245F2393555C}"/>
            </c:ext>
          </c:extLst>
        </c:ser>
        <c:ser>
          <c:idx val="9"/>
          <c:order val="9"/>
          <c:tx>
            <c:strRef>
              <c:f>'C:\Users\B375602\AppData\Local\Microsoft\Windows\INetCache\Content.Outlook\PDVVGP0V\[Figur med indsatser 04.06.xlsx]STAR prototype (3)'!$B$43</c:f>
              <c:strCache>
                <c:ptCount val="1"/>
                <c:pt idx="0">
                  <c:v>Jobrotation</c:v>
                </c:pt>
              </c:strCache>
            </c:strRef>
          </c:tx>
          <c:spPr>
            <a:solidFill>
              <a:srgbClr val="4C4C4C"/>
            </a:solidFill>
            <a:ln>
              <a:noFill/>
            </a:ln>
            <a:effectLst/>
          </c:spPr>
          <c:invertIfNegative val="0"/>
          <c:cat>
            <c:strRef>
              <c:f>'[2]STAR prototype (3)'!$C$33:$F$33</c:f>
              <c:strCache>
                <c:ptCount val="4"/>
                <c:pt idx="0">
                  <c:v>1976</c:v>
                </c:pt>
                <c:pt idx="1">
                  <c:v>2004</c:v>
                </c:pt>
                <c:pt idx="2">
                  <c:v>2011</c:v>
                </c:pt>
                <c:pt idx="3">
                  <c:v>2024</c:v>
                </c:pt>
              </c:strCache>
            </c:strRef>
          </c:cat>
          <c:val>
            <c:numRef>
              <c:f>'[2]STAR prototype (3)'!$C$43:$F$43</c:f>
              <c:numCache>
                <c:formatCode>General</c:formatCode>
                <c:ptCount val="4"/>
                <c:pt idx="1">
                  <c:v>1</c:v>
                </c:pt>
                <c:pt idx="2">
                  <c:v>1</c:v>
                </c:pt>
                <c:pt idx="3">
                  <c:v>1</c:v>
                </c:pt>
              </c:numCache>
            </c:numRef>
          </c:val>
          <c:extLst>
            <c:ext xmlns:c16="http://schemas.microsoft.com/office/drawing/2014/chart" uri="{C3380CC4-5D6E-409C-BE32-E72D297353CC}">
              <c16:uniqueId val="{00000009-0E8D-40EE-95F9-245F2393555C}"/>
            </c:ext>
          </c:extLst>
        </c:ser>
        <c:ser>
          <c:idx val="10"/>
          <c:order val="10"/>
          <c:tx>
            <c:strRef>
              <c:f>'C:\Users\B375602\AppData\Local\Microsoft\Windows\INetCache\Content.Outlook\PDVVGP0V\[Figur med indsatser 04.06.xlsx]STAR prototype (3)'!$B$44</c:f>
              <c:strCache>
                <c:ptCount val="1"/>
                <c:pt idx="0">
                  <c:v>Befordringsgodtgørelse v. tilbud</c:v>
                </c:pt>
              </c:strCache>
            </c:strRef>
          </c:tx>
          <c:spPr>
            <a:solidFill>
              <a:srgbClr val="135750"/>
            </a:solidFill>
            <a:ln>
              <a:noFill/>
            </a:ln>
            <a:effectLst/>
          </c:spPr>
          <c:invertIfNegative val="0"/>
          <c:cat>
            <c:strRef>
              <c:f>'[2]STAR prototype (3)'!$C$33:$F$33</c:f>
              <c:strCache>
                <c:ptCount val="4"/>
                <c:pt idx="0">
                  <c:v>1976</c:v>
                </c:pt>
                <c:pt idx="1">
                  <c:v>2004</c:v>
                </c:pt>
                <c:pt idx="2">
                  <c:v>2011</c:v>
                </c:pt>
                <c:pt idx="3">
                  <c:v>2024</c:v>
                </c:pt>
              </c:strCache>
            </c:strRef>
          </c:cat>
          <c:val>
            <c:numRef>
              <c:f>'[2]STAR prototype (3)'!$C$44:$F$44</c:f>
              <c:numCache>
                <c:formatCode>General</c:formatCode>
                <c:ptCount val="4"/>
                <c:pt idx="1">
                  <c:v>1</c:v>
                </c:pt>
                <c:pt idx="2">
                  <c:v>1</c:v>
                </c:pt>
                <c:pt idx="3">
                  <c:v>1</c:v>
                </c:pt>
              </c:numCache>
            </c:numRef>
          </c:val>
          <c:extLst>
            <c:ext xmlns:c16="http://schemas.microsoft.com/office/drawing/2014/chart" uri="{C3380CC4-5D6E-409C-BE32-E72D297353CC}">
              <c16:uniqueId val="{0000000A-0E8D-40EE-95F9-245F2393555C}"/>
            </c:ext>
          </c:extLst>
        </c:ser>
        <c:ser>
          <c:idx val="11"/>
          <c:order val="11"/>
          <c:tx>
            <c:strRef>
              <c:f>'C:\Users\B375602\AppData\Local\Microsoft\Windows\INetCache\Content.Outlook\PDVVGP0V\[Figur med indsatser 04.06.xlsx]STAR prototype (3)'!$B$45</c:f>
              <c:strCache>
                <c:ptCount val="1"/>
                <c:pt idx="0">
                  <c:v>Ret og pligt til aktivering/tibud</c:v>
                </c:pt>
              </c:strCache>
            </c:strRef>
          </c:tx>
          <c:spPr>
            <a:solidFill>
              <a:srgbClr val="714F1B"/>
            </a:solidFill>
            <a:ln>
              <a:noFill/>
            </a:ln>
            <a:effectLst/>
          </c:spPr>
          <c:invertIfNegative val="0"/>
          <c:cat>
            <c:strRef>
              <c:f>'[2]STAR prototype (3)'!$C$33:$F$33</c:f>
              <c:strCache>
                <c:ptCount val="4"/>
                <c:pt idx="0">
                  <c:v>1976</c:v>
                </c:pt>
                <c:pt idx="1">
                  <c:v>2004</c:v>
                </c:pt>
                <c:pt idx="2">
                  <c:v>2011</c:v>
                </c:pt>
                <c:pt idx="3">
                  <c:v>2024</c:v>
                </c:pt>
              </c:strCache>
            </c:strRef>
          </c:cat>
          <c:val>
            <c:numRef>
              <c:f>'[2]STAR prototype (3)'!$C$45:$F$45</c:f>
              <c:numCache>
                <c:formatCode>General</c:formatCode>
                <c:ptCount val="4"/>
                <c:pt idx="1">
                  <c:v>1</c:v>
                </c:pt>
                <c:pt idx="2">
                  <c:v>1</c:v>
                </c:pt>
                <c:pt idx="3">
                  <c:v>1</c:v>
                </c:pt>
              </c:numCache>
            </c:numRef>
          </c:val>
          <c:extLst>
            <c:ext xmlns:c16="http://schemas.microsoft.com/office/drawing/2014/chart" uri="{C3380CC4-5D6E-409C-BE32-E72D297353CC}">
              <c16:uniqueId val="{0000000B-0E8D-40EE-95F9-245F2393555C}"/>
            </c:ext>
          </c:extLst>
        </c:ser>
        <c:ser>
          <c:idx val="12"/>
          <c:order val="12"/>
          <c:tx>
            <c:strRef>
              <c:f>'C:\Users\B375602\AppData\Local\Microsoft\Windows\INetCache\Content.Outlook\PDVVGP0V\[Figur med indsatser 04.06.xlsx]STAR prototype (3)'!$B$46</c:f>
              <c:strCache>
                <c:ptCount val="1"/>
                <c:pt idx="0">
                  <c:v>Ret og pligt til udd. (unge u. 25 pr uden erhvervsudd.)</c:v>
                </c:pt>
              </c:strCache>
            </c:strRef>
          </c:tx>
          <c:spPr>
            <a:solidFill>
              <a:srgbClr val="4B4B4B"/>
            </a:solidFill>
            <a:ln>
              <a:noFill/>
            </a:ln>
            <a:effectLst/>
          </c:spPr>
          <c:invertIfNegative val="0"/>
          <c:cat>
            <c:strRef>
              <c:f>'[2]STAR prototype (3)'!$C$33:$F$33</c:f>
              <c:strCache>
                <c:ptCount val="4"/>
                <c:pt idx="0">
                  <c:v>1976</c:v>
                </c:pt>
                <c:pt idx="1">
                  <c:v>2004</c:v>
                </c:pt>
                <c:pt idx="2">
                  <c:v>2011</c:v>
                </c:pt>
                <c:pt idx="3">
                  <c:v>2024</c:v>
                </c:pt>
              </c:strCache>
            </c:strRef>
          </c:cat>
          <c:val>
            <c:numRef>
              <c:f>'[2]STAR prototype (3)'!$C$46:$F$46</c:f>
              <c:numCache>
                <c:formatCode>General</c:formatCode>
                <c:ptCount val="4"/>
                <c:pt idx="1">
                  <c:v>1</c:v>
                </c:pt>
                <c:pt idx="2">
                  <c:v>1</c:v>
                </c:pt>
                <c:pt idx="3">
                  <c:v>1</c:v>
                </c:pt>
              </c:numCache>
            </c:numRef>
          </c:val>
          <c:extLst>
            <c:ext xmlns:c16="http://schemas.microsoft.com/office/drawing/2014/chart" uri="{C3380CC4-5D6E-409C-BE32-E72D297353CC}">
              <c16:uniqueId val="{0000000C-0E8D-40EE-95F9-245F2393555C}"/>
            </c:ext>
          </c:extLst>
        </c:ser>
        <c:ser>
          <c:idx val="13"/>
          <c:order val="13"/>
          <c:tx>
            <c:strRef>
              <c:f>'C:\Users\B375602\AppData\Local\Microsoft\Windows\INetCache\Content.Outlook\PDVVGP0V\[Figur med indsatser 04.06.xlsx]STAR prototype (3)'!$B$47</c:f>
              <c:strCache>
                <c:ptCount val="1"/>
                <c:pt idx="0">
                  <c:v>Fleksjobordningen</c:v>
                </c:pt>
              </c:strCache>
            </c:strRef>
          </c:tx>
          <c:spPr>
            <a:solidFill>
              <a:srgbClr val="004BD2"/>
            </a:solidFill>
            <a:ln>
              <a:noFill/>
            </a:ln>
            <a:effectLst/>
          </c:spPr>
          <c:invertIfNegative val="0"/>
          <c:cat>
            <c:strRef>
              <c:f>'[2]STAR prototype (3)'!$C$33:$F$33</c:f>
              <c:strCache>
                <c:ptCount val="4"/>
                <c:pt idx="0">
                  <c:v>1976</c:v>
                </c:pt>
                <c:pt idx="1">
                  <c:v>2004</c:v>
                </c:pt>
                <c:pt idx="2">
                  <c:v>2011</c:v>
                </c:pt>
                <c:pt idx="3">
                  <c:v>2024</c:v>
                </c:pt>
              </c:strCache>
            </c:strRef>
          </c:cat>
          <c:val>
            <c:numRef>
              <c:f>'[2]STAR prototype (3)'!$C$47:$F$47</c:f>
              <c:numCache>
                <c:formatCode>General</c:formatCode>
                <c:ptCount val="4"/>
                <c:pt idx="1">
                  <c:v>1</c:v>
                </c:pt>
                <c:pt idx="2">
                  <c:v>1</c:v>
                </c:pt>
                <c:pt idx="3">
                  <c:v>1</c:v>
                </c:pt>
              </c:numCache>
            </c:numRef>
          </c:val>
          <c:extLst>
            <c:ext xmlns:c16="http://schemas.microsoft.com/office/drawing/2014/chart" uri="{C3380CC4-5D6E-409C-BE32-E72D297353CC}">
              <c16:uniqueId val="{0000000D-0E8D-40EE-95F9-245F2393555C}"/>
            </c:ext>
          </c:extLst>
        </c:ser>
        <c:ser>
          <c:idx val="14"/>
          <c:order val="14"/>
          <c:tx>
            <c:strRef>
              <c:f>'C:\Users\B375602\AppData\Local\Microsoft\Windows\INetCache\Content.Outlook\PDVVGP0V\[Figur med indsatser 04.06.xlsx]STAR prototype (3)'!$B$48</c:f>
              <c:strCache>
                <c:ptCount val="1"/>
                <c:pt idx="0">
                  <c:v>Voksenlærlingeordningen</c:v>
                </c:pt>
              </c:strCache>
            </c:strRef>
          </c:tx>
          <c:spPr>
            <a:solidFill>
              <a:srgbClr val="008EF9"/>
            </a:solidFill>
            <a:ln>
              <a:noFill/>
            </a:ln>
            <a:effectLst/>
          </c:spPr>
          <c:invertIfNegative val="0"/>
          <c:cat>
            <c:strRef>
              <c:f>'[2]STAR prototype (3)'!$C$33:$F$33</c:f>
              <c:strCache>
                <c:ptCount val="4"/>
                <c:pt idx="0">
                  <c:v>1976</c:v>
                </c:pt>
                <c:pt idx="1">
                  <c:v>2004</c:v>
                </c:pt>
                <c:pt idx="2">
                  <c:v>2011</c:v>
                </c:pt>
                <c:pt idx="3">
                  <c:v>2024</c:v>
                </c:pt>
              </c:strCache>
            </c:strRef>
          </c:cat>
          <c:val>
            <c:numRef>
              <c:f>'[2]STAR prototype (3)'!$C$48:$F$48</c:f>
              <c:numCache>
                <c:formatCode>General</c:formatCode>
                <c:ptCount val="4"/>
                <c:pt idx="1">
                  <c:v>1</c:v>
                </c:pt>
                <c:pt idx="2">
                  <c:v>1</c:v>
                </c:pt>
                <c:pt idx="3">
                  <c:v>1</c:v>
                </c:pt>
              </c:numCache>
            </c:numRef>
          </c:val>
          <c:extLst>
            <c:ext xmlns:c16="http://schemas.microsoft.com/office/drawing/2014/chart" uri="{C3380CC4-5D6E-409C-BE32-E72D297353CC}">
              <c16:uniqueId val="{0000000E-0E8D-40EE-95F9-245F2393555C}"/>
            </c:ext>
          </c:extLst>
        </c:ser>
        <c:ser>
          <c:idx val="15"/>
          <c:order val="15"/>
          <c:tx>
            <c:strRef>
              <c:f>'C:\Users\B375602\AppData\Local\Microsoft\Windows\INetCache\Content.Outlook\PDVVGP0V\[Figur med indsatser 04.06.xlsx]STAR prototype (3)'!$B$49</c:f>
              <c:strCache>
                <c:ptCount val="1"/>
                <c:pt idx="0">
                  <c:v>Virksomhedspraktik</c:v>
                </c:pt>
              </c:strCache>
            </c:strRef>
          </c:tx>
          <c:spPr>
            <a:solidFill>
              <a:srgbClr val="999999"/>
            </a:solidFill>
            <a:ln>
              <a:noFill/>
            </a:ln>
            <a:effectLst/>
          </c:spPr>
          <c:invertIfNegative val="0"/>
          <c:cat>
            <c:strRef>
              <c:f>'[2]STAR prototype (3)'!$C$33:$F$33</c:f>
              <c:strCache>
                <c:ptCount val="4"/>
                <c:pt idx="0">
                  <c:v>1976</c:v>
                </c:pt>
                <c:pt idx="1">
                  <c:v>2004</c:v>
                </c:pt>
                <c:pt idx="2">
                  <c:v>2011</c:v>
                </c:pt>
                <c:pt idx="3">
                  <c:v>2024</c:v>
                </c:pt>
              </c:strCache>
            </c:strRef>
          </c:cat>
          <c:val>
            <c:numRef>
              <c:f>'[2]STAR prototype (3)'!$C$49:$F$49</c:f>
              <c:numCache>
                <c:formatCode>General</c:formatCode>
                <c:ptCount val="4"/>
                <c:pt idx="1">
                  <c:v>1</c:v>
                </c:pt>
                <c:pt idx="2">
                  <c:v>1</c:v>
                </c:pt>
                <c:pt idx="3">
                  <c:v>1</c:v>
                </c:pt>
              </c:numCache>
            </c:numRef>
          </c:val>
          <c:extLst>
            <c:ext xmlns:c16="http://schemas.microsoft.com/office/drawing/2014/chart" uri="{C3380CC4-5D6E-409C-BE32-E72D297353CC}">
              <c16:uniqueId val="{0000000F-0E8D-40EE-95F9-245F2393555C}"/>
            </c:ext>
          </c:extLst>
        </c:ser>
        <c:ser>
          <c:idx val="16"/>
          <c:order val="16"/>
          <c:tx>
            <c:strRef>
              <c:f>'C:\Users\B375602\AppData\Local\Microsoft\Windows\INetCache\Content.Outlook\PDVVGP0V\[Figur med indsatser 04.06.xlsx]STAR prototype (3)'!$B$50</c:f>
              <c:strCache>
                <c:ptCount val="1"/>
                <c:pt idx="0">
                  <c:v>Varslingsindsatsen</c:v>
                </c:pt>
              </c:strCache>
            </c:strRef>
          </c:tx>
          <c:spPr>
            <a:solidFill>
              <a:srgbClr val="2CC8B7"/>
            </a:solidFill>
            <a:ln>
              <a:noFill/>
            </a:ln>
            <a:effectLst/>
          </c:spPr>
          <c:invertIfNegative val="0"/>
          <c:cat>
            <c:strRef>
              <c:f>'[2]STAR prototype (3)'!$C$33:$F$33</c:f>
              <c:strCache>
                <c:ptCount val="4"/>
                <c:pt idx="0">
                  <c:v>1976</c:v>
                </c:pt>
                <c:pt idx="1">
                  <c:v>2004</c:v>
                </c:pt>
                <c:pt idx="2">
                  <c:v>2011</c:v>
                </c:pt>
                <c:pt idx="3">
                  <c:v>2024</c:v>
                </c:pt>
              </c:strCache>
            </c:strRef>
          </c:cat>
          <c:val>
            <c:numRef>
              <c:f>'[2]STAR prototype (3)'!$C$50:$F$50</c:f>
              <c:numCache>
                <c:formatCode>General</c:formatCode>
                <c:ptCount val="4"/>
                <c:pt idx="1">
                  <c:v>1</c:v>
                </c:pt>
                <c:pt idx="2">
                  <c:v>1</c:v>
                </c:pt>
                <c:pt idx="3">
                  <c:v>1</c:v>
                </c:pt>
              </c:numCache>
            </c:numRef>
          </c:val>
          <c:extLst>
            <c:ext xmlns:c16="http://schemas.microsoft.com/office/drawing/2014/chart" uri="{C3380CC4-5D6E-409C-BE32-E72D297353CC}">
              <c16:uniqueId val="{00000010-0E8D-40EE-95F9-245F2393555C}"/>
            </c:ext>
          </c:extLst>
        </c:ser>
        <c:ser>
          <c:idx val="17"/>
          <c:order val="17"/>
          <c:tx>
            <c:strRef>
              <c:f>'C:\Users\B375602\AppData\Local\Microsoft\Windows\INetCache\Content.Outlook\PDVVGP0V\[Figur med indsatser 04.06.xlsx]STAR prototype (3)'!$B$51</c:f>
              <c:strCache>
                <c:ptCount val="1"/>
                <c:pt idx="0">
                  <c:v>Mentorordningen</c:v>
                </c:pt>
              </c:strCache>
            </c:strRef>
          </c:tx>
          <c:spPr>
            <a:solidFill>
              <a:srgbClr val="D59E4D"/>
            </a:solidFill>
            <a:ln>
              <a:noFill/>
            </a:ln>
            <a:effectLst/>
          </c:spPr>
          <c:invertIfNegative val="0"/>
          <c:cat>
            <c:strRef>
              <c:f>'[2]STAR prototype (3)'!$C$33:$F$33</c:f>
              <c:strCache>
                <c:ptCount val="4"/>
                <c:pt idx="0">
                  <c:v>1976</c:v>
                </c:pt>
                <c:pt idx="1">
                  <c:v>2004</c:v>
                </c:pt>
                <c:pt idx="2">
                  <c:v>2011</c:v>
                </c:pt>
                <c:pt idx="3">
                  <c:v>2024</c:v>
                </c:pt>
              </c:strCache>
            </c:strRef>
          </c:cat>
          <c:val>
            <c:numRef>
              <c:f>'[2]STAR prototype (3)'!$C$51:$F$51</c:f>
              <c:numCache>
                <c:formatCode>General</c:formatCode>
                <c:ptCount val="4"/>
                <c:pt idx="1">
                  <c:v>1</c:v>
                </c:pt>
                <c:pt idx="2">
                  <c:v>1</c:v>
                </c:pt>
                <c:pt idx="3">
                  <c:v>1</c:v>
                </c:pt>
              </c:numCache>
            </c:numRef>
          </c:val>
          <c:extLst>
            <c:ext xmlns:c16="http://schemas.microsoft.com/office/drawing/2014/chart" uri="{C3380CC4-5D6E-409C-BE32-E72D297353CC}">
              <c16:uniqueId val="{00000011-0E8D-40EE-95F9-245F2393555C}"/>
            </c:ext>
          </c:extLst>
        </c:ser>
        <c:ser>
          <c:idx val="18"/>
          <c:order val="18"/>
          <c:tx>
            <c:strRef>
              <c:f>'C:\Users\B375602\AppData\Local\Microsoft\Windows\INetCache\Content.Outlook\PDVVGP0V\[Figur med indsatser 04.06.xlsx]STAR prototype (3)'!$B$52</c:f>
              <c:strCache>
                <c:ptCount val="1"/>
                <c:pt idx="0">
                  <c:v>Tilskud til hjælpemidler</c:v>
                </c:pt>
              </c:strCache>
            </c:strRef>
          </c:tx>
          <c:spPr>
            <a:solidFill>
              <a:srgbClr val="181818"/>
            </a:solidFill>
            <a:ln>
              <a:noFill/>
            </a:ln>
            <a:effectLst/>
          </c:spPr>
          <c:invertIfNegative val="0"/>
          <c:cat>
            <c:strRef>
              <c:f>'[2]STAR prototype (3)'!$C$33:$F$33</c:f>
              <c:strCache>
                <c:ptCount val="4"/>
                <c:pt idx="0">
                  <c:v>1976</c:v>
                </c:pt>
                <c:pt idx="1">
                  <c:v>2004</c:v>
                </c:pt>
                <c:pt idx="2">
                  <c:v>2011</c:v>
                </c:pt>
                <c:pt idx="3">
                  <c:v>2024</c:v>
                </c:pt>
              </c:strCache>
            </c:strRef>
          </c:cat>
          <c:val>
            <c:numRef>
              <c:f>'[2]STAR prototype (3)'!$C$52:$F$52</c:f>
              <c:numCache>
                <c:formatCode>General</c:formatCode>
                <c:ptCount val="4"/>
                <c:pt idx="1">
                  <c:v>1</c:v>
                </c:pt>
                <c:pt idx="2">
                  <c:v>1</c:v>
                </c:pt>
                <c:pt idx="3">
                  <c:v>1</c:v>
                </c:pt>
              </c:numCache>
            </c:numRef>
          </c:val>
          <c:extLst>
            <c:ext xmlns:c16="http://schemas.microsoft.com/office/drawing/2014/chart" uri="{C3380CC4-5D6E-409C-BE32-E72D297353CC}">
              <c16:uniqueId val="{00000012-0E8D-40EE-95F9-245F2393555C}"/>
            </c:ext>
          </c:extLst>
        </c:ser>
        <c:ser>
          <c:idx val="19"/>
          <c:order val="19"/>
          <c:tx>
            <c:strRef>
              <c:f>'C:\Users\B375602\AppData\Local\Microsoft\Windows\INetCache\Content.Outlook\PDVVGP0V\[Figur med indsatser 04.06.xlsx]STAR prototype (3)'!$B$53</c:f>
              <c:strCache>
                <c:ptCount val="1"/>
                <c:pt idx="0">
                  <c:v>Sygefraværssamtale hver 4. uge*</c:v>
                </c:pt>
              </c:strCache>
            </c:strRef>
          </c:tx>
          <c:spPr>
            <a:solidFill>
              <a:srgbClr val="00266C"/>
            </a:solidFill>
            <a:ln>
              <a:noFill/>
            </a:ln>
            <a:effectLst/>
          </c:spPr>
          <c:invertIfNegative val="0"/>
          <c:cat>
            <c:strRef>
              <c:f>'[2]STAR prototype (3)'!$C$33:$F$33</c:f>
              <c:strCache>
                <c:ptCount val="4"/>
                <c:pt idx="0">
                  <c:v>1976</c:v>
                </c:pt>
                <c:pt idx="1">
                  <c:v>2004</c:v>
                </c:pt>
                <c:pt idx="2">
                  <c:v>2011</c:v>
                </c:pt>
                <c:pt idx="3">
                  <c:v>2024</c:v>
                </c:pt>
              </c:strCache>
            </c:strRef>
          </c:cat>
          <c:val>
            <c:numRef>
              <c:f>'[2]STAR prototype (3)'!$C$53:$F$53</c:f>
              <c:numCache>
                <c:formatCode>General</c:formatCode>
                <c:ptCount val="4"/>
                <c:pt idx="2">
                  <c:v>1</c:v>
                </c:pt>
                <c:pt idx="3">
                  <c:v>1</c:v>
                </c:pt>
              </c:numCache>
            </c:numRef>
          </c:val>
          <c:extLst>
            <c:ext xmlns:c16="http://schemas.microsoft.com/office/drawing/2014/chart" uri="{C3380CC4-5D6E-409C-BE32-E72D297353CC}">
              <c16:uniqueId val="{00000013-0E8D-40EE-95F9-245F2393555C}"/>
            </c:ext>
          </c:extLst>
        </c:ser>
        <c:ser>
          <c:idx val="20"/>
          <c:order val="20"/>
          <c:tx>
            <c:strRef>
              <c:f>'C:\Users\B375602\AppData\Local\Microsoft\Windows\INetCache\Content.Outlook\PDVVGP0V\[Figur med indsatser 04.06.xlsx]STAR prototype (3)'!$B$54</c:f>
              <c:strCache>
                <c:ptCount val="1"/>
                <c:pt idx="0">
                  <c:v>Aktivering af sygemeldte</c:v>
                </c:pt>
              </c:strCache>
            </c:strRef>
          </c:tx>
          <c:spPr>
            <a:solidFill>
              <a:srgbClr val="005493"/>
            </a:solidFill>
            <a:ln>
              <a:noFill/>
            </a:ln>
            <a:effectLst/>
          </c:spPr>
          <c:invertIfNegative val="0"/>
          <c:cat>
            <c:strRef>
              <c:f>'[2]STAR prototype (3)'!$C$33:$F$33</c:f>
              <c:strCache>
                <c:ptCount val="4"/>
                <c:pt idx="0">
                  <c:v>1976</c:v>
                </c:pt>
                <c:pt idx="1">
                  <c:v>2004</c:v>
                </c:pt>
                <c:pt idx="2">
                  <c:v>2011</c:v>
                </c:pt>
                <c:pt idx="3">
                  <c:v>2024</c:v>
                </c:pt>
              </c:strCache>
            </c:strRef>
          </c:cat>
          <c:val>
            <c:numRef>
              <c:f>'[2]STAR prototype (3)'!$C$54:$F$54</c:f>
              <c:numCache>
                <c:formatCode>General</c:formatCode>
                <c:ptCount val="4"/>
                <c:pt idx="2">
                  <c:v>1</c:v>
                </c:pt>
                <c:pt idx="3">
                  <c:v>1</c:v>
                </c:pt>
              </c:numCache>
            </c:numRef>
          </c:val>
          <c:extLst>
            <c:ext xmlns:c16="http://schemas.microsoft.com/office/drawing/2014/chart" uri="{C3380CC4-5D6E-409C-BE32-E72D297353CC}">
              <c16:uniqueId val="{00000014-0E8D-40EE-95F9-245F2393555C}"/>
            </c:ext>
          </c:extLst>
        </c:ser>
        <c:ser>
          <c:idx val="21"/>
          <c:order val="21"/>
          <c:tx>
            <c:strRef>
              <c:f>'C:\Users\B375602\AppData\Local\Microsoft\Windows\INetCache\Content.Outlook\PDVVGP0V\[Figur med indsatser 04.06.xlsx]STAR prototype (3)'!$B$55</c:f>
              <c:strCache>
                <c:ptCount val="1"/>
                <c:pt idx="0">
                  <c:v>Lægers mulighedserklæringer</c:v>
                </c:pt>
              </c:strCache>
            </c:strRef>
          </c:tx>
          <c:spPr>
            <a:solidFill>
              <a:srgbClr val="666666"/>
            </a:solidFill>
            <a:ln>
              <a:noFill/>
            </a:ln>
            <a:effectLst/>
          </c:spPr>
          <c:invertIfNegative val="0"/>
          <c:cat>
            <c:strRef>
              <c:f>'[2]STAR prototype (3)'!$C$33:$F$33</c:f>
              <c:strCache>
                <c:ptCount val="4"/>
                <c:pt idx="0">
                  <c:v>1976</c:v>
                </c:pt>
                <c:pt idx="1">
                  <c:v>2004</c:v>
                </c:pt>
                <c:pt idx="2">
                  <c:v>2011</c:v>
                </c:pt>
                <c:pt idx="3">
                  <c:v>2024</c:v>
                </c:pt>
              </c:strCache>
            </c:strRef>
          </c:cat>
          <c:val>
            <c:numRef>
              <c:f>'[2]STAR prototype (3)'!$C$55:$F$55</c:f>
              <c:numCache>
                <c:formatCode>General</c:formatCode>
                <c:ptCount val="4"/>
                <c:pt idx="2">
                  <c:v>1</c:v>
                </c:pt>
                <c:pt idx="3">
                  <c:v>1</c:v>
                </c:pt>
              </c:numCache>
            </c:numRef>
          </c:val>
          <c:extLst>
            <c:ext xmlns:c16="http://schemas.microsoft.com/office/drawing/2014/chart" uri="{C3380CC4-5D6E-409C-BE32-E72D297353CC}">
              <c16:uniqueId val="{00000015-0E8D-40EE-95F9-245F2393555C}"/>
            </c:ext>
          </c:extLst>
        </c:ser>
        <c:ser>
          <c:idx val="22"/>
          <c:order val="22"/>
          <c:tx>
            <c:strRef>
              <c:f>'C:\Users\B375602\AppData\Local\Microsoft\Windows\INetCache\Content.Outlook\PDVVGP0V\[Figur med indsatser 04.06.xlsx]STAR prototype (3)'!$B$56</c:f>
              <c:strCache>
                <c:ptCount val="1"/>
                <c:pt idx="0">
                  <c:v>Ressourceforløb</c:v>
                </c:pt>
              </c:strCache>
            </c:strRef>
          </c:tx>
          <c:spPr>
            <a:solidFill>
              <a:srgbClr val="1A746A"/>
            </a:solidFill>
            <a:ln>
              <a:noFill/>
            </a:ln>
            <a:effectLst/>
          </c:spPr>
          <c:invertIfNegative val="0"/>
          <c:cat>
            <c:strRef>
              <c:f>'[2]STAR prototype (3)'!$C$33:$F$33</c:f>
              <c:strCache>
                <c:ptCount val="4"/>
                <c:pt idx="0">
                  <c:v>1976</c:v>
                </c:pt>
                <c:pt idx="1">
                  <c:v>2004</c:v>
                </c:pt>
                <c:pt idx="2">
                  <c:v>2011</c:v>
                </c:pt>
                <c:pt idx="3">
                  <c:v>2024</c:v>
                </c:pt>
              </c:strCache>
            </c:strRef>
          </c:cat>
          <c:val>
            <c:numRef>
              <c:f>'[2]STAR prototype (3)'!$C$56:$F$56</c:f>
              <c:numCache>
                <c:formatCode>General</c:formatCode>
                <c:ptCount val="4"/>
                <c:pt idx="3">
                  <c:v>1</c:v>
                </c:pt>
              </c:numCache>
            </c:numRef>
          </c:val>
          <c:extLst>
            <c:ext xmlns:c16="http://schemas.microsoft.com/office/drawing/2014/chart" uri="{C3380CC4-5D6E-409C-BE32-E72D297353CC}">
              <c16:uniqueId val="{00000016-0E8D-40EE-95F9-245F2393555C}"/>
            </c:ext>
          </c:extLst>
        </c:ser>
        <c:ser>
          <c:idx val="23"/>
          <c:order val="23"/>
          <c:tx>
            <c:strRef>
              <c:f>'C:\Users\B375602\AppData\Local\Microsoft\Windows\INetCache\Content.Outlook\PDVVGP0V\[Figur med indsatser 04.06.xlsx]STAR prototype (3)'!$B$57</c:f>
              <c:strCache>
                <c:ptCount val="1"/>
                <c:pt idx="0">
                  <c:v>Rehabiliteringsteam</c:v>
                </c:pt>
              </c:strCache>
            </c:strRef>
          </c:tx>
          <c:spPr>
            <a:solidFill>
              <a:srgbClr val="976924"/>
            </a:solidFill>
            <a:ln>
              <a:noFill/>
            </a:ln>
            <a:effectLst/>
          </c:spPr>
          <c:invertIfNegative val="0"/>
          <c:cat>
            <c:strRef>
              <c:f>'[2]STAR prototype (3)'!$C$33:$F$33</c:f>
              <c:strCache>
                <c:ptCount val="4"/>
                <c:pt idx="0">
                  <c:v>1976</c:v>
                </c:pt>
                <c:pt idx="1">
                  <c:v>2004</c:v>
                </c:pt>
                <c:pt idx="2">
                  <c:v>2011</c:v>
                </c:pt>
                <c:pt idx="3">
                  <c:v>2024</c:v>
                </c:pt>
              </c:strCache>
            </c:strRef>
          </c:cat>
          <c:val>
            <c:numRef>
              <c:f>'[2]STAR prototype (3)'!$C$57:$F$57</c:f>
              <c:numCache>
                <c:formatCode>General</c:formatCode>
                <c:ptCount val="4"/>
                <c:pt idx="3">
                  <c:v>1</c:v>
                </c:pt>
              </c:numCache>
            </c:numRef>
          </c:val>
          <c:extLst>
            <c:ext xmlns:c16="http://schemas.microsoft.com/office/drawing/2014/chart" uri="{C3380CC4-5D6E-409C-BE32-E72D297353CC}">
              <c16:uniqueId val="{00000017-0E8D-40EE-95F9-245F2393555C}"/>
            </c:ext>
          </c:extLst>
        </c:ser>
        <c:ser>
          <c:idx val="24"/>
          <c:order val="24"/>
          <c:tx>
            <c:strRef>
              <c:f>'C:\Users\B375602\AppData\Local\Microsoft\Windows\INetCache\Content.Outlook\PDVVGP0V\[Figur med indsatser 04.06.xlsx]STAR prototype (3)'!$B$58</c:f>
              <c:strCache>
                <c:ptCount val="1"/>
                <c:pt idx="0">
                  <c:v>Koordinerende sagsbehandler</c:v>
                </c:pt>
              </c:strCache>
            </c:strRef>
          </c:tx>
          <c:spPr>
            <a:solidFill>
              <a:srgbClr val="787878"/>
            </a:solidFill>
            <a:ln>
              <a:noFill/>
            </a:ln>
            <a:effectLst/>
          </c:spPr>
          <c:invertIfNegative val="0"/>
          <c:cat>
            <c:strRef>
              <c:f>'[2]STAR prototype (3)'!$C$33:$F$33</c:f>
              <c:strCache>
                <c:ptCount val="4"/>
                <c:pt idx="0">
                  <c:v>1976</c:v>
                </c:pt>
                <c:pt idx="1">
                  <c:v>2004</c:v>
                </c:pt>
                <c:pt idx="2">
                  <c:v>2011</c:v>
                </c:pt>
                <c:pt idx="3">
                  <c:v>2024</c:v>
                </c:pt>
              </c:strCache>
            </c:strRef>
          </c:cat>
          <c:val>
            <c:numRef>
              <c:f>'[2]STAR prototype (3)'!$C$58:$F$58</c:f>
              <c:numCache>
                <c:formatCode>General</c:formatCode>
                <c:ptCount val="4"/>
                <c:pt idx="3">
                  <c:v>1</c:v>
                </c:pt>
              </c:numCache>
            </c:numRef>
          </c:val>
          <c:extLst>
            <c:ext xmlns:c16="http://schemas.microsoft.com/office/drawing/2014/chart" uri="{C3380CC4-5D6E-409C-BE32-E72D297353CC}">
              <c16:uniqueId val="{00000018-0E8D-40EE-95F9-245F2393555C}"/>
            </c:ext>
          </c:extLst>
        </c:ser>
        <c:ser>
          <c:idx val="25"/>
          <c:order val="25"/>
          <c:tx>
            <c:strRef>
              <c:f>'C:\Users\B375602\AppData\Local\Microsoft\Windows\INetCache\Content.Outlook\PDVVGP0V\[Figur med indsatser 04.06.xlsx]STAR prototype (3)'!$B$59</c:f>
              <c:strCache>
                <c:ptCount val="1"/>
                <c:pt idx="0">
                  <c:v>Nytteindsats</c:v>
                </c:pt>
              </c:strCache>
            </c:strRef>
          </c:tx>
          <c:spPr>
            <a:solidFill>
              <a:srgbClr val="1E6EFF"/>
            </a:solidFill>
            <a:ln>
              <a:noFill/>
            </a:ln>
            <a:effectLst/>
          </c:spPr>
          <c:invertIfNegative val="0"/>
          <c:cat>
            <c:strRef>
              <c:f>'[2]STAR prototype (3)'!$C$33:$F$33</c:f>
              <c:strCache>
                <c:ptCount val="4"/>
                <c:pt idx="0">
                  <c:v>1976</c:v>
                </c:pt>
                <c:pt idx="1">
                  <c:v>2004</c:v>
                </c:pt>
                <c:pt idx="2">
                  <c:v>2011</c:v>
                </c:pt>
                <c:pt idx="3">
                  <c:v>2024</c:v>
                </c:pt>
              </c:strCache>
            </c:strRef>
          </c:cat>
          <c:val>
            <c:numRef>
              <c:f>'[2]STAR prototype (3)'!$C$59:$F$59</c:f>
              <c:numCache>
                <c:formatCode>General</c:formatCode>
                <c:ptCount val="4"/>
                <c:pt idx="3">
                  <c:v>1</c:v>
                </c:pt>
              </c:numCache>
            </c:numRef>
          </c:val>
          <c:extLst>
            <c:ext xmlns:c16="http://schemas.microsoft.com/office/drawing/2014/chart" uri="{C3380CC4-5D6E-409C-BE32-E72D297353CC}">
              <c16:uniqueId val="{00000019-0E8D-40EE-95F9-245F2393555C}"/>
            </c:ext>
          </c:extLst>
        </c:ser>
        <c:ser>
          <c:idx val="26"/>
          <c:order val="26"/>
          <c:tx>
            <c:strRef>
              <c:f>'C:\Users\B375602\AppData\Local\Microsoft\Windows\INetCache\Content.Outlook\PDVVGP0V\[Figur med indsatser 04.06.xlsx]STAR prototype (3)'!$B$60</c:f>
              <c:strCache>
                <c:ptCount val="1"/>
                <c:pt idx="0">
                  <c:v>Uddannelsespålæg til unge uden udd.</c:v>
                </c:pt>
              </c:strCache>
            </c:strRef>
          </c:tx>
          <c:spPr>
            <a:solidFill>
              <a:srgbClr val="3BABFF"/>
            </a:solidFill>
            <a:ln>
              <a:noFill/>
            </a:ln>
            <a:effectLst/>
          </c:spPr>
          <c:invertIfNegative val="0"/>
          <c:cat>
            <c:strRef>
              <c:f>'[2]STAR prototype (3)'!$C$33:$F$33</c:f>
              <c:strCache>
                <c:ptCount val="4"/>
                <c:pt idx="0">
                  <c:v>1976</c:v>
                </c:pt>
                <c:pt idx="1">
                  <c:v>2004</c:v>
                </c:pt>
                <c:pt idx="2">
                  <c:v>2011</c:v>
                </c:pt>
                <c:pt idx="3">
                  <c:v>2024</c:v>
                </c:pt>
              </c:strCache>
            </c:strRef>
          </c:cat>
          <c:val>
            <c:numRef>
              <c:f>'[2]STAR prototype (3)'!$C$60:$F$60</c:f>
              <c:numCache>
                <c:formatCode>General</c:formatCode>
                <c:ptCount val="4"/>
                <c:pt idx="3">
                  <c:v>1</c:v>
                </c:pt>
              </c:numCache>
            </c:numRef>
          </c:val>
          <c:extLst>
            <c:ext xmlns:c16="http://schemas.microsoft.com/office/drawing/2014/chart" uri="{C3380CC4-5D6E-409C-BE32-E72D297353CC}">
              <c16:uniqueId val="{0000001A-0E8D-40EE-95F9-245F2393555C}"/>
            </c:ext>
          </c:extLst>
        </c:ser>
        <c:ser>
          <c:idx val="27"/>
          <c:order val="27"/>
          <c:tx>
            <c:strRef>
              <c:f>'C:\Users\B375602\AppData\Local\Microsoft\Windows\INetCache\Content.Outlook\PDVVGP0V\[Figur med indsatser 04.06.xlsx]STAR prototype (3)'!$B$61</c:f>
              <c:strCache>
                <c:ptCount val="1"/>
                <c:pt idx="0">
                  <c:v>Jobafklaringsforløb</c:v>
                </c:pt>
              </c:strCache>
            </c:strRef>
          </c:tx>
          <c:spPr>
            <a:solidFill>
              <a:srgbClr val="B2B2B2"/>
            </a:solidFill>
            <a:ln>
              <a:noFill/>
            </a:ln>
            <a:effectLst/>
          </c:spPr>
          <c:invertIfNegative val="0"/>
          <c:cat>
            <c:strRef>
              <c:f>'[2]STAR prototype (3)'!$C$33:$F$33</c:f>
              <c:strCache>
                <c:ptCount val="4"/>
                <c:pt idx="0">
                  <c:v>1976</c:v>
                </c:pt>
                <c:pt idx="1">
                  <c:v>2004</c:v>
                </c:pt>
                <c:pt idx="2">
                  <c:v>2011</c:v>
                </c:pt>
                <c:pt idx="3">
                  <c:v>2024</c:v>
                </c:pt>
              </c:strCache>
            </c:strRef>
          </c:cat>
          <c:val>
            <c:numRef>
              <c:f>'[2]STAR prototype (3)'!$C$61:$F$61</c:f>
              <c:numCache>
                <c:formatCode>General</c:formatCode>
                <c:ptCount val="4"/>
                <c:pt idx="3">
                  <c:v>1</c:v>
                </c:pt>
              </c:numCache>
            </c:numRef>
          </c:val>
          <c:extLst>
            <c:ext xmlns:c16="http://schemas.microsoft.com/office/drawing/2014/chart" uri="{C3380CC4-5D6E-409C-BE32-E72D297353CC}">
              <c16:uniqueId val="{0000001B-0E8D-40EE-95F9-245F2393555C}"/>
            </c:ext>
          </c:extLst>
        </c:ser>
        <c:ser>
          <c:idx val="28"/>
          <c:order val="28"/>
          <c:tx>
            <c:strRef>
              <c:f>'C:\Users\B375602\AppData\Local\Microsoft\Windows\INetCache\Content.Outlook\PDVVGP0V\[Figur med indsatser 04.06.xlsx]STAR prototype (3)'!$B$62</c:f>
              <c:strCache>
                <c:ptCount val="1"/>
                <c:pt idx="0">
                  <c:v>Uddannelsesløft mv.</c:v>
                </c:pt>
              </c:strCache>
            </c:strRef>
          </c:tx>
          <c:spPr>
            <a:solidFill>
              <a:srgbClr val="5BDBCD"/>
            </a:solidFill>
            <a:ln>
              <a:noFill/>
            </a:ln>
            <a:effectLst/>
          </c:spPr>
          <c:invertIfNegative val="0"/>
          <c:cat>
            <c:strRef>
              <c:f>'[2]STAR prototype (3)'!$C$33:$F$33</c:f>
              <c:strCache>
                <c:ptCount val="4"/>
                <c:pt idx="0">
                  <c:v>1976</c:v>
                </c:pt>
                <c:pt idx="1">
                  <c:v>2004</c:v>
                </c:pt>
                <c:pt idx="2">
                  <c:v>2011</c:v>
                </c:pt>
                <c:pt idx="3">
                  <c:v>2024</c:v>
                </c:pt>
              </c:strCache>
            </c:strRef>
          </c:cat>
          <c:val>
            <c:numRef>
              <c:f>'[2]STAR prototype (3)'!$C$62:$F$62</c:f>
              <c:numCache>
                <c:formatCode>General</c:formatCode>
                <c:ptCount val="4"/>
                <c:pt idx="3">
                  <c:v>1</c:v>
                </c:pt>
              </c:numCache>
            </c:numRef>
          </c:val>
          <c:extLst>
            <c:ext xmlns:c16="http://schemas.microsoft.com/office/drawing/2014/chart" uri="{C3380CC4-5D6E-409C-BE32-E72D297353CC}">
              <c16:uniqueId val="{0000001C-0E8D-40EE-95F9-245F2393555C}"/>
            </c:ext>
          </c:extLst>
        </c:ser>
        <c:ser>
          <c:idx val="29"/>
          <c:order val="29"/>
          <c:tx>
            <c:strRef>
              <c:f>'C:\Users\B375602\AppData\Local\Microsoft\Windows\INetCache\Content.Outlook\PDVVGP0V\[Figur med indsatser 04.06.xlsx]STAR prototype (3)'!$B$63</c:f>
              <c:strCache>
                <c:ptCount val="1"/>
                <c:pt idx="0">
                  <c:v>Seks ugers jobrettet uddannelse</c:v>
                </c:pt>
              </c:strCache>
            </c:strRef>
          </c:tx>
          <c:spPr>
            <a:solidFill>
              <a:srgbClr val="DFB679"/>
            </a:solidFill>
            <a:ln>
              <a:noFill/>
            </a:ln>
            <a:effectLst/>
          </c:spPr>
          <c:invertIfNegative val="0"/>
          <c:cat>
            <c:strRef>
              <c:f>'[2]STAR prototype (3)'!$C$33:$F$33</c:f>
              <c:strCache>
                <c:ptCount val="4"/>
                <c:pt idx="0">
                  <c:v>1976</c:v>
                </c:pt>
                <c:pt idx="1">
                  <c:v>2004</c:v>
                </c:pt>
                <c:pt idx="2">
                  <c:v>2011</c:v>
                </c:pt>
                <c:pt idx="3">
                  <c:v>2024</c:v>
                </c:pt>
              </c:strCache>
            </c:strRef>
          </c:cat>
          <c:val>
            <c:numRef>
              <c:f>'[2]STAR prototype (3)'!$C$63:$F$63</c:f>
              <c:numCache>
                <c:formatCode>General</c:formatCode>
                <c:ptCount val="4"/>
                <c:pt idx="3">
                  <c:v>1</c:v>
                </c:pt>
              </c:numCache>
            </c:numRef>
          </c:val>
          <c:extLst>
            <c:ext xmlns:c16="http://schemas.microsoft.com/office/drawing/2014/chart" uri="{C3380CC4-5D6E-409C-BE32-E72D297353CC}">
              <c16:uniqueId val="{0000001D-0E8D-40EE-95F9-245F2393555C}"/>
            </c:ext>
          </c:extLst>
        </c:ser>
        <c:ser>
          <c:idx val="30"/>
          <c:order val="30"/>
          <c:tx>
            <c:strRef>
              <c:f>'C:\Users\B375602\AppData\Local\Microsoft\Windows\INetCache\Content.Outlook\PDVVGP0V\[Figur med indsatser 04.06.xlsx]STAR prototype (3)'!$B$64</c:f>
              <c:strCache>
                <c:ptCount val="1"/>
                <c:pt idx="0">
                  <c:v>Den regionale uddnnelsespulje</c:v>
                </c:pt>
              </c:strCache>
            </c:strRef>
          </c:tx>
          <c:spPr>
            <a:solidFill>
              <a:srgbClr val="0F0F0F"/>
            </a:solidFill>
            <a:ln>
              <a:noFill/>
            </a:ln>
            <a:effectLst/>
          </c:spPr>
          <c:invertIfNegative val="0"/>
          <c:cat>
            <c:strRef>
              <c:f>'[2]STAR prototype (3)'!$C$33:$F$33</c:f>
              <c:strCache>
                <c:ptCount val="4"/>
                <c:pt idx="0">
                  <c:v>1976</c:v>
                </c:pt>
                <c:pt idx="1">
                  <c:v>2004</c:v>
                </c:pt>
                <c:pt idx="2">
                  <c:v>2011</c:v>
                </c:pt>
                <c:pt idx="3">
                  <c:v>2024</c:v>
                </c:pt>
              </c:strCache>
            </c:strRef>
          </c:cat>
          <c:val>
            <c:numRef>
              <c:f>'[2]STAR prototype (3)'!$C$64:$F$64</c:f>
              <c:numCache>
                <c:formatCode>General</c:formatCode>
                <c:ptCount val="4"/>
                <c:pt idx="3">
                  <c:v>1</c:v>
                </c:pt>
              </c:numCache>
            </c:numRef>
          </c:val>
          <c:extLst>
            <c:ext xmlns:c16="http://schemas.microsoft.com/office/drawing/2014/chart" uri="{C3380CC4-5D6E-409C-BE32-E72D297353CC}">
              <c16:uniqueId val="{0000001E-0E8D-40EE-95F9-245F2393555C}"/>
            </c:ext>
          </c:extLst>
        </c:ser>
        <c:ser>
          <c:idx val="31"/>
          <c:order val="31"/>
          <c:tx>
            <c:strRef>
              <c:f>'C:\Users\B375602\AppData\Local\Microsoft\Windows\INetCache\Content.Outlook\PDVVGP0V\[Figur med indsatser 04.06.xlsx]STAR prototype (3)'!$B$65</c:f>
              <c:strCache>
                <c:ptCount val="1"/>
                <c:pt idx="0">
                  <c:v>A-kassers ansvar for kontaktforløb første 3 mdr.</c:v>
                </c:pt>
              </c:strCache>
            </c:strRef>
          </c:tx>
          <c:spPr>
            <a:solidFill>
              <a:srgbClr val="001843"/>
            </a:solidFill>
            <a:ln>
              <a:noFill/>
            </a:ln>
            <a:effectLst/>
          </c:spPr>
          <c:invertIfNegative val="0"/>
          <c:cat>
            <c:strRef>
              <c:f>'[2]STAR prototype (3)'!$C$33:$F$33</c:f>
              <c:strCache>
                <c:ptCount val="4"/>
                <c:pt idx="0">
                  <c:v>1976</c:v>
                </c:pt>
                <c:pt idx="1">
                  <c:v>2004</c:v>
                </c:pt>
                <c:pt idx="2">
                  <c:v>2011</c:v>
                </c:pt>
                <c:pt idx="3">
                  <c:v>2024</c:v>
                </c:pt>
              </c:strCache>
            </c:strRef>
          </c:cat>
          <c:val>
            <c:numRef>
              <c:f>'[2]STAR prototype (3)'!$C$65:$F$65</c:f>
              <c:numCache>
                <c:formatCode>General</c:formatCode>
                <c:ptCount val="4"/>
                <c:pt idx="3">
                  <c:v>1</c:v>
                </c:pt>
              </c:numCache>
            </c:numRef>
          </c:val>
          <c:extLst>
            <c:ext xmlns:c16="http://schemas.microsoft.com/office/drawing/2014/chart" uri="{C3380CC4-5D6E-409C-BE32-E72D297353CC}">
              <c16:uniqueId val="{0000001F-0E8D-40EE-95F9-245F2393555C}"/>
            </c:ext>
          </c:extLst>
        </c:ser>
        <c:dLbls>
          <c:showLegendKey val="0"/>
          <c:showVal val="0"/>
          <c:showCatName val="0"/>
          <c:showSerName val="0"/>
          <c:showPercent val="0"/>
          <c:showBubbleSize val="0"/>
        </c:dLbls>
        <c:gapWidth val="60"/>
        <c:overlap val="100"/>
        <c:axId val="783969064"/>
        <c:axId val="783969392"/>
      </c:barChart>
      <c:catAx>
        <c:axId val="78396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en-US"/>
          </a:p>
        </c:txPr>
        <c:crossAx val="783969392"/>
        <c:crosses val="autoZero"/>
        <c:auto val="1"/>
        <c:lblAlgn val="ctr"/>
        <c:lblOffset val="100"/>
        <c:noMultiLvlLbl val="0"/>
      </c:catAx>
      <c:valAx>
        <c:axId val="783969392"/>
        <c:scaling>
          <c:orientation val="minMax"/>
        </c:scaling>
        <c:delete val="1"/>
        <c:axPos val="l"/>
        <c:numFmt formatCode="General" sourceLinked="1"/>
        <c:majorTickMark val="none"/>
        <c:minorTickMark val="none"/>
        <c:tickLblPos val="nextTo"/>
        <c:crossAx val="783969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'STAR prototype (2)'!$B$33</c:f>
              <c:strCache>
                <c:ptCount val="1"/>
                <c:pt idx="0">
                  <c:v>Dagpengemodtagere</c:v>
                </c:pt>
              </c:strCache>
            </c:strRef>
          </c:tx>
          <c:spPr>
            <a:solidFill>
              <a:srgbClr val="009689"/>
            </a:solidFill>
            <a:ln>
              <a:noFill/>
            </a:ln>
            <a:effectLst/>
          </c:spPr>
          <c:invertIfNegative val="0"/>
          <c:cat>
            <c:strRef>
              <c:f>'STAR prototype (2)'!$C$32:$F$32</c:f>
              <c:strCache>
                <c:ptCount val="4"/>
                <c:pt idx="0">
                  <c:v>1976</c:v>
                </c:pt>
                <c:pt idx="1">
                  <c:v>2004</c:v>
                </c:pt>
                <c:pt idx="2">
                  <c:v>2011</c:v>
                </c:pt>
                <c:pt idx="3">
                  <c:v>2024</c:v>
                </c:pt>
              </c:strCache>
            </c:strRef>
          </c:cat>
          <c:val>
            <c:numRef>
              <c:f>'STAR prototype (2)'!$C$33:$F$33</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BBCD-4CF5-BCE0-4918D9D3BF7F}"/>
            </c:ext>
          </c:extLst>
        </c:ser>
        <c:ser>
          <c:idx val="3"/>
          <c:order val="1"/>
          <c:tx>
            <c:strRef>
              <c:f>'STAR prototype (2)'!$B$34</c:f>
              <c:strCache>
                <c:ptCount val="1"/>
                <c:pt idx="0">
                  <c:v>Sygedagpengemodtagere</c:v>
                </c:pt>
              </c:strCache>
            </c:strRef>
          </c:tx>
          <c:spPr>
            <a:solidFill>
              <a:srgbClr val="78CCC6"/>
            </a:solidFill>
            <a:ln>
              <a:noFill/>
            </a:ln>
            <a:effectLst/>
          </c:spPr>
          <c:invertIfNegative val="0"/>
          <c:cat>
            <c:strRef>
              <c:f>'STAR prototype (2)'!$C$32:$F$32</c:f>
              <c:strCache>
                <c:ptCount val="4"/>
                <c:pt idx="0">
                  <c:v>1976</c:v>
                </c:pt>
                <c:pt idx="1">
                  <c:v>2004</c:v>
                </c:pt>
                <c:pt idx="2">
                  <c:v>2011</c:v>
                </c:pt>
                <c:pt idx="3">
                  <c:v>2024</c:v>
                </c:pt>
              </c:strCache>
            </c:strRef>
          </c:cat>
          <c:val>
            <c:numRef>
              <c:f>'STAR prototype (2)'!$C$34:$F$34</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1-BBCD-4CF5-BCE0-4918D9D3BF7F}"/>
            </c:ext>
          </c:extLst>
        </c:ser>
        <c:ser>
          <c:idx val="0"/>
          <c:order val="2"/>
          <c:tx>
            <c:strRef>
              <c:f>'STAR prototype (2)'!$B$35</c:f>
              <c:strCache>
                <c:ptCount val="1"/>
                <c:pt idx="0">
                  <c:v>Førtidspensionister</c:v>
                </c:pt>
              </c:strCache>
            </c:strRef>
          </c:tx>
          <c:spPr>
            <a:solidFill>
              <a:srgbClr val="C07D22"/>
            </a:solidFill>
            <a:ln>
              <a:noFill/>
            </a:ln>
            <a:effectLst/>
          </c:spPr>
          <c:invertIfNegative val="0"/>
          <c:cat>
            <c:strRef>
              <c:f>'STAR prototype (2)'!$C$32:$F$32</c:f>
              <c:strCache>
                <c:ptCount val="4"/>
                <c:pt idx="0">
                  <c:v>1976</c:v>
                </c:pt>
                <c:pt idx="1">
                  <c:v>2004</c:v>
                </c:pt>
                <c:pt idx="2">
                  <c:v>2011</c:v>
                </c:pt>
                <c:pt idx="3">
                  <c:v>2024</c:v>
                </c:pt>
              </c:strCache>
            </c:strRef>
          </c:cat>
          <c:val>
            <c:numRef>
              <c:f>'STAR prototype (2)'!$C$35:$F$35</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2-BBCD-4CF5-BCE0-4918D9D3BF7F}"/>
            </c:ext>
          </c:extLst>
        </c:ser>
        <c:ser>
          <c:idx val="1"/>
          <c:order val="3"/>
          <c:tx>
            <c:strRef>
              <c:f>'STAR prototype (2)'!$B$36</c:f>
              <c:strCache>
                <c:ptCount val="1"/>
                <c:pt idx="0">
                  <c:v>Revalidender</c:v>
                </c:pt>
              </c:strCache>
            </c:strRef>
          </c:tx>
          <c:spPr>
            <a:solidFill>
              <a:srgbClr val="003C23"/>
            </a:solidFill>
            <a:ln>
              <a:noFill/>
            </a:ln>
            <a:effectLst/>
          </c:spPr>
          <c:invertIfNegative val="0"/>
          <c:cat>
            <c:strRef>
              <c:f>'STAR prototype (2)'!$C$32:$F$32</c:f>
              <c:strCache>
                <c:ptCount val="4"/>
                <c:pt idx="0">
                  <c:v>1976</c:v>
                </c:pt>
                <c:pt idx="1">
                  <c:v>2004</c:v>
                </c:pt>
                <c:pt idx="2">
                  <c:v>2011</c:v>
                </c:pt>
                <c:pt idx="3">
                  <c:v>2024</c:v>
                </c:pt>
              </c:strCache>
            </c:strRef>
          </c:cat>
          <c:val>
            <c:numRef>
              <c:f>'STAR prototype (2)'!$C$36:$F$36</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3-BBCD-4CF5-BCE0-4918D9D3BF7F}"/>
            </c:ext>
          </c:extLst>
        </c:ser>
        <c:ser>
          <c:idx val="4"/>
          <c:order val="4"/>
          <c:tx>
            <c:strRef>
              <c:f>'STAR prototype (2)'!$B$37</c:f>
              <c:strCache>
                <c:ptCount val="1"/>
                <c:pt idx="0">
                  <c:v>Kontanthjælpsmodtagere (senere opdelt i jobparate og aktivitetsparate)</c:v>
                </c:pt>
              </c:strCache>
            </c:strRef>
          </c:tx>
          <c:spPr>
            <a:solidFill>
              <a:srgbClr val="003087"/>
            </a:solidFill>
            <a:ln>
              <a:noFill/>
            </a:ln>
            <a:effectLst/>
          </c:spPr>
          <c:invertIfNegative val="0"/>
          <c:dPt>
            <c:idx val="0"/>
            <c:invertIfNegative val="0"/>
            <c:bubble3D val="0"/>
            <c:spPr>
              <a:solidFill>
                <a:srgbClr val="00308A"/>
              </a:solidFill>
              <a:ln>
                <a:noFill/>
              </a:ln>
              <a:effectLst/>
            </c:spPr>
            <c:extLst>
              <c:ext xmlns:c16="http://schemas.microsoft.com/office/drawing/2014/chart" uri="{C3380CC4-5D6E-409C-BE32-E72D297353CC}">
                <c16:uniqueId val="{00000005-BBCD-4CF5-BCE0-4918D9D3BF7F}"/>
              </c:ext>
            </c:extLst>
          </c:dPt>
          <c:cat>
            <c:strRef>
              <c:f>'STAR prototype (2)'!$C$32:$F$32</c:f>
              <c:strCache>
                <c:ptCount val="4"/>
                <c:pt idx="0">
                  <c:v>1976</c:v>
                </c:pt>
                <c:pt idx="1">
                  <c:v>2004</c:v>
                </c:pt>
                <c:pt idx="2">
                  <c:v>2011</c:v>
                </c:pt>
                <c:pt idx="3">
                  <c:v>2024</c:v>
                </c:pt>
              </c:strCache>
            </c:strRef>
          </c:cat>
          <c:val>
            <c:numRef>
              <c:f>'STAR prototype (2)'!$C$37:$F$37</c:f>
              <c:numCache>
                <c:formatCode>General</c:formatCode>
                <c:ptCount val="4"/>
                <c:pt idx="0">
                  <c:v>1</c:v>
                </c:pt>
              </c:numCache>
            </c:numRef>
          </c:val>
          <c:extLst>
            <c:ext xmlns:c16="http://schemas.microsoft.com/office/drawing/2014/chart" uri="{C3380CC4-5D6E-409C-BE32-E72D297353CC}">
              <c16:uniqueId val="{00000006-BBCD-4CF5-BCE0-4918D9D3BF7F}"/>
            </c:ext>
          </c:extLst>
        </c:ser>
        <c:ser>
          <c:idx val="5"/>
          <c:order val="5"/>
          <c:tx>
            <c:strRef>
              <c:f>'STAR prototype (2)'!$B$38</c:f>
              <c:strCache>
                <c:ptCount val="1"/>
                <c:pt idx="0">
                  <c:v>Jobparate/jobklare kontanthjælpsmodtagere</c:v>
                </c:pt>
              </c:strCache>
            </c:strRef>
          </c:tx>
          <c:spPr>
            <a:solidFill>
              <a:srgbClr val="0071BE"/>
            </a:solidFill>
            <a:ln>
              <a:noFill/>
            </a:ln>
            <a:effectLst/>
          </c:spPr>
          <c:invertIfNegative val="0"/>
          <c:cat>
            <c:strRef>
              <c:f>'STAR prototype (2)'!$C$32:$F$32</c:f>
              <c:strCache>
                <c:ptCount val="4"/>
                <c:pt idx="0">
                  <c:v>1976</c:v>
                </c:pt>
                <c:pt idx="1">
                  <c:v>2004</c:v>
                </c:pt>
                <c:pt idx="2">
                  <c:v>2011</c:v>
                </c:pt>
                <c:pt idx="3">
                  <c:v>2024</c:v>
                </c:pt>
              </c:strCache>
            </c:strRef>
          </c:cat>
          <c:val>
            <c:numRef>
              <c:f>'STAR prototype (2)'!$C$38:$F$38</c:f>
              <c:numCache>
                <c:formatCode>General</c:formatCode>
                <c:ptCount val="4"/>
                <c:pt idx="1">
                  <c:v>1</c:v>
                </c:pt>
                <c:pt idx="2">
                  <c:v>1</c:v>
                </c:pt>
                <c:pt idx="3">
                  <c:v>1</c:v>
                </c:pt>
              </c:numCache>
            </c:numRef>
          </c:val>
          <c:extLst>
            <c:ext xmlns:c16="http://schemas.microsoft.com/office/drawing/2014/chart" uri="{C3380CC4-5D6E-409C-BE32-E72D297353CC}">
              <c16:uniqueId val="{00000007-BBCD-4CF5-BCE0-4918D9D3BF7F}"/>
            </c:ext>
          </c:extLst>
        </c:ser>
        <c:ser>
          <c:idx val="6"/>
          <c:order val="6"/>
          <c:tx>
            <c:strRef>
              <c:f>'STAR prototype (2)'!$B$39</c:f>
              <c:strCache>
                <c:ptCount val="1"/>
                <c:pt idx="0">
                  <c:v>Aktivitetsparate kontanthjælpsmodtagere</c:v>
                </c:pt>
              </c:strCache>
            </c:strRef>
          </c:tx>
          <c:spPr>
            <a:solidFill>
              <a:srgbClr val="5CB9E4"/>
            </a:solidFill>
            <a:ln>
              <a:noFill/>
            </a:ln>
            <a:effectLst/>
          </c:spPr>
          <c:invertIfNegative val="0"/>
          <c:cat>
            <c:strRef>
              <c:f>'STAR prototype (2)'!$C$32:$F$32</c:f>
              <c:strCache>
                <c:ptCount val="4"/>
                <c:pt idx="0">
                  <c:v>1976</c:v>
                </c:pt>
                <c:pt idx="1">
                  <c:v>2004</c:v>
                </c:pt>
                <c:pt idx="2">
                  <c:v>2011</c:v>
                </c:pt>
                <c:pt idx="3">
                  <c:v>2024</c:v>
                </c:pt>
              </c:strCache>
            </c:strRef>
          </c:cat>
          <c:val>
            <c:numRef>
              <c:f>'STAR prototype (2)'!$C$39:$F$39</c:f>
              <c:numCache>
                <c:formatCode>General</c:formatCode>
                <c:ptCount val="4"/>
                <c:pt idx="1">
                  <c:v>1</c:v>
                </c:pt>
                <c:pt idx="2">
                  <c:v>1</c:v>
                </c:pt>
                <c:pt idx="3">
                  <c:v>1</c:v>
                </c:pt>
              </c:numCache>
            </c:numRef>
          </c:val>
          <c:extLst>
            <c:ext xmlns:c16="http://schemas.microsoft.com/office/drawing/2014/chart" uri="{C3380CC4-5D6E-409C-BE32-E72D297353CC}">
              <c16:uniqueId val="{00000008-BBCD-4CF5-BCE0-4918D9D3BF7F}"/>
            </c:ext>
          </c:extLst>
        </c:ser>
        <c:ser>
          <c:idx val="7"/>
          <c:order val="7"/>
          <c:tx>
            <c:strRef>
              <c:f>'STAR prototype (2)'!$B$40</c:f>
              <c:strCache>
                <c:ptCount val="1"/>
                <c:pt idx="0">
                  <c:v>Personer visiteret til fleksjob/ledighedsydelsesmodtagere</c:v>
                </c:pt>
              </c:strCache>
            </c:strRef>
          </c:tx>
          <c:spPr>
            <a:solidFill>
              <a:srgbClr val="7E8486"/>
            </a:solidFill>
            <a:ln>
              <a:noFill/>
            </a:ln>
            <a:effectLst/>
          </c:spPr>
          <c:invertIfNegative val="0"/>
          <c:cat>
            <c:strRef>
              <c:f>'STAR prototype (2)'!$C$32:$F$32</c:f>
              <c:strCache>
                <c:ptCount val="4"/>
                <c:pt idx="0">
                  <c:v>1976</c:v>
                </c:pt>
                <c:pt idx="1">
                  <c:v>2004</c:v>
                </c:pt>
                <c:pt idx="2">
                  <c:v>2011</c:v>
                </c:pt>
                <c:pt idx="3">
                  <c:v>2024</c:v>
                </c:pt>
              </c:strCache>
            </c:strRef>
          </c:cat>
          <c:val>
            <c:numRef>
              <c:f>'STAR prototype (2)'!$C$40:$F$40</c:f>
              <c:numCache>
                <c:formatCode>General</c:formatCode>
                <c:ptCount val="4"/>
                <c:pt idx="1">
                  <c:v>1</c:v>
                </c:pt>
                <c:pt idx="2">
                  <c:v>1</c:v>
                </c:pt>
                <c:pt idx="3">
                  <c:v>1</c:v>
                </c:pt>
              </c:numCache>
            </c:numRef>
          </c:val>
          <c:extLst>
            <c:ext xmlns:c16="http://schemas.microsoft.com/office/drawing/2014/chart" uri="{C3380CC4-5D6E-409C-BE32-E72D297353CC}">
              <c16:uniqueId val="{00000009-BBCD-4CF5-BCE0-4918D9D3BF7F}"/>
            </c:ext>
          </c:extLst>
        </c:ser>
        <c:ser>
          <c:idx val="8"/>
          <c:order val="8"/>
          <c:tx>
            <c:strRef>
              <c:f>'STAR prototype (2)'!$B$41</c:f>
              <c:strCache>
                <c:ptCount val="1"/>
                <c:pt idx="0">
                  <c:v>Selvforsørgende uden beskæftigelse</c:v>
                </c:pt>
              </c:strCache>
            </c:strRef>
          </c:tx>
          <c:spPr>
            <a:solidFill>
              <a:srgbClr val="83AA3E"/>
            </a:solidFill>
            <a:ln>
              <a:noFill/>
            </a:ln>
            <a:effectLst/>
          </c:spPr>
          <c:invertIfNegative val="0"/>
          <c:cat>
            <c:strRef>
              <c:f>'STAR prototype (2)'!$C$32:$F$32</c:f>
              <c:strCache>
                <c:ptCount val="4"/>
                <c:pt idx="0">
                  <c:v>1976</c:v>
                </c:pt>
                <c:pt idx="1">
                  <c:v>2004</c:v>
                </c:pt>
                <c:pt idx="2">
                  <c:v>2011</c:v>
                </c:pt>
                <c:pt idx="3">
                  <c:v>2024</c:v>
                </c:pt>
              </c:strCache>
            </c:strRef>
          </c:cat>
          <c:val>
            <c:numRef>
              <c:f>'STAR prototype (2)'!$C$41:$F$41</c:f>
              <c:numCache>
                <c:formatCode>General</c:formatCode>
                <c:ptCount val="4"/>
                <c:pt idx="2">
                  <c:v>1</c:v>
                </c:pt>
                <c:pt idx="3">
                  <c:v>1</c:v>
                </c:pt>
              </c:numCache>
            </c:numRef>
          </c:val>
          <c:extLst>
            <c:ext xmlns:c16="http://schemas.microsoft.com/office/drawing/2014/chart" uri="{C3380CC4-5D6E-409C-BE32-E72D297353CC}">
              <c16:uniqueId val="{0000000A-BBCD-4CF5-BCE0-4918D9D3BF7F}"/>
            </c:ext>
          </c:extLst>
        </c:ser>
        <c:ser>
          <c:idx val="9"/>
          <c:order val="9"/>
          <c:tx>
            <c:strRef>
              <c:f>'STAR prototype (2)'!$B$42</c:f>
              <c:strCache>
                <c:ptCount val="1"/>
                <c:pt idx="0">
                  <c:v>Unge under 18 år med behov for indsats</c:v>
                </c:pt>
              </c:strCache>
            </c:strRef>
          </c:tx>
          <c:spPr>
            <a:solidFill>
              <a:srgbClr val="FD8F20"/>
            </a:solidFill>
            <a:ln>
              <a:noFill/>
            </a:ln>
            <a:effectLst/>
          </c:spPr>
          <c:invertIfNegative val="0"/>
          <c:cat>
            <c:strRef>
              <c:f>'STAR prototype (2)'!$C$32:$F$32</c:f>
              <c:strCache>
                <c:ptCount val="4"/>
                <c:pt idx="0">
                  <c:v>1976</c:v>
                </c:pt>
                <c:pt idx="1">
                  <c:v>2004</c:v>
                </c:pt>
                <c:pt idx="2">
                  <c:v>2011</c:v>
                </c:pt>
                <c:pt idx="3">
                  <c:v>2024</c:v>
                </c:pt>
              </c:strCache>
            </c:strRef>
          </c:cat>
          <c:val>
            <c:numRef>
              <c:f>'STAR prototype (2)'!$C$42:$F$42</c:f>
              <c:numCache>
                <c:formatCode>General</c:formatCode>
                <c:ptCount val="4"/>
                <c:pt idx="2">
                  <c:v>1</c:v>
                </c:pt>
                <c:pt idx="3">
                  <c:v>1</c:v>
                </c:pt>
              </c:numCache>
            </c:numRef>
          </c:val>
          <c:extLst>
            <c:ext xmlns:c16="http://schemas.microsoft.com/office/drawing/2014/chart" uri="{C3380CC4-5D6E-409C-BE32-E72D297353CC}">
              <c16:uniqueId val="{0000000B-BBCD-4CF5-BCE0-4918D9D3BF7F}"/>
            </c:ext>
          </c:extLst>
        </c:ser>
        <c:ser>
          <c:idx val="10"/>
          <c:order val="10"/>
          <c:tx>
            <c:strRef>
              <c:f>'STAR prototype (2)'!$B$43</c:f>
              <c:strCache>
                <c:ptCount val="1"/>
                <c:pt idx="0">
                  <c:v>Uddannelsesparate uddannelseshjælpsmodtagere</c:v>
                </c:pt>
              </c:strCache>
            </c:strRef>
          </c:tx>
          <c:spPr>
            <a:solidFill>
              <a:srgbClr val="0A433B"/>
            </a:solidFill>
            <a:ln>
              <a:noFill/>
            </a:ln>
            <a:effectLst/>
          </c:spPr>
          <c:invertIfNegative val="0"/>
          <c:cat>
            <c:strRef>
              <c:f>'STAR prototype (2)'!$C$32:$F$32</c:f>
              <c:strCache>
                <c:ptCount val="4"/>
                <c:pt idx="0">
                  <c:v>1976</c:v>
                </c:pt>
                <c:pt idx="1">
                  <c:v>2004</c:v>
                </c:pt>
                <c:pt idx="2">
                  <c:v>2011</c:v>
                </c:pt>
                <c:pt idx="3">
                  <c:v>2024</c:v>
                </c:pt>
              </c:strCache>
            </c:strRef>
          </c:cat>
          <c:val>
            <c:numRef>
              <c:f>'STAR prototype (2)'!$C$43:$F$43</c:f>
              <c:numCache>
                <c:formatCode>General</c:formatCode>
                <c:ptCount val="4"/>
                <c:pt idx="3">
                  <c:v>1</c:v>
                </c:pt>
              </c:numCache>
            </c:numRef>
          </c:val>
          <c:extLst>
            <c:ext xmlns:c16="http://schemas.microsoft.com/office/drawing/2014/chart" uri="{C3380CC4-5D6E-409C-BE32-E72D297353CC}">
              <c16:uniqueId val="{0000000C-BBCD-4CF5-BCE0-4918D9D3BF7F}"/>
            </c:ext>
          </c:extLst>
        </c:ser>
        <c:ser>
          <c:idx val="11"/>
          <c:order val="11"/>
          <c:tx>
            <c:strRef>
              <c:f>'STAR prototype (2)'!$B$44</c:f>
              <c:strCache>
                <c:ptCount val="1"/>
                <c:pt idx="0">
                  <c:v>Aktivitetsparate uddannelseshjælpsmodtagere</c:v>
                </c:pt>
              </c:strCache>
            </c:strRef>
          </c:tx>
          <c:spPr>
            <a:solidFill>
              <a:srgbClr val="144B14"/>
            </a:solidFill>
            <a:ln>
              <a:noFill/>
            </a:ln>
            <a:effectLst/>
          </c:spPr>
          <c:invertIfNegative val="0"/>
          <c:cat>
            <c:strRef>
              <c:f>'STAR prototype (2)'!$C$32:$F$32</c:f>
              <c:strCache>
                <c:ptCount val="4"/>
                <c:pt idx="0">
                  <c:v>1976</c:v>
                </c:pt>
                <c:pt idx="1">
                  <c:v>2004</c:v>
                </c:pt>
                <c:pt idx="2">
                  <c:v>2011</c:v>
                </c:pt>
                <c:pt idx="3">
                  <c:v>2024</c:v>
                </c:pt>
              </c:strCache>
            </c:strRef>
          </c:cat>
          <c:val>
            <c:numRef>
              <c:f>'STAR prototype (2)'!$C$44:$F$44</c:f>
              <c:numCache>
                <c:formatCode>General</c:formatCode>
                <c:ptCount val="4"/>
                <c:pt idx="3">
                  <c:v>1</c:v>
                </c:pt>
              </c:numCache>
            </c:numRef>
          </c:val>
          <c:extLst>
            <c:ext xmlns:c16="http://schemas.microsoft.com/office/drawing/2014/chart" uri="{C3380CC4-5D6E-409C-BE32-E72D297353CC}">
              <c16:uniqueId val="{0000000D-BBCD-4CF5-BCE0-4918D9D3BF7F}"/>
            </c:ext>
          </c:extLst>
        </c:ser>
        <c:ser>
          <c:idx val="12"/>
          <c:order val="12"/>
          <c:tx>
            <c:strRef>
              <c:f>'STAR prototype (2)'!$B$45</c:f>
              <c:strCache>
                <c:ptCount val="1"/>
                <c:pt idx="0">
                  <c:v>Personer i jobafklaringsforløb</c:v>
                </c:pt>
              </c:strCache>
            </c:strRef>
          </c:tx>
          <c:spPr>
            <a:solidFill>
              <a:srgbClr val="BE9672"/>
            </a:solidFill>
            <a:ln>
              <a:noFill/>
            </a:ln>
            <a:effectLst/>
          </c:spPr>
          <c:invertIfNegative val="0"/>
          <c:cat>
            <c:strRef>
              <c:f>'STAR prototype (2)'!$C$32:$F$32</c:f>
              <c:strCache>
                <c:ptCount val="4"/>
                <c:pt idx="0">
                  <c:v>1976</c:v>
                </c:pt>
                <c:pt idx="1">
                  <c:v>2004</c:v>
                </c:pt>
                <c:pt idx="2">
                  <c:v>2011</c:v>
                </c:pt>
                <c:pt idx="3">
                  <c:v>2024</c:v>
                </c:pt>
              </c:strCache>
            </c:strRef>
          </c:cat>
          <c:val>
            <c:numRef>
              <c:f>'STAR prototype (2)'!$C$45:$F$45</c:f>
              <c:numCache>
                <c:formatCode>General</c:formatCode>
                <c:ptCount val="4"/>
                <c:pt idx="3">
                  <c:v>1</c:v>
                </c:pt>
              </c:numCache>
            </c:numRef>
          </c:val>
          <c:extLst>
            <c:ext xmlns:c16="http://schemas.microsoft.com/office/drawing/2014/chart" uri="{C3380CC4-5D6E-409C-BE32-E72D297353CC}">
              <c16:uniqueId val="{0000000E-BBCD-4CF5-BCE0-4918D9D3BF7F}"/>
            </c:ext>
          </c:extLst>
        </c:ser>
        <c:ser>
          <c:idx val="13"/>
          <c:order val="13"/>
          <c:tx>
            <c:strRef>
              <c:f>'STAR prototype (2)'!$B$46</c:f>
              <c:strCache>
                <c:ptCount val="1"/>
                <c:pt idx="0">
                  <c:v>Personer i ressourceforløb</c:v>
                </c:pt>
              </c:strCache>
            </c:strRef>
          </c:tx>
          <c:spPr>
            <a:solidFill>
              <a:srgbClr val="C88C7D"/>
            </a:solidFill>
            <a:ln>
              <a:noFill/>
            </a:ln>
            <a:effectLst/>
          </c:spPr>
          <c:invertIfNegative val="0"/>
          <c:cat>
            <c:strRef>
              <c:f>'STAR prototype (2)'!$C$32:$F$32</c:f>
              <c:strCache>
                <c:ptCount val="4"/>
                <c:pt idx="0">
                  <c:v>1976</c:v>
                </c:pt>
                <c:pt idx="1">
                  <c:v>2004</c:v>
                </c:pt>
                <c:pt idx="2">
                  <c:v>2011</c:v>
                </c:pt>
                <c:pt idx="3">
                  <c:v>2024</c:v>
                </c:pt>
              </c:strCache>
            </c:strRef>
          </c:cat>
          <c:val>
            <c:numRef>
              <c:f>'STAR prototype (2)'!$C$46:$F$46</c:f>
              <c:numCache>
                <c:formatCode>General</c:formatCode>
                <c:ptCount val="4"/>
                <c:pt idx="3">
                  <c:v>1</c:v>
                </c:pt>
              </c:numCache>
            </c:numRef>
          </c:val>
          <c:extLst>
            <c:ext xmlns:c16="http://schemas.microsoft.com/office/drawing/2014/chart" uri="{C3380CC4-5D6E-409C-BE32-E72D297353CC}">
              <c16:uniqueId val="{0000000F-BBCD-4CF5-BCE0-4918D9D3BF7F}"/>
            </c:ext>
          </c:extLst>
        </c:ser>
        <c:dLbls>
          <c:showLegendKey val="0"/>
          <c:showVal val="0"/>
          <c:showCatName val="0"/>
          <c:showSerName val="0"/>
          <c:showPercent val="0"/>
          <c:showBubbleSize val="0"/>
        </c:dLbls>
        <c:gapWidth val="60"/>
        <c:overlap val="100"/>
        <c:axId val="678405736"/>
        <c:axId val="678403440"/>
      </c:barChart>
      <c:catAx>
        <c:axId val="67840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78403440"/>
        <c:crosses val="autoZero"/>
        <c:auto val="1"/>
        <c:lblAlgn val="ctr"/>
        <c:lblOffset val="100"/>
        <c:noMultiLvlLbl val="0"/>
      </c:catAx>
      <c:valAx>
        <c:axId val="678403440"/>
        <c:scaling>
          <c:orientation val="minMax"/>
        </c:scaling>
        <c:delete val="1"/>
        <c:axPos val="l"/>
        <c:numFmt formatCode="General" sourceLinked="1"/>
        <c:majorTickMark val="none"/>
        <c:minorTickMark val="none"/>
        <c:tickLblPos val="nextTo"/>
        <c:crossAx val="678405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6415682414699"/>
          <c:y val="9.1902125318529412E-2"/>
          <c:w val="0.60744668635170607"/>
          <c:h val="0.72272686796383923"/>
        </c:manualLayout>
      </c:layout>
      <c:pieChart>
        <c:varyColors val="1"/>
        <c:ser>
          <c:idx val="0"/>
          <c:order val="0"/>
          <c:tx>
            <c:strRef>
              <c:f>Sheet1!$B$1</c:f>
              <c:strCache>
                <c:ptCount val="1"/>
                <c:pt idx="0">
                  <c:v>Pct.</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3-17E4-4816-A032-B22EF3E8516E}"/>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1-17E4-4816-A032-B22EF3E8516E}"/>
              </c:ext>
            </c:extLst>
          </c:dPt>
          <c:dPt>
            <c:idx val="2"/>
            <c:bubble3D val="0"/>
            <c:spPr>
              <a:solidFill>
                <a:schemeClr val="accent5"/>
              </a:solidFill>
              <a:ln w="19050">
                <a:noFill/>
              </a:ln>
              <a:effectLst/>
            </c:spPr>
            <c:extLst>
              <c:ext xmlns:c16="http://schemas.microsoft.com/office/drawing/2014/chart" uri="{C3380CC4-5D6E-409C-BE32-E72D297353CC}">
                <c16:uniqueId val="{00000002-17E4-4816-A032-B22EF3E8516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Mine behov</c:v>
                </c:pt>
                <c:pt idx="1">
                  <c:v>Regler</c:v>
                </c:pt>
                <c:pt idx="2">
                  <c:v>Begge dele </c:v>
                </c:pt>
              </c:strCache>
            </c:strRef>
          </c:cat>
          <c:val>
            <c:numRef>
              <c:f>Sheet1!$B$2:$B$4</c:f>
              <c:numCache>
                <c:formatCode>0%</c:formatCode>
                <c:ptCount val="3"/>
                <c:pt idx="0">
                  <c:v>0.158</c:v>
                </c:pt>
                <c:pt idx="1">
                  <c:v>0.45100000000000001</c:v>
                </c:pt>
                <c:pt idx="2">
                  <c:v>0.39100000000000001</c:v>
                </c:pt>
              </c:numCache>
            </c:numRef>
          </c:val>
          <c:extLst>
            <c:ext xmlns:c16="http://schemas.microsoft.com/office/drawing/2014/chart" uri="{C3380CC4-5D6E-409C-BE32-E72D297353CC}">
              <c16:uniqueId val="{00000000-17E4-4816-A032-B22EF3E8516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604166666666667"/>
          <c:y val="0.85385864307993697"/>
          <c:w val="0.31145833333333328"/>
          <c:h val="0.1461413569200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6415682414699"/>
          <c:y val="9.1902125318529412E-2"/>
          <c:w val="0.60744668635170607"/>
          <c:h val="0.72272686796383923"/>
        </c:manualLayout>
      </c:layout>
      <c:pieChart>
        <c:varyColors val="1"/>
        <c:ser>
          <c:idx val="0"/>
          <c:order val="0"/>
          <c:tx>
            <c:strRef>
              <c:f>Sheet1!$B$1</c:f>
              <c:strCache>
                <c:ptCount val="1"/>
                <c:pt idx="0">
                  <c:v>Pct.</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D64C-4AF9-AEB7-33D16B0DA0A3}"/>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D64C-4AF9-AEB7-33D16B0DA0A3}"/>
              </c:ext>
            </c:extLst>
          </c:dPt>
          <c:dPt>
            <c:idx val="2"/>
            <c:bubble3D val="0"/>
            <c:spPr>
              <a:solidFill>
                <a:schemeClr val="accent5"/>
              </a:solidFill>
              <a:ln w="19050">
                <a:noFill/>
              </a:ln>
              <a:effectLst/>
            </c:spPr>
            <c:extLst>
              <c:ext xmlns:c16="http://schemas.microsoft.com/office/drawing/2014/chart" uri="{C3380CC4-5D6E-409C-BE32-E72D297353CC}">
                <c16:uniqueId val="{00000005-D64C-4AF9-AEB7-33D16B0DA0A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Jeg vil gerne have flere møder</c:v>
                </c:pt>
                <c:pt idx="1">
                  <c:v>Jeg vil gerne have færre møder</c:v>
                </c:pt>
                <c:pt idx="2">
                  <c:v>Antallet af møder er passende</c:v>
                </c:pt>
              </c:strCache>
            </c:strRef>
          </c:cat>
          <c:val>
            <c:numRef>
              <c:f>Sheet1!$B$2:$B$4</c:f>
              <c:numCache>
                <c:formatCode>0%</c:formatCode>
                <c:ptCount val="3"/>
                <c:pt idx="0">
                  <c:v>7.0000000000000007E-2</c:v>
                </c:pt>
                <c:pt idx="1">
                  <c:v>0.25</c:v>
                </c:pt>
                <c:pt idx="2">
                  <c:v>0.68</c:v>
                </c:pt>
              </c:numCache>
            </c:numRef>
          </c:val>
          <c:extLst>
            <c:ext xmlns:c16="http://schemas.microsoft.com/office/drawing/2014/chart" uri="{C3380CC4-5D6E-409C-BE32-E72D297353CC}">
              <c16:uniqueId val="{00000006-D64C-4AF9-AEB7-33D16B0DA0A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4114583333333333"/>
          <c:y val="0.85385864307993697"/>
          <c:w val="0.70989583333333339"/>
          <c:h val="0.14614135692006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6415682414699"/>
          <c:y val="9.1902125318529412E-2"/>
          <c:w val="0.60744668635170607"/>
          <c:h val="0.72272686796383923"/>
        </c:manualLayout>
      </c:layout>
      <c:pieChart>
        <c:varyColors val="1"/>
        <c:ser>
          <c:idx val="0"/>
          <c:order val="0"/>
          <c:tx>
            <c:strRef>
              <c:f>Sheet1!$B$1</c:f>
              <c:strCache>
                <c:ptCount val="1"/>
                <c:pt idx="0">
                  <c:v>Pct.</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AF30-4487-8398-46DE2E9643F8}"/>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AF30-4487-8398-46DE2E9643F8}"/>
              </c:ext>
            </c:extLst>
          </c:dPt>
          <c:dPt>
            <c:idx val="2"/>
            <c:bubble3D val="0"/>
            <c:spPr>
              <a:solidFill>
                <a:schemeClr val="accent5"/>
              </a:solidFill>
              <a:ln w="19050">
                <a:noFill/>
              </a:ln>
              <a:effectLst/>
            </c:spPr>
            <c:extLst>
              <c:ext xmlns:c16="http://schemas.microsoft.com/office/drawing/2014/chart" uri="{C3380CC4-5D6E-409C-BE32-E72D297353CC}">
                <c16:uniqueId val="{00000005-AF30-4487-8398-46DE2E9643F8}"/>
              </c:ext>
            </c:extLst>
          </c:dPt>
          <c:cat>
            <c:strRef>
              <c:f>Sheet1!$A$2:$A$4</c:f>
              <c:strCache>
                <c:ptCount val="3"/>
                <c:pt idx="0">
                  <c:v>Jeg vil gerne have flere møder</c:v>
                </c:pt>
                <c:pt idx="1">
                  <c:v>Jeg vil gerne have færre møder</c:v>
                </c:pt>
                <c:pt idx="2">
                  <c:v>Antallet af møder er passende</c:v>
                </c:pt>
              </c:strCache>
            </c:strRef>
          </c:cat>
          <c:val>
            <c:numRef>
              <c:f>Sheet1!$B$2:$B$4</c:f>
              <c:numCache>
                <c:formatCode>0%</c:formatCode>
                <c:ptCount val="3"/>
                <c:pt idx="0">
                  <c:v>0</c:v>
                </c:pt>
                <c:pt idx="1">
                  <c:v>0</c:v>
                </c:pt>
                <c:pt idx="2">
                  <c:v>1</c:v>
                </c:pt>
              </c:numCache>
            </c:numRef>
          </c:val>
          <c:extLst>
            <c:ext xmlns:c16="http://schemas.microsoft.com/office/drawing/2014/chart" uri="{C3380CC4-5D6E-409C-BE32-E72D297353CC}">
              <c16:uniqueId val="{00000006-AF30-4487-8398-46DE2E9643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6415682414699"/>
          <c:y val="9.1902125318529412E-2"/>
          <c:w val="0.60744668635170607"/>
          <c:h val="0.72272686796383923"/>
        </c:manualLayout>
      </c:layout>
      <c:pieChart>
        <c:varyColors val="1"/>
        <c:ser>
          <c:idx val="0"/>
          <c:order val="0"/>
          <c:tx>
            <c:strRef>
              <c:f>Sheet1!$B$1</c:f>
              <c:strCache>
                <c:ptCount val="1"/>
                <c:pt idx="0">
                  <c:v>Pct.</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1-BDC9-4617-AC66-B7A6E01B695F}"/>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BDC9-4617-AC66-B7A6E01B695F}"/>
              </c:ext>
            </c:extLst>
          </c:dPt>
          <c:dPt>
            <c:idx val="2"/>
            <c:bubble3D val="0"/>
            <c:spPr>
              <a:solidFill>
                <a:schemeClr val="accent5"/>
              </a:solidFill>
              <a:ln w="19050">
                <a:noFill/>
              </a:ln>
              <a:effectLst/>
            </c:spPr>
            <c:extLst>
              <c:ext xmlns:c16="http://schemas.microsoft.com/office/drawing/2014/chart" uri="{C3380CC4-5D6E-409C-BE32-E72D297353CC}">
                <c16:uniqueId val="{00000005-BDC9-4617-AC66-B7A6E01B695F}"/>
              </c:ext>
            </c:extLst>
          </c:dPt>
          <c:dLbls>
            <c:dLbl>
              <c:idx val="0"/>
              <c:layout/>
              <c:tx>
                <c:rich>
                  <a:bodyPr/>
                  <a:lstStyle/>
                  <a:p>
                    <a:fld id="{2041222F-145D-41DD-9755-CEBBDA90B5F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BDC9-4617-AC66-B7A6E01B695F}"/>
                </c:ext>
              </c:extLst>
            </c:dLbl>
            <c:dLbl>
              <c:idx val="1"/>
              <c:layout/>
              <c:tx>
                <c:rich>
                  <a:bodyPr/>
                  <a:lstStyle/>
                  <a:p>
                    <a:fld id="{C692D2D3-F24A-47F6-85F4-C249E7E250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DC9-4617-AC66-B7A6E01B695F}"/>
                </c:ext>
              </c:extLst>
            </c:dLbl>
            <c:dLbl>
              <c:idx val="2"/>
              <c:layout/>
              <c:tx>
                <c:rich>
                  <a:bodyPr/>
                  <a:lstStyle/>
                  <a:p>
                    <a:fld id="{302F5BF7-6C32-4212-8A8E-E6D1E705603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DC9-4617-AC66-B7A6E01B695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ext>
            </c:extLst>
          </c:dLbls>
          <c:cat>
            <c:strRef>
              <c:f>Sheet1!$A$2:$A$4</c:f>
              <c:strCache>
                <c:ptCount val="3"/>
                <c:pt idx="0">
                  <c:v>Forberedelse af jobsamtale</c:v>
                </c:pt>
                <c:pt idx="1">
                  <c:v>Gennemførselse af jobsamtale</c:v>
                </c:pt>
                <c:pt idx="2">
                  <c:v>Registreringer og dokumentation</c:v>
                </c:pt>
              </c:strCache>
            </c:strRef>
          </c:cat>
          <c:val>
            <c:numRef>
              <c:f>Sheet1!$B$2:$B$4</c:f>
              <c:numCache>
                <c:formatCode>0%</c:formatCode>
                <c:ptCount val="3"/>
                <c:pt idx="0">
                  <c:v>0.33300000000000002</c:v>
                </c:pt>
                <c:pt idx="1">
                  <c:v>0.33300000000000002</c:v>
                </c:pt>
                <c:pt idx="2">
                  <c:v>0.33300000000000002</c:v>
                </c:pt>
              </c:numCache>
            </c:numRef>
          </c:val>
          <c:extLst>
            <c:ext xmlns:c15="http://schemas.microsoft.com/office/drawing/2012/chart" uri="{02D57815-91ED-43cb-92C2-25804820EDAC}">
              <c15:datalabelsRange>
                <c15:f>Sheet1!$C$2:$C$4</c15:f>
                <c15:dlblRangeCache>
                  <c:ptCount val="3"/>
                  <c:pt idx="0">
                    <c:v>45 min.</c:v>
                  </c:pt>
                  <c:pt idx="1">
                    <c:v>45 min.</c:v>
                  </c:pt>
                  <c:pt idx="2">
                    <c:v>45 min.</c:v>
                  </c:pt>
                </c15:dlblRangeCache>
              </c15:datalabelsRange>
            </c:ext>
            <c:ext xmlns:c16="http://schemas.microsoft.com/office/drawing/2014/chart" uri="{C3380CC4-5D6E-409C-BE32-E72D297353CC}">
              <c16:uniqueId val="{00000006-BDC9-4617-AC66-B7A6E01B695F}"/>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7-CAF4-4DBE-BC6B-A56A383D724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9-CAF4-4DBE-BC6B-A56A383D724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B-CAF4-4DBE-BC6B-A56A383D7246}"/>
              </c:ext>
            </c:extLst>
          </c:dPt>
          <c:cat>
            <c:strRef>
              <c:f>Sheet1!$A$2:$A$4</c:f>
              <c:strCache>
                <c:ptCount val="3"/>
                <c:pt idx="0">
                  <c:v>Forberedelse af jobsamtale</c:v>
                </c:pt>
                <c:pt idx="1">
                  <c:v>Gennemførselse af jobsamtale</c:v>
                </c:pt>
                <c:pt idx="2">
                  <c:v>Registreringer og dokumentation</c:v>
                </c:pt>
              </c:strCache>
            </c:strRef>
          </c:cat>
          <c:val>
            <c:numRef>
              <c:f>Sheet1!$C$2:$C$4</c:f>
              <c:numCache>
                <c:formatCode>General</c:formatCode>
                <c:ptCount val="3"/>
                <c:pt idx="0">
                  <c:v>0</c:v>
                </c:pt>
                <c:pt idx="1">
                  <c:v>0</c:v>
                </c:pt>
                <c:pt idx="2">
                  <c:v>0</c:v>
                </c:pt>
              </c:numCache>
            </c:numRef>
          </c:val>
          <c:extLst>
            <c:ext xmlns:c16="http://schemas.microsoft.com/office/drawing/2014/chart" uri="{C3380CC4-5D6E-409C-BE32-E72D297353CC}">
              <c16:uniqueId val="{00000007-BDC9-4617-AC66-B7A6E01B695F}"/>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12552083333333336"/>
          <c:y val="0.87554730947092096"/>
          <c:w val="0.7494791666666667"/>
          <c:h val="0.12342095408175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1000"/>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1000"/>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10B1E8-F03F-4C86-87B6-E60CA7E1B3B0}" type="datetime1">
              <a:rPr lang="en-GB" sz="1000" smtClean="0"/>
              <a:t>17/09/2024</a:t>
            </a:fld>
            <a:endParaRPr lang="en-GB" sz="1000"/>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z="1000" smtClean="0"/>
              <a:t>‹#›</a:t>
            </a:fld>
            <a:endParaRPr lang="en-GB" sz="100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57F3F9BA-6950-45E6-9538-66D0C5B7F4B1}" type="datetime1">
              <a:rPr lang="en-GB" smtClean="0"/>
              <a:t>17/09/2024</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74A5A2F-ECD0-4A51-A9E7-D8DA645BD5CD}" type="slidenum">
              <a:rPr lang="en-GB" smtClean="0"/>
              <a:pPr/>
              <a:t>‹#›</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Expert</a:t>
            </a:r>
            <a:r>
              <a:rPr lang="da-DK" baseline="0" dirty="0" smtClean="0"/>
              <a:t> </a:t>
            </a:r>
            <a:r>
              <a:rPr lang="da-DK" baseline="0" dirty="0" err="1" smtClean="0"/>
              <a:t>group</a:t>
            </a:r>
            <a:r>
              <a:rPr lang="da-DK" baseline="0" dirty="0" smtClean="0"/>
              <a:t> had 6 </a:t>
            </a:r>
            <a:r>
              <a:rPr lang="da-DK" baseline="0" dirty="0" err="1" smtClean="0"/>
              <a:t>members</a:t>
            </a:r>
            <a:endParaRPr lang="da-DK" baseline="0" dirty="0" smtClean="0"/>
          </a:p>
          <a:p>
            <a:r>
              <a:rPr lang="da-DK" baseline="0" dirty="0" smtClean="0"/>
              <a:t>4 researchers</a:t>
            </a:r>
          </a:p>
          <a:p>
            <a:r>
              <a:rPr lang="da-DK" baseline="0" dirty="0" smtClean="0"/>
              <a:t>2 </a:t>
            </a:r>
            <a:r>
              <a:rPr lang="da-DK" baseline="0" dirty="0" err="1" smtClean="0"/>
              <a:t>munic</a:t>
            </a:r>
            <a:r>
              <a:rPr lang="da-DK" baseline="0" dirty="0" smtClean="0"/>
              <a:t> administrators</a:t>
            </a:r>
          </a:p>
          <a:p>
            <a:endParaRPr lang="da-DK" baseline="0" dirty="0" smtClean="0"/>
          </a:p>
          <a:p>
            <a:r>
              <a:rPr lang="da-DK" baseline="0" dirty="0" err="1" smtClean="0"/>
              <a:t>We</a:t>
            </a:r>
            <a:r>
              <a:rPr lang="da-DK" baseline="0" dirty="0" smtClean="0"/>
              <a:t> had </a:t>
            </a:r>
            <a:r>
              <a:rPr lang="da-DK" baseline="0" dirty="0" err="1" smtClean="0"/>
              <a:t>one</a:t>
            </a:r>
            <a:r>
              <a:rPr lang="da-DK" baseline="0" dirty="0" smtClean="0"/>
              <a:t> </a:t>
            </a:r>
            <a:r>
              <a:rPr lang="da-DK" baseline="0" dirty="0" err="1" smtClean="0"/>
              <a:t>year</a:t>
            </a:r>
            <a:r>
              <a:rPr lang="da-DK" baseline="0" dirty="0" smtClean="0"/>
              <a:t> to </a:t>
            </a:r>
            <a:r>
              <a:rPr lang="da-DK" baseline="0" dirty="0" err="1" smtClean="0"/>
              <a:t>analyze</a:t>
            </a:r>
            <a:r>
              <a:rPr lang="da-DK" baseline="0" dirty="0" smtClean="0"/>
              <a:t> and </a:t>
            </a:r>
            <a:r>
              <a:rPr lang="da-DK" baseline="0" dirty="0" err="1" smtClean="0"/>
              <a:t>come</a:t>
            </a:r>
            <a:r>
              <a:rPr lang="da-DK" baseline="0" dirty="0" smtClean="0"/>
              <a:t> up with suggestions for </a:t>
            </a:r>
            <a:r>
              <a:rPr lang="da-DK" baseline="0" dirty="0" err="1" smtClean="0"/>
              <a:t>lmp</a:t>
            </a:r>
            <a:r>
              <a:rPr lang="da-DK" baseline="0" dirty="0" smtClean="0"/>
              <a:t> reform </a:t>
            </a:r>
            <a:endParaRPr lang="da-DK" dirty="0"/>
          </a:p>
        </p:txBody>
      </p:sp>
      <p:sp>
        <p:nvSpPr>
          <p:cNvPr id="4" name="Footer Placeholder 3"/>
          <p:cNvSpPr>
            <a:spLocks noGrp="1"/>
          </p:cNvSpPr>
          <p:nvPr>
            <p:ph type="ftr" sz="quarter" idx="4"/>
          </p:nvPr>
        </p:nvSpPr>
        <p:spPr/>
        <p:txBody>
          <a:bodyPr/>
          <a:lstStyle/>
          <a:p>
            <a:endParaRPr lang="da-DK" dirty="0"/>
          </a:p>
        </p:txBody>
      </p:sp>
      <p:sp>
        <p:nvSpPr>
          <p:cNvPr id="5" name="Header Placeholder 4"/>
          <p:cNvSpPr>
            <a:spLocks noGrp="1"/>
          </p:cNvSpPr>
          <p:nvPr>
            <p:ph type="hdr" sz="quarter"/>
          </p:nvPr>
        </p:nvSpPr>
        <p:spPr/>
        <p:txBody>
          <a:bodyPr/>
          <a:lstStyle/>
          <a:p>
            <a:endParaRPr lang="da-DK" dirty="0"/>
          </a:p>
        </p:txBody>
      </p:sp>
      <p:sp>
        <p:nvSpPr>
          <p:cNvPr id="6" name="Date Placeholder 5"/>
          <p:cNvSpPr>
            <a:spLocks noGrp="1"/>
          </p:cNvSpPr>
          <p:nvPr>
            <p:ph type="dt" idx="1"/>
          </p:nvPr>
        </p:nvSpPr>
        <p:spPr/>
        <p:txBody>
          <a:bodyPr/>
          <a:lstStyle/>
          <a:p>
            <a:fld id="{5B8C4325-BD40-4B32-970D-6902B1EE7B09}" type="datetime1">
              <a:rPr lang="en-GB" smtClean="0"/>
              <a:t>17/09/2024</a:t>
            </a:fld>
            <a:endParaRPr lang="da-DK" dirty="0"/>
          </a:p>
        </p:txBody>
      </p:sp>
      <p:sp>
        <p:nvSpPr>
          <p:cNvPr id="7" name="Slide Number Placeholder 6"/>
          <p:cNvSpPr>
            <a:spLocks noGrp="1"/>
          </p:cNvSpPr>
          <p:nvPr>
            <p:ph type="sldNum" sz="quarter" idx="5"/>
          </p:nvPr>
        </p:nvSpPr>
        <p:spPr/>
        <p:txBody>
          <a:bodyPr/>
          <a:lstStyle/>
          <a:p>
            <a:fld id="{A74A5A2F-ECD0-4A51-A9E7-D8DA645BD5CD}" type="slidenum">
              <a:rPr lang="da-DK" smtClean="0"/>
              <a:pPr/>
              <a:t>1</a:t>
            </a:fld>
            <a:endParaRPr lang="da-DK" dirty="0"/>
          </a:p>
        </p:txBody>
      </p:sp>
    </p:spTree>
    <p:extLst>
      <p:ext uri="{BB962C8B-B14F-4D97-AF65-F5344CB8AC3E}">
        <p14:creationId xmlns:p14="http://schemas.microsoft.com/office/powerpoint/2010/main" val="344107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Eksempler</a:t>
            </a:r>
            <a:r>
              <a:rPr lang="en-GB" dirty="0" smtClean="0"/>
              <a:t> </a:t>
            </a:r>
            <a:r>
              <a:rPr lang="en-GB" dirty="0" err="1" smtClean="0"/>
              <a:t>fra</a:t>
            </a:r>
            <a:r>
              <a:rPr lang="en-GB" dirty="0" smtClean="0"/>
              <a:t> </a:t>
            </a:r>
            <a:r>
              <a:rPr lang="en-GB" dirty="0" err="1" smtClean="0"/>
              <a:t>vores</a:t>
            </a:r>
            <a:r>
              <a:rPr lang="en-GB" dirty="0" smtClean="0"/>
              <a:t> analyser… </a:t>
            </a:r>
            <a:r>
              <a:rPr lang="en-GB" dirty="0" err="1" smtClean="0"/>
              <a:t>Samlet</a:t>
            </a:r>
            <a:r>
              <a:rPr lang="en-GB" dirty="0" smtClean="0"/>
              <a:t> </a:t>
            </a:r>
            <a:r>
              <a:rPr lang="en-GB" dirty="0" err="1" smtClean="0"/>
              <a:t>er</a:t>
            </a:r>
            <a:r>
              <a:rPr lang="en-GB" dirty="0" smtClean="0"/>
              <a:t> </a:t>
            </a:r>
            <a:r>
              <a:rPr lang="en-GB" dirty="0" err="1" smtClean="0"/>
              <a:t>vores</a:t>
            </a:r>
            <a:r>
              <a:rPr lang="en-GB" dirty="0" smtClean="0"/>
              <a:t> diagnose</a:t>
            </a:r>
            <a:endParaRPr lang="en-GB" dirty="0"/>
          </a:p>
          <a:p>
            <a:endParaRPr lang="da-DK" dirty="0"/>
          </a:p>
          <a:p>
            <a:r>
              <a:rPr lang="da-DK" dirty="0"/>
              <a:t>- </a:t>
            </a:r>
            <a:r>
              <a:rPr lang="da-DK" dirty="0" smtClean="0"/>
              <a:t> Opbygget </a:t>
            </a:r>
            <a:r>
              <a:rPr lang="da-DK" baseline="0" dirty="0" smtClean="0"/>
              <a:t>meget detail</a:t>
            </a:r>
            <a:r>
              <a:rPr lang="da-DK" dirty="0" smtClean="0"/>
              <a:t>styret indsats med en</a:t>
            </a:r>
            <a:r>
              <a:rPr lang="da-DK" baseline="0" dirty="0" smtClean="0"/>
              <a:t> myriade a proceskrav =&gt; hvad </a:t>
            </a:r>
            <a:r>
              <a:rPr lang="da-DK" dirty="0" smtClean="0"/>
              <a:t>sagsbehandleren kan og skal gøre og hvad den </a:t>
            </a:r>
            <a:r>
              <a:rPr lang="da-DK" dirty="0"/>
              <a:t>ledige kan </a:t>
            </a:r>
            <a:r>
              <a:rPr lang="da-DK" dirty="0" smtClean="0"/>
              <a:t>og skal gøre i alle mulige situationer</a:t>
            </a:r>
            <a:endParaRPr lang="da-DK" dirty="0"/>
          </a:p>
          <a:p>
            <a:r>
              <a:rPr lang="da-DK" dirty="0"/>
              <a:t>- </a:t>
            </a:r>
            <a:r>
              <a:rPr lang="da-DK" dirty="0" smtClean="0"/>
              <a:t> Det </a:t>
            </a:r>
            <a:r>
              <a:rPr lang="da-DK" dirty="0"/>
              <a:t>er kompleks og </a:t>
            </a:r>
            <a:r>
              <a:rPr lang="da-DK" dirty="0" smtClean="0"/>
              <a:t>uigennemskueligt</a:t>
            </a:r>
            <a:endParaRPr lang="da-DK" dirty="0"/>
          </a:p>
          <a:p>
            <a:pPr marL="171450" indent="-171450">
              <a:buFontTx/>
              <a:buChar char="-"/>
            </a:pPr>
            <a:r>
              <a:rPr lang="da-DK" dirty="0" smtClean="0"/>
              <a:t>Det </a:t>
            </a:r>
            <a:r>
              <a:rPr lang="da-DK" dirty="0"/>
              <a:t>skaber </a:t>
            </a:r>
            <a:r>
              <a:rPr lang="da-DK" dirty="0" smtClean="0"/>
              <a:t>utilfredshed</a:t>
            </a:r>
          </a:p>
          <a:p>
            <a:pPr marL="171450" indent="-171450">
              <a:buFontTx/>
              <a:buChar char="-"/>
            </a:pPr>
            <a:r>
              <a:rPr lang="da-DK" dirty="0" smtClean="0"/>
              <a:t>og det giver det dyrt system</a:t>
            </a:r>
            <a:endParaRPr lang="da-DK" dirty="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Hvad</a:t>
            </a:r>
            <a:r>
              <a:rPr lang="en-GB" dirty="0" smtClean="0"/>
              <a:t> </a:t>
            </a:r>
            <a:r>
              <a:rPr lang="en-GB" dirty="0" err="1" smtClean="0"/>
              <a:t>skal</a:t>
            </a:r>
            <a:r>
              <a:rPr lang="en-GB" dirty="0" smtClean="0"/>
              <a:t> man </a:t>
            </a:r>
            <a:r>
              <a:rPr lang="en-GB" dirty="0" err="1" smtClean="0"/>
              <a:t>så</a:t>
            </a:r>
            <a:r>
              <a:rPr lang="en-GB" dirty="0" smtClean="0"/>
              <a:t> </a:t>
            </a:r>
            <a:r>
              <a:rPr lang="en-GB" dirty="0" err="1" smtClean="0"/>
              <a:t>gøre</a:t>
            </a:r>
            <a:r>
              <a:rPr lang="en-GB" dirty="0" smtClean="0"/>
              <a:t> </a:t>
            </a:r>
            <a:r>
              <a:rPr lang="en-GB" dirty="0" err="1" smtClean="0"/>
              <a:t>ved</a:t>
            </a:r>
            <a:r>
              <a:rPr lang="en-GB" dirty="0" smtClean="0"/>
              <a:t> </a:t>
            </a:r>
            <a:r>
              <a:rPr lang="en-GB" dirty="0" err="1" smtClean="0"/>
              <a:t>det</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10</a:t>
            </a:fld>
            <a:endParaRPr lang="en-GB"/>
          </a:p>
        </p:txBody>
      </p:sp>
    </p:spTree>
    <p:extLst>
      <p:ext uri="{BB962C8B-B14F-4D97-AF65-F5344CB8AC3E}">
        <p14:creationId xmlns:p14="http://schemas.microsoft.com/office/powerpoint/2010/main" val="49765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solidFill>
                  <a:schemeClr val="tx1"/>
                </a:solidFill>
              </a:rPr>
              <a:t>Kæmpe reform =&gt; fokus på resultater + indsats tilrettelagt i højere grad efter individuelle</a:t>
            </a:r>
            <a:r>
              <a:rPr lang="da-DK" baseline="0" dirty="0" smtClean="0">
                <a:solidFill>
                  <a:schemeClr val="tx1"/>
                </a:solidFill>
              </a:rPr>
              <a:t>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Indbefatter</a:t>
            </a:r>
            <a:r>
              <a:rPr lang="en-GB" dirty="0" smtClean="0"/>
              <a:t> </a:t>
            </a:r>
            <a:r>
              <a:rPr lang="en-GB" dirty="0" err="1" smtClean="0"/>
              <a:t>også</a:t>
            </a:r>
            <a:r>
              <a:rPr lang="en-GB" dirty="0" smtClean="0"/>
              <a:t> den </a:t>
            </a:r>
            <a:r>
              <a:rPr lang="en-GB" dirty="0" err="1" smtClean="0"/>
              <a:t>største</a:t>
            </a:r>
            <a:r>
              <a:rPr lang="en-GB" baseline="0" dirty="0" smtClean="0"/>
              <a:t> </a:t>
            </a:r>
            <a:r>
              <a:rPr lang="da-DK" sz="1200" kern="1200" dirty="0" smtClean="0">
                <a:solidFill>
                  <a:schemeClr val="tx1"/>
                </a:solidFill>
                <a:effectLst/>
                <a:latin typeface="+mn-lt"/>
                <a:ea typeface="+mn-ea"/>
                <a:cs typeface="+mn-cs"/>
              </a:rPr>
              <a:t>forenkling og afbureaukratisering</a:t>
            </a:r>
            <a:r>
              <a:rPr lang="da-DK" sz="1200" kern="1200" baseline="0" dirty="0" smtClean="0">
                <a:solidFill>
                  <a:schemeClr val="tx1"/>
                </a:solidFill>
                <a:effectLst/>
                <a:latin typeface="+mn-lt"/>
                <a:ea typeface="+mn-ea"/>
                <a:cs typeface="+mn-cs"/>
              </a:rPr>
              <a:t> af beskæftigelsesområdet nogensinde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a:t>
            </a:r>
            <a:r>
              <a:rPr lang="en-GB" dirty="0" err="1" smtClean="0"/>
              <a:t>eks</a:t>
            </a:r>
            <a:r>
              <a:rPr lang="en-GB" dirty="0" smtClean="0"/>
              <a:t> </a:t>
            </a:r>
            <a:r>
              <a:rPr lang="en-GB" dirty="0" err="1" smtClean="0"/>
              <a:t>anbefalinger</a:t>
            </a:r>
            <a:endParaRPr lang="en-GB" dirty="0" smtClean="0"/>
          </a:p>
          <a:p>
            <a:endParaRPr lang="en-GB" dirty="0" smtClean="0"/>
          </a:p>
          <a:p>
            <a:r>
              <a:rPr lang="en-GB" dirty="0" err="1" smtClean="0"/>
              <a:t>Vil</a:t>
            </a:r>
            <a:r>
              <a:rPr lang="en-GB" dirty="0" smtClean="0"/>
              <a:t> </a:t>
            </a:r>
            <a:r>
              <a:rPr lang="en-GB" dirty="0" err="1" smtClean="0"/>
              <a:t>gennemgå</a:t>
            </a:r>
            <a:r>
              <a:rPr lang="en-GB" dirty="0" smtClean="0"/>
              <a:t> </a:t>
            </a:r>
            <a:r>
              <a:rPr lang="en-GB" dirty="0" err="1" smtClean="0"/>
              <a:t>kernen</a:t>
            </a:r>
            <a:r>
              <a:rPr lang="en-GB" dirty="0" smtClean="0"/>
              <a:t> =&gt;</a:t>
            </a:r>
            <a:r>
              <a:rPr lang="en-GB" baseline="0" dirty="0" smtClean="0"/>
              <a:t> </a:t>
            </a:r>
            <a:r>
              <a:rPr lang="en-GB" baseline="0" dirty="0" err="1" smtClean="0"/>
              <a:t>detaljer</a:t>
            </a:r>
            <a:r>
              <a:rPr lang="en-GB" baseline="0" dirty="0" smtClean="0"/>
              <a:t> i </a:t>
            </a:r>
            <a:r>
              <a:rPr lang="en-GB" dirty="0" err="1" smtClean="0"/>
              <a:t>rapporten</a:t>
            </a:r>
            <a:endParaRPr lang="en-GB"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11</a:t>
            </a:fld>
            <a:endParaRPr lang="en-GB"/>
          </a:p>
        </p:txBody>
      </p:sp>
    </p:spTree>
    <p:extLst>
      <p:ext uri="{BB962C8B-B14F-4D97-AF65-F5344CB8AC3E}">
        <p14:creationId xmlns:p14="http://schemas.microsoft.com/office/powerpoint/2010/main" val="2332753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 anbefaling</a:t>
            </a:r>
            <a:r>
              <a:rPr lang="da-DK" baseline="0" dirty="0" smtClean="0"/>
              <a:t> er ny og mere simpel målgruppestruktur… fra </a:t>
            </a:r>
            <a:r>
              <a:rPr lang="da-DK" dirty="0" smtClean="0"/>
              <a:t>nuværende</a:t>
            </a:r>
            <a:r>
              <a:rPr lang="da-DK" baseline="0" dirty="0" smtClean="0"/>
              <a:t> </a:t>
            </a:r>
            <a:r>
              <a:rPr lang="da-DK" dirty="0" smtClean="0"/>
              <a:t>13 </a:t>
            </a:r>
            <a:r>
              <a:rPr lang="da-DK" dirty="0"/>
              <a:t>målgrupper til 5 </a:t>
            </a:r>
            <a:r>
              <a:rPr lang="da-DK" dirty="0" smtClean="0"/>
              <a:t>indsatsgrupper…. </a:t>
            </a:r>
          </a:p>
          <a:p>
            <a:endParaRPr lang="da-DK" dirty="0" smtClean="0"/>
          </a:p>
          <a:p>
            <a:r>
              <a:rPr lang="da-DK" dirty="0" smtClean="0"/>
              <a:t>Ligner lidt det man havde tilbage i 1976</a:t>
            </a:r>
          </a:p>
          <a:p>
            <a:endParaRPr lang="da-DK" dirty="0" smtClean="0"/>
          </a:p>
          <a:p>
            <a:r>
              <a:rPr lang="da-DK" dirty="0" smtClean="0"/>
              <a:t>De </a:t>
            </a:r>
            <a:r>
              <a:rPr lang="da-DK" dirty="0"/>
              <a:t>5 indsatsgrupper defineres ud fra hvilken indsats </a:t>
            </a:r>
            <a:r>
              <a:rPr lang="da-DK" dirty="0" smtClean="0"/>
              <a:t>der </a:t>
            </a:r>
            <a:r>
              <a:rPr lang="da-DK" dirty="0"/>
              <a:t>skal </a:t>
            </a:r>
            <a:r>
              <a:rPr lang="da-DK" dirty="0" smtClean="0"/>
              <a:t>gives</a:t>
            </a:r>
            <a:endParaRPr lang="da-DK" dirty="0"/>
          </a:p>
          <a:p>
            <a:pPr marL="171450" indent="-171450">
              <a:buFontTx/>
              <a:buChar char="-"/>
            </a:pPr>
            <a:r>
              <a:rPr lang="da-DK" dirty="0"/>
              <a:t>Dagpengeindsats</a:t>
            </a:r>
          </a:p>
          <a:p>
            <a:pPr marL="171450" indent="-171450">
              <a:buFontTx/>
              <a:buChar char="-"/>
            </a:pPr>
            <a:r>
              <a:rPr lang="da-DK" dirty="0"/>
              <a:t>Jobsøgningsindsats – </a:t>
            </a:r>
            <a:r>
              <a:rPr lang="da-DK" dirty="0" smtClean="0"/>
              <a:t>som</a:t>
            </a:r>
            <a:r>
              <a:rPr lang="da-DK" baseline="0" dirty="0" smtClean="0"/>
              <a:t> også er borgere </a:t>
            </a:r>
            <a:r>
              <a:rPr lang="da-DK" dirty="0" smtClean="0"/>
              <a:t>tættere </a:t>
            </a:r>
            <a:r>
              <a:rPr lang="da-DK" dirty="0"/>
              <a:t>på </a:t>
            </a:r>
            <a:r>
              <a:rPr lang="da-DK" dirty="0" smtClean="0"/>
              <a:t>arbejdsmarkedet (jobparate kontanthjælpsmodtagere, de </a:t>
            </a:r>
            <a:r>
              <a:rPr lang="da-DK" dirty="0" err="1" smtClean="0"/>
              <a:t>udd.parate</a:t>
            </a:r>
            <a:r>
              <a:rPr lang="da-DK" baseline="0" dirty="0" smtClean="0"/>
              <a:t> og </a:t>
            </a:r>
            <a:r>
              <a:rPr lang="da-DK" dirty="0" smtClean="0"/>
              <a:t>ledighedsydelsesmodtagere)</a:t>
            </a:r>
          </a:p>
          <a:p>
            <a:pPr marL="171450" indent="-171450">
              <a:buFontTx/>
              <a:buChar char="-"/>
            </a:pPr>
            <a:r>
              <a:rPr lang="da-DK" dirty="0" smtClean="0"/>
              <a:t>Jobhjælpsindsats </a:t>
            </a:r>
            <a:r>
              <a:rPr lang="da-DK" dirty="0"/>
              <a:t>– </a:t>
            </a:r>
            <a:r>
              <a:rPr lang="da-DK" dirty="0" smtClean="0"/>
              <a:t>som er gruppe som skal have mere hjælp (aktivitetsparate kontanthjælpsmodtagere og</a:t>
            </a:r>
            <a:r>
              <a:rPr lang="da-DK" baseline="0" dirty="0" smtClean="0"/>
              <a:t> </a:t>
            </a:r>
            <a:r>
              <a:rPr lang="da-DK" baseline="0" dirty="0" err="1" smtClean="0"/>
              <a:t>uddannelseshjlæpsmodtagere</a:t>
            </a:r>
            <a:r>
              <a:rPr lang="da-DK" baseline="0" dirty="0" smtClean="0"/>
              <a:t>)</a:t>
            </a:r>
            <a:endParaRPr lang="da-DK" dirty="0"/>
          </a:p>
          <a:p>
            <a:pPr marL="171450" indent="-171450">
              <a:buFontTx/>
              <a:buChar char="-"/>
            </a:pPr>
            <a:r>
              <a:rPr lang="da-DK" dirty="0"/>
              <a:t>Sygedagpengeindsats</a:t>
            </a:r>
            <a:r>
              <a:rPr lang="da-DK" baseline="0" dirty="0"/>
              <a:t> (</a:t>
            </a:r>
            <a:r>
              <a:rPr lang="da-DK" dirty="0"/>
              <a:t>De sygemeldte)</a:t>
            </a:r>
          </a:p>
          <a:p>
            <a:pPr marL="171450" indent="-171450">
              <a:buFontTx/>
              <a:buChar char="-"/>
            </a:pPr>
            <a:r>
              <a:rPr lang="da-DK" dirty="0" smtClean="0"/>
              <a:t>Indsats for øvrige grupper, som ikke modtager temporære ydelser og derfor ikke er pålagt pligter </a:t>
            </a:r>
            <a:r>
              <a:rPr lang="da-DK" baseline="0" dirty="0" smtClean="0"/>
              <a:t>(</a:t>
            </a:r>
            <a:r>
              <a:rPr lang="da-DK" dirty="0" smtClean="0"/>
              <a:t>Førtidspensionister</a:t>
            </a:r>
            <a:r>
              <a:rPr lang="da-DK" dirty="0"/>
              <a:t>,</a:t>
            </a:r>
            <a:r>
              <a:rPr lang="da-DK" baseline="0" dirty="0"/>
              <a:t> selvforsørgende og unge under 18 </a:t>
            </a:r>
            <a:r>
              <a:rPr lang="da-DK" baseline="0" dirty="0" smtClean="0"/>
              <a:t>år)</a:t>
            </a:r>
            <a:endParaRPr lang="da-DK" dirty="0"/>
          </a:p>
          <a:p>
            <a:pPr marL="0" indent="0">
              <a:buFontTx/>
              <a:buNone/>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Mere</a:t>
            </a:r>
            <a:r>
              <a:rPr lang="da-DK" baseline="0" dirty="0" smtClean="0"/>
              <a:t> overskueligt system + system hvor man undgår mange målgruppeskift som ofte indebærer </a:t>
            </a:r>
            <a:r>
              <a:rPr lang="da-DK" sz="1200" b="0" i="0" u="none" strike="noStrike" kern="1200" baseline="0" dirty="0" smtClean="0">
                <a:solidFill>
                  <a:schemeClr val="tx1"/>
                </a:solidFill>
                <a:latin typeface="+mn-lt"/>
                <a:ea typeface="+mn-ea"/>
                <a:cs typeface="+mn-cs"/>
              </a:rPr>
              <a:t>skift i sagsbehandler og indsats.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12</a:t>
            </a:fld>
            <a:endParaRPr lang="en-GB"/>
          </a:p>
        </p:txBody>
      </p:sp>
    </p:spTree>
    <p:extLst>
      <p:ext uri="{BB962C8B-B14F-4D97-AF65-F5344CB8AC3E}">
        <p14:creationId xmlns:p14="http://schemas.microsoft.com/office/powerpoint/2010/main" val="1371692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a-DK" sz="1200" b="0" i="0" u="none" strike="noStrike" kern="1200" baseline="0" dirty="0" smtClean="0">
                <a:solidFill>
                  <a:schemeClr val="tx1"/>
                </a:solidFill>
                <a:latin typeface="+mn-lt"/>
                <a:ea typeface="+mn-ea"/>
                <a:cs typeface="+mn-cs"/>
              </a:rPr>
              <a:t>Afskaffe ressourceforløb : målgruppe man visiteres til + meget kritiseret.</a:t>
            </a:r>
          </a:p>
          <a:p>
            <a:pPr marL="171450" indent="-171450">
              <a:buFontTx/>
              <a:buChar char="-"/>
            </a:pPr>
            <a:r>
              <a:rPr lang="da-DK" sz="1200" b="0" i="0" u="none" strike="noStrike" kern="1200" baseline="0" dirty="0" smtClean="0">
                <a:solidFill>
                  <a:schemeClr val="tx1"/>
                </a:solidFill>
                <a:latin typeface="+mn-lt"/>
                <a:ea typeface="+mn-ea"/>
                <a:cs typeface="+mn-cs"/>
              </a:rPr>
              <a:t>Borgerne </a:t>
            </a:r>
            <a:r>
              <a:rPr lang="da-DK" sz="1200" b="0" i="0" u="none" strike="noStrike" kern="1200" baseline="0" dirty="0">
                <a:solidFill>
                  <a:schemeClr val="tx1"/>
                </a:solidFill>
                <a:latin typeface="+mn-lt"/>
                <a:ea typeface="+mn-ea"/>
                <a:cs typeface="+mn-cs"/>
              </a:rPr>
              <a:t>skal i stedet have en tværfaglig indsats på den ordning de allerede er </a:t>
            </a:r>
            <a:r>
              <a:rPr lang="da-DK" sz="1200" b="0" i="0" u="none" strike="noStrike" kern="1200" baseline="0" dirty="0" smtClean="0">
                <a:solidFill>
                  <a:schemeClr val="tx1"/>
                </a:solidFill>
                <a:latin typeface="+mn-lt"/>
                <a:ea typeface="+mn-ea"/>
                <a:cs typeface="+mn-cs"/>
              </a:rPr>
              <a:t>på.</a:t>
            </a:r>
          </a:p>
          <a:p>
            <a:pPr marL="171450" indent="-171450">
              <a:buFontTx/>
              <a:buChar char="-"/>
            </a:pPr>
            <a:r>
              <a:rPr lang="da-DK" sz="1200" b="0" i="0" u="none" strike="noStrike" kern="1200" baseline="0" dirty="0" smtClean="0">
                <a:solidFill>
                  <a:schemeClr val="tx1"/>
                </a:solidFill>
                <a:latin typeface="+mn-lt"/>
                <a:ea typeface="+mn-ea"/>
                <a:cs typeface="+mn-cs"/>
              </a:rPr>
              <a:t>Det fjerner en række dokumentationskrav </a:t>
            </a:r>
            <a:r>
              <a:rPr lang="da-DK" sz="1200" b="0" i="0" u="none" strike="noStrike" kern="1200" baseline="0" dirty="0">
                <a:solidFill>
                  <a:schemeClr val="tx1"/>
                </a:solidFill>
                <a:latin typeface="+mn-lt"/>
                <a:ea typeface="+mn-ea"/>
                <a:cs typeface="+mn-cs"/>
              </a:rPr>
              <a:t>og særregler [fx indsatsgaranti, ret til personlig jobformidler og ret til samtale med sundhedskoordinator</a:t>
            </a:r>
            <a:r>
              <a:rPr lang="da-DK" sz="1200" b="0" i="0" u="none" strike="noStrike" kern="1200" baseline="0" dirty="0" smtClean="0">
                <a:solidFill>
                  <a:schemeClr val="tx1"/>
                </a:solidFill>
                <a:latin typeface="+mn-lt"/>
                <a:ea typeface="+mn-ea"/>
                <a:cs typeface="+mn-cs"/>
              </a:rPr>
              <a:t>]</a:t>
            </a:r>
            <a:endParaRPr lang="da-DK" dirty="0" smtClean="0"/>
          </a:p>
          <a:p>
            <a:pPr marL="0" indent="0">
              <a:buFontTx/>
              <a:buNone/>
            </a:pPr>
            <a:endParaRPr lang="da-DK" dirty="0"/>
          </a:p>
          <a:p>
            <a:pPr marL="171450" indent="-171450">
              <a:buFontTx/>
              <a:buChar char="-"/>
            </a:pPr>
            <a:r>
              <a:rPr lang="da-DK" dirty="0" smtClean="0"/>
              <a:t>Anbefaler </a:t>
            </a:r>
            <a:r>
              <a:rPr lang="da-DK" dirty="0"/>
              <a:t>også at afskaffe</a:t>
            </a:r>
            <a:r>
              <a:rPr lang="da-DK" baseline="0" dirty="0"/>
              <a:t> </a:t>
            </a:r>
            <a:r>
              <a:rPr lang="da-DK" baseline="0" dirty="0" smtClean="0"/>
              <a:t>jobafklaringsforløb, som en målgruppe.</a:t>
            </a:r>
          </a:p>
          <a:p>
            <a:pPr marL="171450" indent="-171450">
              <a:buFontTx/>
              <a:buChar char="-"/>
            </a:pPr>
            <a:r>
              <a:rPr lang="da-DK" baseline="0" dirty="0" smtClean="0"/>
              <a:t>=&gt; Sygemeldte, </a:t>
            </a:r>
            <a:r>
              <a:rPr lang="da-DK" baseline="0" dirty="0"/>
              <a:t>der ved det nuværende revurderingstidspunkt (efter 22 uger) ikke kan få deres sygedagpenge forlænget (med fortsat er </a:t>
            </a:r>
            <a:r>
              <a:rPr lang="da-DK" baseline="0" dirty="0" smtClean="0"/>
              <a:t>uarbejdsdygtige) =&gt; skal </a:t>
            </a:r>
            <a:r>
              <a:rPr lang="da-DK" baseline="0" dirty="0"/>
              <a:t>overgå til sygedagpenge på en reduceret sats. </a:t>
            </a:r>
            <a:endParaRPr lang="da-DK" baseline="0" dirty="0" smtClean="0"/>
          </a:p>
          <a:p>
            <a:pPr marL="171450" indent="-171450">
              <a:buFontTx/>
              <a:buChar char="-"/>
            </a:pPr>
            <a:r>
              <a:rPr lang="da-DK" baseline="0" dirty="0" smtClean="0"/>
              <a:t>Betydelig </a:t>
            </a:r>
            <a:r>
              <a:rPr lang="da-DK" baseline="0" dirty="0"/>
              <a:t>forenkling af sygedagpengesystemet, hvor sygemeldte ikke længere skal skifte </a:t>
            </a:r>
            <a:r>
              <a:rPr lang="da-DK" baseline="0" dirty="0" smtClean="0"/>
              <a:t>indsats</a:t>
            </a:r>
            <a:r>
              <a:rPr lang="da-DK" baseline="0" dirty="0"/>
              <a:t>, fordi de ikke kan få deres sygedagpenge forlænget efter en af syv forlængelsesregler</a:t>
            </a:r>
            <a:endParaRPr lang="da-DK" dirty="0"/>
          </a:p>
          <a:p>
            <a:pPr marL="0" indent="0">
              <a:buFontTx/>
              <a:buNone/>
            </a:pPr>
            <a:endParaRPr lang="da-DK" b="1" dirty="0"/>
          </a:p>
          <a:p>
            <a:pPr marL="171450" indent="-171450">
              <a:buFont typeface="Arial" panose="020B0604020202020204" pitchFamily="34" charset="0"/>
              <a:buChar char="•"/>
            </a:pPr>
            <a:r>
              <a:rPr lang="da-DK" dirty="0" smtClean="0"/>
              <a:t>Fjerne </a:t>
            </a:r>
            <a:r>
              <a:rPr lang="da-DK" baseline="0" dirty="0" smtClean="0"/>
              <a:t>mange af de særregler, </a:t>
            </a:r>
            <a:r>
              <a:rPr lang="da-DK" baseline="0" dirty="0"/>
              <a:t>der </a:t>
            </a:r>
            <a:r>
              <a:rPr lang="da-DK" baseline="0" dirty="0" smtClean="0"/>
              <a:t>er i </a:t>
            </a:r>
            <a:r>
              <a:rPr lang="da-DK" baseline="0" dirty="0"/>
              <a:t>dag </a:t>
            </a:r>
            <a:r>
              <a:rPr lang="da-DK" baseline="0" dirty="0" smtClean="0"/>
              <a:t>for unge : uddannelsespålæg </a:t>
            </a:r>
            <a:r>
              <a:rPr lang="da-DK" baseline="0" dirty="0"/>
              <a:t>og gentagen </a:t>
            </a:r>
            <a:r>
              <a:rPr lang="da-DK" baseline="0" dirty="0" smtClean="0"/>
              <a:t>aktivering.</a:t>
            </a:r>
            <a:r>
              <a:rPr lang="da-DK" dirty="0" smtClean="0"/>
              <a:t> </a:t>
            </a:r>
          </a:p>
          <a:p>
            <a:pPr marL="171450" indent="-171450">
              <a:buFont typeface="Arial" panose="020B0604020202020204" pitchFamily="34" charset="0"/>
              <a:buChar char="•"/>
            </a:pPr>
            <a:r>
              <a:rPr lang="da-DK" dirty="0" smtClean="0"/>
              <a:t>Mere </a:t>
            </a:r>
            <a:r>
              <a:rPr lang="da-DK" dirty="0"/>
              <a:t>individuelt fokus </a:t>
            </a:r>
            <a:r>
              <a:rPr lang="da-DK" dirty="0" smtClean="0"/>
              <a:t>og </a:t>
            </a:r>
            <a:r>
              <a:rPr lang="da-DK" dirty="0"/>
              <a:t>dermed større</a:t>
            </a:r>
            <a:r>
              <a:rPr lang="da-DK" baseline="0" dirty="0"/>
              <a:t> frihed </a:t>
            </a:r>
            <a:r>
              <a:rPr lang="da-DK" baseline="0" dirty="0" smtClean="0"/>
              <a:t>til indsats</a:t>
            </a:r>
            <a:r>
              <a:rPr lang="da-DK" baseline="0" dirty="0"/>
              <a:t>, der er bedst for den enkelte </a:t>
            </a:r>
            <a:r>
              <a:rPr lang="da-DK" baseline="0" dirty="0" smtClean="0"/>
              <a:t>unge… kan stadig være </a:t>
            </a:r>
            <a:r>
              <a:rPr lang="da-DK" baseline="0" dirty="0" err="1" smtClean="0"/>
              <a:t>udd</a:t>
            </a:r>
            <a:r>
              <a:rPr lang="da-DK" baseline="0" dirty="0" smtClean="0"/>
              <a:t>. </a:t>
            </a:r>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pPr/>
              <a:t>13</a:t>
            </a:fld>
            <a:endParaRPr lang="en-GB"/>
          </a:p>
        </p:txBody>
      </p:sp>
    </p:spTree>
    <p:extLst>
      <p:ext uri="{BB962C8B-B14F-4D97-AF65-F5344CB8AC3E}">
        <p14:creationId xmlns:p14="http://schemas.microsoft.com/office/powerpoint/2010/main" val="54679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smtClean="0"/>
              <a:t>Udover målgruppeforsimplingen =&gt; systematisk igennem hver enkelt regel i den såkaldte LAB lov</a:t>
            </a:r>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r>
              <a:rPr lang="da-DK" dirty="0" smtClean="0"/>
              <a:t>Vi</a:t>
            </a:r>
            <a:r>
              <a:rPr lang="da-DK" baseline="0" dirty="0" smtClean="0"/>
              <a:t> fjerner således en lang række af de særregler, jeg snakkede om tidligere, og harmoniserer så vidt muligt mellem grupper</a:t>
            </a:r>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baseline="0" dirty="0" smtClean="0"/>
              <a:t>Figuren I så før bliver således trimmet både i bredden og i længden, så I får billedet her</a:t>
            </a:r>
            <a:endParaRPr lang="da-DK" dirty="0" smtClean="0"/>
          </a:p>
          <a:p>
            <a:pPr marL="171450" indent="-171450">
              <a:buFont typeface="Arial" panose="020B0604020202020204" pitchFamily="34" charset="0"/>
              <a:buChar char="•"/>
            </a:pPr>
            <a:endParaRPr lang="da-DK"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Sammen med reduktionen</a:t>
            </a:r>
            <a:r>
              <a:rPr lang="da-DK" sz="1200" kern="1200" baseline="0" dirty="0" smtClean="0">
                <a:solidFill>
                  <a:schemeClr val="tx1"/>
                </a:solidFill>
                <a:effectLst/>
                <a:latin typeface="+mn-lt"/>
                <a:ea typeface="+mn-ea"/>
                <a:cs typeface="+mn-cs"/>
              </a:rPr>
              <a:t> i målgrupper betyder det, at vi </a:t>
            </a:r>
            <a:r>
              <a:rPr lang="da-DK" sz="1200" b="0" kern="1200" baseline="0" dirty="0" smtClean="0">
                <a:solidFill>
                  <a:schemeClr val="tx1"/>
                </a:solidFill>
                <a:effectLst/>
                <a:latin typeface="+mn-lt"/>
                <a:ea typeface="+mn-ea"/>
                <a:cs typeface="+mn-cs"/>
              </a:rPr>
              <a:t>fjerner </a:t>
            </a:r>
            <a:r>
              <a:rPr lang="da-DK" sz="1200" b="0" kern="1200" dirty="0" smtClean="0">
                <a:solidFill>
                  <a:schemeClr val="tx1"/>
                </a:solidFill>
                <a:effectLst/>
                <a:latin typeface="+mn-lt"/>
                <a:ea typeface="+mn-ea"/>
                <a:cs typeface="+mn-cs"/>
              </a:rPr>
              <a:t>over halvdelen </a:t>
            </a:r>
            <a:r>
              <a:rPr lang="da-DK" sz="1200" kern="1200" dirty="0" smtClean="0">
                <a:solidFill>
                  <a:schemeClr val="tx1"/>
                </a:solidFill>
                <a:effectLst/>
                <a:latin typeface="+mn-lt"/>
                <a:ea typeface="+mn-ea"/>
                <a:cs typeface="+mn-cs"/>
              </a:rPr>
              <a:t>af alle de forskellige regler og særregler, der er i lov om en aktiv beskæftigelsesindsats</a:t>
            </a: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endParaRPr lang="da-DK"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da-DK" sz="1200" kern="1200" dirty="0" smtClean="0">
                <a:solidFill>
                  <a:schemeClr val="tx1"/>
                </a:solidFill>
                <a:effectLst/>
                <a:latin typeface="+mn-lt"/>
                <a:ea typeface="+mn-ea"/>
                <a:cs typeface="+mn-cs"/>
              </a:rPr>
              <a:t>Når vi fjerner de mange særregler, proceskrav og målgrupper, så giver det meget mere rum for, at sagsbehandler </a:t>
            </a:r>
            <a:r>
              <a:rPr lang="da-DK" sz="1200" kern="1200" baseline="0" dirty="0" smtClean="0">
                <a:solidFill>
                  <a:schemeClr val="tx1"/>
                </a:solidFill>
                <a:effectLst/>
                <a:latin typeface="+mn-lt"/>
                <a:ea typeface="+mn-ea"/>
                <a:cs typeface="+mn-cs"/>
              </a:rPr>
              <a:t>kan </a:t>
            </a:r>
            <a:r>
              <a:rPr lang="da-DK" sz="1200" kern="1200" dirty="0" smtClean="0">
                <a:solidFill>
                  <a:schemeClr val="tx1"/>
                </a:solidFill>
                <a:effectLst/>
                <a:latin typeface="+mn-lt"/>
                <a:ea typeface="+mn-ea"/>
                <a:cs typeface="+mn-cs"/>
              </a:rPr>
              <a:t>tilpasse</a:t>
            </a:r>
            <a:r>
              <a:rPr lang="da-DK" sz="1200" kern="1200" baseline="0" dirty="0" smtClean="0">
                <a:solidFill>
                  <a:schemeClr val="tx1"/>
                </a:solidFill>
                <a:effectLst/>
                <a:latin typeface="+mn-lt"/>
                <a:ea typeface="+mn-ea"/>
                <a:cs typeface="+mn-cs"/>
              </a:rPr>
              <a:t> indsatsen til</a:t>
            </a:r>
            <a:r>
              <a:rPr lang="da-DK" sz="1200" kern="1200" dirty="0" smtClean="0">
                <a:solidFill>
                  <a:schemeClr val="tx1"/>
                </a:solidFill>
                <a:effectLst/>
                <a:latin typeface="+mn-lt"/>
                <a:ea typeface="+mn-ea"/>
                <a:cs typeface="+mn-cs"/>
              </a:rPr>
              <a:t> </a:t>
            </a:r>
            <a:r>
              <a:rPr lang="da-DK" sz="1200" kern="1200" baseline="0" dirty="0" smtClean="0">
                <a:solidFill>
                  <a:schemeClr val="tx1"/>
                </a:solidFill>
                <a:effectLst/>
                <a:latin typeface="+mn-lt"/>
                <a:ea typeface="+mn-ea"/>
                <a:cs typeface="+mn-cs"/>
              </a:rPr>
              <a:t>den </a:t>
            </a:r>
            <a:r>
              <a:rPr lang="da-DK" sz="1200" kern="1200" dirty="0" smtClean="0">
                <a:solidFill>
                  <a:schemeClr val="tx1"/>
                </a:solidFill>
                <a:effectLst/>
                <a:latin typeface="+mn-lt"/>
                <a:ea typeface="+mn-ea"/>
                <a:cs typeface="+mn-cs"/>
              </a:rPr>
              <a:t>enkeltes behov</a:t>
            </a:r>
          </a:p>
          <a:p>
            <a:pPr marL="0" indent="0">
              <a:buFont typeface="Arial" panose="020B0604020202020204" pitchFamily="34" charset="0"/>
              <a:buNone/>
            </a:pPr>
            <a:endParaRPr lang="da-DK" sz="1200" kern="1200" dirty="0" smtClean="0">
              <a:solidFill>
                <a:schemeClr val="tx1"/>
              </a:solidFill>
              <a:effectLst/>
              <a:latin typeface="+mn-lt"/>
              <a:ea typeface="+mn-ea"/>
              <a:cs typeface="+mn-cs"/>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14</a:t>
            </a:fld>
            <a:endParaRPr lang="en-GB"/>
          </a:p>
        </p:txBody>
      </p:sp>
    </p:spTree>
    <p:extLst>
      <p:ext uri="{BB962C8B-B14F-4D97-AF65-F5344CB8AC3E}">
        <p14:creationId xmlns:p14="http://schemas.microsoft.com/office/powerpoint/2010/main" val="3695478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Anbefaler </a:t>
            </a:r>
            <a:r>
              <a:rPr lang="da-DK" dirty="0"/>
              <a:t>et nyt kontaktforløb med større fleksibilitet </a:t>
            </a:r>
            <a:r>
              <a:rPr lang="da-DK" dirty="0" smtClean="0"/>
              <a:t>hos </a:t>
            </a:r>
            <a:r>
              <a:rPr lang="da-DK" b="1" dirty="0" smtClean="0"/>
              <a:t>kommuner </a:t>
            </a:r>
            <a:r>
              <a:rPr lang="da-DK" b="1" dirty="0"/>
              <a:t>og a-kasser</a:t>
            </a:r>
            <a:r>
              <a:rPr lang="da-DK" dirty="0"/>
              <a:t>. </a:t>
            </a:r>
            <a:endParaRPr lang="da-DK"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smtClean="0"/>
          </a:p>
          <a:p>
            <a:pPr marL="171450" indent="-171450">
              <a:buFont typeface="Arial" panose="020B0604020202020204" pitchFamily="34" charset="0"/>
              <a:buChar char="•"/>
            </a:pPr>
            <a:r>
              <a:rPr lang="da-DK" i="0" dirty="0" smtClean="0"/>
              <a:t>For borgerne </a:t>
            </a:r>
            <a:r>
              <a:rPr lang="da-DK" i="0" dirty="0"/>
              <a:t>længere fra </a:t>
            </a:r>
            <a:r>
              <a:rPr lang="da-DK" i="0" dirty="0" smtClean="0"/>
              <a:t>arbejdsmarkedet vil vi fjerne lovkravet om at man skal </a:t>
            </a:r>
            <a:r>
              <a:rPr lang="da-DK" dirty="0" smtClean="0"/>
              <a:t>deltage i 4 samtaler til nu minimum </a:t>
            </a:r>
            <a:r>
              <a:rPr lang="da-DK" dirty="0"/>
              <a:t>1 samtale – </a:t>
            </a:r>
            <a:r>
              <a:rPr lang="da-DK" dirty="0" smtClean="0"/>
              <a:t>og intet lovkrav </a:t>
            </a:r>
            <a:r>
              <a:rPr lang="da-DK" dirty="0"/>
              <a:t>om </a:t>
            </a:r>
            <a:r>
              <a:rPr lang="da-DK" dirty="0" smtClean="0"/>
              <a:t>at</a:t>
            </a:r>
            <a:r>
              <a:rPr lang="da-DK" baseline="0" dirty="0" smtClean="0"/>
              <a:t> man skal deltage i et </a:t>
            </a:r>
            <a:r>
              <a:rPr lang="da-DK" dirty="0" smtClean="0"/>
              <a:t>aktiveringstilbud.</a:t>
            </a:r>
          </a:p>
          <a:p>
            <a:pPr marL="171450" indent="-171450">
              <a:buFont typeface="Arial" panose="020B0604020202020204" pitchFamily="34" charset="0"/>
              <a:buChar char="•"/>
            </a:pPr>
            <a:r>
              <a:rPr lang="da-DK" dirty="0" smtClean="0"/>
              <a:t>Her skal der være mere frihed til at en sagsbehandler kan tilrettelægge en individuel indsats med inddragelse af borgeren.</a:t>
            </a:r>
            <a:endParaRPr lang="da-DK" dirty="0"/>
          </a:p>
          <a:p>
            <a:pPr marL="0" indent="0">
              <a:buFont typeface="Arial" panose="020B0604020202020204" pitchFamily="34" charset="0"/>
              <a:buNone/>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i="0" dirty="0" smtClean="0"/>
              <a:t>For dagpengemodtagere sænker vi lovkravet fra</a:t>
            </a:r>
            <a:r>
              <a:rPr lang="da-DK" i="1" dirty="0" smtClean="0"/>
              <a:t> </a:t>
            </a:r>
            <a:r>
              <a:rPr lang="da-DK" dirty="0" smtClean="0"/>
              <a:t>6 </a:t>
            </a:r>
            <a:r>
              <a:rPr lang="da-DK" dirty="0"/>
              <a:t>til 4 </a:t>
            </a:r>
            <a:r>
              <a:rPr lang="da-DK" dirty="0" smtClean="0"/>
              <a:t>samtaler. De skal stadig have et aktiveringstilbud</a:t>
            </a:r>
            <a:r>
              <a:rPr lang="da-DK" baseline="0" dirty="0" smtClean="0"/>
              <a:t> indenfor det første halve år, da man kan se, at det virker.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smtClean="0"/>
              <a:t>Som noget nyt kan 1 ud af 4 fritages for krav. Dvs. sagsbehandler kan fritage en borger, som kan selv og vil selv.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kern="1200" dirty="0" smtClean="0">
                <a:solidFill>
                  <a:schemeClr val="tx1"/>
                </a:solidFill>
                <a:effectLst/>
                <a:latin typeface="+mn-lt"/>
                <a:ea typeface="+mn-ea"/>
                <a:cs typeface="+mn-cs"/>
              </a:rPr>
              <a:t>Samlet giver denne ændring større plads til sagsbehandlerens faglighed og borger medbestemmelse</a:t>
            </a: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i="1" dirty="0"/>
          </a:p>
          <a:p>
            <a:pPr marL="0" indent="0">
              <a:buFont typeface="Arial" panose="020B0604020202020204" pitchFamily="34" charset="0"/>
              <a:buNone/>
            </a:pPr>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15</a:t>
            </a:fld>
            <a:endParaRPr lang="en-GB"/>
          </a:p>
        </p:txBody>
      </p:sp>
    </p:spTree>
    <p:extLst>
      <p:ext uri="{BB962C8B-B14F-4D97-AF65-F5344CB8AC3E}">
        <p14:creationId xmlns:p14="http://schemas.microsoft.com/office/powerpoint/2010/main" val="1396591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1" dirty="0"/>
              <a:t>Krav om rehabiliteringsteam afskaffes </a:t>
            </a:r>
          </a:p>
          <a:p>
            <a:pPr marL="171450" indent="-171450">
              <a:buFont typeface="Arial" panose="020B0604020202020204" pitchFamily="34" charset="0"/>
              <a:buChar char="•"/>
            </a:pPr>
            <a:r>
              <a:rPr lang="da-DK" dirty="0" smtClean="0"/>
              <a:t>Meget ufleksibel konstruktion, som samtidig er meget dyr.</a:t>
            </a:r>
          </a:p>
          <a:p>
            <a:pPr marL="171450" indent="-171450">
              <a:buFont typeface="Arial" panose="020B0604020202020204" pitchFamily="34" charset="0"/>
              <a:buChar char="•"/>
            </a:pPr>
            <a:r>
              <a:rPr lang="da-DK" dirty="0" smtClean="0"/>
              <a:t>Kommunerne får meget mere frihed </a:t>
            </a:r>
            <a:r>
              <a:rPr lang="da-DK" dirty="0"/>
              <a:t>til </a:t>
            </a:r>
            <a:r>
              <a:rPr lang="da-DK" dirty="0" smtClean="0"/>
              <a:t>organiseringen, dog stadig med inddragelse af klinisk funktion ved sager om førtidspension og fleksjob</a:t>
            </a:r>
          </a:p>
          <a:p>
            <a:pPr marL="0" indent="0">
              <a:buFontTx/>
              <a:buNone/>
            </a:pPr>
            <a:r>
              <a:rPr lang="da-DK" b="1" i="1" dirty="0" smtClean="0"/>
              <a:t>Vi anbefaler Fremdriftsgaranti </a:t>
            </a:r>
            <a:r>
              <a:rPr lang="da-DK" b="1" i="1" dirty="0"/>
              <a:t>for borgere længere væk </a:t>
            </a:r>
            <a:r>
              <a:rPr lang="da-DK" sz="1200" kern="1200" dirty="0" smtClean="0">
                <a:solidFill>
                  <a:schemeClr val="tx1"/>
                </a:solidFill>
                <a:effectLst/>
                <a:latin typeface="+mn-lt"/>
                <a:ea typeface="+mn-ea"/>
                <a:cs typeface="+mn-cs"/>
              </a:rPr>
              <a:t>med en </a:t>
            </a:r>
            <a:r>
              <a:rPr lang="da-DK" dirty="0" smtClean="0"/>
              <a:t>én </a:t>
            </a:r>
            <a:r>
              <a:rPr lang="da-DK" dirty="0"/>
              <a:t>årlig opfølgning, hvor det vurderes om den nuværende indsats understøtter borgerens mål og </a:t>
            </a:r>
            <a:r>
              <a:rPr lang="da-DK" dirty="0" smtClean="0"/>
              <a:t>behov</a:t>
            </a:r>
            <a:endParaRPr lang="da-DK" dirty="0"/>
          </a:p>
          <a:p>
            <a:pPr marL="171450" indent="-171450">
              <a:buFont typeface="Arial" panose="020B0604020202020204" pitchFamily="34" charset="0"/>
              <a:buChar char="•"/>
            </a:pPr>
            <a:r>
              <a:rPr lang="da-DK" dirty="0"/>
              <a:t>Ved opfølgningen skal der lægges en plan for indsatsen det kommende år.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i="1" dirty="0" smtClean="0"/>
              <a:t>Mulighed </a:t>
            </a:r>
            <a:r>
              <a:rPr lang="da-DK" b="1" i="1" dirty="0"/>
              <a:t>for pause fra indsatsen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i="0" dirty="0" smtClean="0"/>
              <a:t>Vi forslår, at sagsbehandler</a:t>
            </a:r>
            <a:r>
              <a:rPr lang="da-DK" i="0" baseline="0" dirty="0" smtClean="0"/>
              <a:t> har mulighed for at fritage særligt udsatte </a:t>
            </a:r>
            <a:r>
              <a:rPr lang="da-DK" i="0" dirty="0" smtClean="0"/>
              <a:t>borgere for rådighed og indsats</a:t>
            </a:r>
            <a:r>
              <a:rPr lang="da-DK" i="0" baseline="0" dirty="0" smtClean="0"/>
              <a:t> i op til 6 mdr., hvis de ønsker det.</a:t>
            </a:r>
          </a:p>
          <a:p>
            <a:pPr marL="0" indent="0">
              <a:buFontTx/>
              <a:buNone/>
            </a:pPr>
            <a:r>
              <a:rPr lang="da-DK" b="1" i="1" dirty="0" smtClean="0"/>
              <a:t>Sygemelde </a:t>
            </a:r>
            <a:r>
              <a:rPr lang="da-DK" b="1" i="1" dirty="0"/>
              <a:t>fra beskæftigelse flyttes ud af beskæftigelsesindsatsen </a:t>
            </a:r>
          </a:p>
          <a:p>
            <a:pPr marL="171450" indent="-171450">
              <a:buFont typeface="Arial" panose="020B0604020202020204" pitchFamily="34" charset="0"/>
              <a:buChar char="•"/>
            </a:pPr>
            <a:r>
              <a:rPr lang="da-DK" dirty="0" smtClean="0"/>
              <a:t>Vi anbefaler at Sygemeldte, </a:t>
            </a:r>
            <a:r>
              <a:rPr lang="da-DK" dirty="0"/>
              <a:t>der har et afgrænset sygdomsforløb og et job at vende tilbage til, </a:t>
            </a:r>
            <a:r>
              <a:rPr lang="da-DK" dirty="0" smtClean="0"/>
              <a:t>tages ud af beskæftigelsesindsatsen</a:t>
            </a:r>
            <a:r>
              <a:rPr lang="da-DK" dirty="0"/>
              <a:t>. </a:t>
            </a:r>
            <a:r>
              <a:rPr lang="da-DK" dirty="0" smtClean="0"/>
              <a:t> Det vil gælde ca</a:t>
            </a:r>
            <a:r>
              <a:rPr lang="da-DK" dirty="0"/>
              <a:t>. 70.000 </a:t>
            </a:r>
            <a:r>
              <a:rPr lang="da-DK" dirty="0" smtClean="0"/>
              <a:t>borgere.</a:t>
            </a:r>
            <a:endParaRPr lang="da-DK" dirty="0"/>
          </a:p>
          <a:p>
            <a:r>
              <a:rPr lang="da-DK" b="1" i="1" dirty="0" smtClean="0"/>
              <a:t>Uddannelse </a:t>
            </a:r>
            <a:endParaRPr lang="da-DK" b="1" i="1" dirty="0"/>
          </a:p>
          <a:p>
            <a:pPr marL="171450" indent="-171450">
              <a:buFont typeface="Arial" panose="020B0604020202020204" pitchFamily="34" charset="0"/>
              <a:buChar char="•"/>
            </a:pPr>
            <a:r>
              <a:rPr lang="da-DK" dirty="0" smtClean="0"/>
              <a:t>Uddannelsesindsatsen </a:t>
            </a:r>
            <a:r>
              <a:rPr lang="da-DK" spc="-10" dirty="0" smtClean="0">
                <a:solidFill>
                  <a:schemeClr val="accent1"/>
                </a:solidFill>
              </a:rPr>
              <a:t>forenkles og målrettes </a:t>
            </a:r>
            <a:r>
              <a:rPr lang="da-DK" dirty="0" smtClean="0"/>
              <a:t>ledige med </a:t>
            </a:r>
            <a:r>
              <a:rPr lang="da-DK" dirty="0"/>
              <a:t>størst </a:t>
            </a:r>
            <a:r>
              <a:rPr lang="da-DK" dirty="0" smtClean="0"/>
              <a:t>behov</a:t>
            </a:r>
          </a:p>
          <a:p>
            <a:pPr marL="171450" indent="-171450">
              <a:buFont typeface="Arial" panose="020B0604020202020204" pitchFamily="34" charset="0"/>
              <a:buChar char="•"/>
            </a:pPr>
            <a:r>
              <a:rPr lang="da-DK" dirty="0" smtClean="0"/>
              <a:t>Det betyder, at rettigheden til at tage</a:t>
            </a:r>
            <a:r>
              <a:rPr lang="da-DK" baseline="0" dirty="0" smtClean="0"/>
              <a:t> </a:t>
            </a:r>
            <a:r>
              <a:rPr lang="da-DK" dirty="0" smtClean="0"/>
              <a:t>en kort 6 ugers jobrettet uddannelse målrettes borgere som efter 26 ugers endnu ikke er kommet i job … til gengæld gøres ordningen også tilgængelig</a:t>
            </a:r>
            <a:r>
              <a:rPr lang="da-DK" baseline="0" dirty="0" smtClean="0"/>
              <a:t> for kontanthjælpsmodtagere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Voksenlærlingeordningen målrettes ledige og ikke beskæftigede… til gengæld øges tilskuddet, fordi der er gode effekter for ledige</a:t>
            </a:r>
          </a:p>
          <a:p>
            <a:pPr marL="171450" indent="-171450">
              <a:buFont typeface="Arial" panose="020B0604020202020204" pitchFamily="34" charset="0"/>
              <a:buChar char="•"/>
            </a:pPr>
            <a:r>
              <a:rPr lang="da-DK" baseline="0" dirty="0" smtClean="0"/>
              <a:t>Uddannelsesløft med 110% af dagpenge bibeholdes og mulighed udvides til </a:t>
            </a:r>
            <a:r>
              <a:rPr lang="da-DK" dirty="0" smtClean="0"/>
              <a:t>faglærte, hvor helbredsmæssige problemer</a:t>
            </a:r>
            <a:r>
              <a:rPr lang="da-DK" baseline="0" dirty="0" smtClean="0"/>
              <a:t> forhindrer dem i at bruge deres uddannelse</a:t>
            </a:r>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endParaRPr lang="da-DK" dirty="0" smtClean="0"/>
          </a:p>
          <a:p>
            <a:pPr marL="0" indent="0">
              <a:buFont typeface="Arial" panose="020B0604020202020204" pitchFamily="34" charset="0"/>
              <a:buNone/>
            </a:pPr>
            <a:endParaRPr lang="da-DK" dirty="0"/>
          </a:p>
          <a:p>
            <a:pPr marL="0" indent="0">
              <a:buFont typeface="Arial" panose="020B0604020202020204" pitchFamily="34" charset="0"/>
              <a:buNone/>
            </a:pPr>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16</a:t>
            </a:fld>
            <a:endParaRPr lang="en-GB"/>
          </a:p>
        </p:txBody>
      </p:sp>
    </p:spTree>
    <p:extLst>
      <p:ext uri="{BB962C8B-B14F-4D97-AF65-F5344CB8AC3E}">
        <p14:creationId xmlns:p14="http://schemas.microsoft.com/office/powerpoint/2010/main" val="2013200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1" i="0" u="none" strike="noStrike" kern="1200" baseline="0" dirty="0" smtClean="0">
                <a:solidFill>
                  <a:schemeClr val="tx1"/>
                </a:solidFill>
                <a:latin typeface="+mn-lt"/>
                <a:ea typeface="+mn-ea"/>
                <a:cs typeface="+mn-cs"/>
              </a:rPr>
              <a:t>Vi lægger op til en ny tilgang til sanktioner, specielt for borgere længere fra arbejdsmarkedet </a:t>
            </a:r>
          </a:p>
          <a:p>
            <a:pPr marL="0" indent="0">
              <a:buFont typeface="+mj-lt"/>
              <a:buNone/>
            </a:pPr>
            <a:endParaRPr lang="da-DK"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dirty="0" smtClean="0"/>
              <a:t>Her anbefaler vi som udgangspunkt ingen sanktioner</a:t>
            </a:r>
            <a:endParaRPr lang="da-DK" b="1" dirty="0"/>
          </a:p>
          <a:p>
            <a:pPr marL="228600" indent="-228600">
              <a:buFont typeface="Arial" panose="020B0604020202020204" pitchFamily="34" charset="0"/>
              <a:buChar char="•"/>
            </a:pPr>
            <a:r>
              <a:rPr lang="da-DK" sz="1200" b="0" i="0" u="none" strike="noStrike" kern="1200" baseline="0" dirty="0">
                <a:solidFill>
                  <a:schemeClr val="tx1"/>
                </a:solidFill>
                <a:latin typeface="+mn-lt"/>
                <a:ea typeface="+mn-ea"/>
                <a:cs typeface="+mn-cs"/>
              </a:rPr>
              <a:t>Disse borgere har </a:t>
            </a:r>
            <a:r>
              <a:rPr lang="da-DK" sz="1200" b="0" i="0" u="none" strike="noStrike" kern="1200" baseline="0" dirty="0" smtClean="0">
                <a:solidFill>
                  <a:schemeClr val="tx1"/>
                </a:solidFill>
                <a:latin typeface="+mn-lt"/>
                <a:ea typeface="+mn-ea"/>
                <a:cs typeface="+mn-cs"/>
              </a:rPr>
              <a:t>typisk andre </a:t>
            </a:r>
            <a:r>
              <a:rPr lang="da-DK" sz="1200" b="0" i="0" u="none" strike="noStrike" kern="1200" baseline="0" dirty="0">
                <a:solidFill>
                  <a:schemeClr val="tx1"/>
                </a:solidFill>
                <a:latin typeface="+mn-lt"/>
                <a:ea typeface="+mn-ea"/>
                <a:cs typeface="+mn-cs"/>
              </a:rPr>
              <a:t>problemer ud over </a:t>
            </a:r>
            <a:r>
              <a:rPr lang="da-DK" sz="1200" b="0" i="0" u="none" strike="noStrike" kern="1200" baseline="0" dirty="0" smtClean="0">
                <a:solidFill>
                  <a:schemeClr val="tx1"/>
                </a:solidFill>
                <a:latin typeface="+mn-lt"/>
                <a:ea typeface="+mn-ea"/>
                <a:cs typeface="+mn-cs"/>
              </a:rPr>
              <a:t>ledighed, fx  misbrug eller mentale udfordringer</a:t>
            </a:r>
          </a:p>
          <a:p>
            <a:pPr marL="228600" indent="-22860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a:t>
            </a:r>
            <a:r>
              <a:rPr lang="da-DK" sz="1200" b="0" i="0" u="none" strike="noStrike" kern="1200" baseline="0" dirty="0">
                <a:solidFill>
                  <a:schemeClr val="tx1"/>
                </a:solidFill>
                <a:latin typeface="+mn-lt"/>
                <a:ea typeface="+mn-ea"/>
                <a:cs typeface="+mn-cs"/>
              </a:rPr>
              <a:t>har ikke på samme måde som borgere tæt på arbejdsmarkedet en realistisk mulighed for at leve op til </a:t>
            </a:r>
            <a:r>
              <a:rPr lang="da-DK" sz="1200" b="0" i="0" u="none" strike="noStrike" kern="1200" baseline="0" dirty="0" smtClean="0">
                <a:solidFill>
                  <a:schemeClr val="tx1"/>
                </a:solidFill>
                <a:latin typeface="+mn-lt"/>
                <a:ea typeface="+mn-ea"/>
                <a:cs typeface="+mn-cs"/>
              </a:rPr>
              <a:t>de centralt </a:t>
            </a:r>
            <a:r>
              <a:rPr lang="da-DK" sz="1200" b="0" i="0" u="none" strike="noStrike" kern="1200" baseline="0" dirty="0">
                <a:solidFill>
                  <a:schemeClr val="tx1"/>
                </a:solidFill>
                <a:latin typeface="+mn-lt"/>
                <a:ea typeface="+mn-ea"/>
                <a:cs typeface="+mn-cs"/>
              </a:rPr>
              <a:t>fastsatte </a:t>
            </a:r>
            <a:r>
              <a:rPr lang="da-DK" sz="1200" b="0" i="0" u="none" strike="noStrike" kern="1200" baseline="0" dirty="0" smtClean="0">
                <a:solidFill>
                  <a:schemeClr val="tx1"/>
                </a:solidFill>
                <a:latin typeface="+mn-lt"/>
                <a:ea typeface="+mn-ea"/>
                <a:cs typeface="+mn-cs"/>
              </a:rPr>
              <a:t>rådighedskrav</a:t>
            </a:r>
          </a:p>
          <a:p>
            <a:pPr marL="228600" indent="-22860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Indsatsen </a:t>
            </a:r>
            <a:r>
              <a:rPr lang="da-DK" sz="1200" b="0" i="0" u="none" strike="noStrike" kern="1200" baseline="0" dirty="0">
                <a:solidFill>
                  <a:schemeClr val="tx1"/>
                </a:solidFill>
                <a:latin typeface="+mn-lt"/>
                <a:ea typeface="+mn-ea"/>
                <a:cs typeface="+mn-cs"/>
              </a:rPr>
              <a:t>skal </a:t>
            </a:r>
            <a:r>
              <a:rPr lang="da-DK" sz="1200" b="0" i="0" u="none" strike="noStrike" kern="1200" baseline="0" dirty="0" smtClean="0">
                <a:solidFill>
                  <a:schemeClr val="tx1"/>
                </a:solidFill>
                <a:latin typeface="+mn-lt"/>
                <a:ea typeface="+mn-ea"/>
                <a:cs typeface="+mn-cs"/>
              </a:rPr>
              <a:t>her tage </a:t>
            </a:r>
            <a:r>
              <a:rPr lang="da-DK" sz="1200" b="0" i="0" u="none" strike="noStrike" kern="1200" baseline="0" dirty="0">
                <a:solidFill>
                  <a:schemeClr val="tx1"/>
                </a:solidFill>
                <a:latin typeface="+mn-lt"/>
                <a:ea typeface="+mn-ea"/>
                <a:cs typeface="+mn-cs"/>
              </a:rPr>
              <a:t>udgangspunkt i en tæt og tillidsbaseret relation mellem sagsbehandler og </a:t>
            </a:r>
            <a:r>
              <a:rPr lang="da-DK" sz="1200" b="0" i="0" u="none" strike="noStrike" kern="1200" baseline="0" dirty="0" smtClean="0">
                <a:solidFill>
                  <a:schemeClr val="tx1"/>
                </a:solidFill>
                <a:latin typeface="+mn-lt"/>
                <a:ea typeface="+mn-ea"/>
                <a:cs typeface="+mn-cs"/>
              </a:rPr>
              <a:t>borger… i stedet for fokus på rådighed </a:t>
            </a:r>
            <a:r>
              <a:rPr lang="da-DK" sz="1200" b="0" i="0" u="none" strike="noStrike" kern="1200" baseline="0" dirty="0">
                <a:solidFill>
                  <a:schemeClr val="tx1"/>
                </a:solidFill>
                <a:latin typeface="+mn-lt"/>
                <a:ea typeface="+mn-ea"/>
                <a:cs typeface="+mn-cs"/>
              </a:rPr>
              <a:t>og </a:t>
            </a:r>
            <a:r>
              <a:rPr lang="da-DK" sz="1200" b="0" i="0" u="none" strike="noStrike" kern="1200" baseline="0" dirty="0" smtClean="0">
                <a:solidFill>
                  <a:schemeClr val="tx1"/>
                </a:solidFill>
                <a:latin typeface="+mn-lt"/>
                <a:ea typeface="+mn-ea"/>
                <a:cs typeface="+mn-cs"/>
              </a:rPr>
              <a:t>sanktioner</a:t>
            </a:r>
            <a:endParaRPr lang="da-DK" sz="1200" b="0" i="0" u="none" strike="noStrike" kern="1200" baseline="0" dirty="0">
              <a:solidFill>
                <a:schemeClr val="tx1"/>
              </a:solidFill>
              <a:latin typeface="+mn-lt"/>
              <a:ea typeface="+mn-ea"/>
              <a:cs typeface="+mn-cs"/>
            </a:endParaRPr>
          </a:p>
          <a:p>
            <a:pPr marL="228600" indent="-228600">
              <a:buFont typeface="Arial" panose="020B0604020202020204" pitchFamily="34" charset="0"/>
              <a:buChar char="•"/>
            </a:pPr>
            <a:r>
              <a:rPr lang="da-DK" sz="1200" b="0" i="0" u="none" strike="noStrike" kern="1200" baseline="0" dirty="0">
                <a:solidFill>
                  <a:schemeClr val="tx1"/>
                </a:solidFill>
                <a:latin typeface="+mn-lt"/>
                <a:ea typeface="+mn-ea"/>
                <a:cs typeface="+mn-cs"/>
              </a:rPr>
              <a:t>Kun hvis tilliden brydes kan sanktioner </a:t>
            </a:r>
            <a:r>
              <a:rPr lang="da-DK" sz="1200" b="0" i="0" u="none" strike="noStrike" kern="1200" baseline="0" dirty="0" smtClean="0">
                <a:solidFill>
                  <a:schemeClr val="tx1"/>
                </a:solidFill>
                <a:latin typeface="+mn-lt"/>
                <a:ea typeface="+mn-ea"/>
                <a:cs typeface="+mn-cs"/>
              </a:rPr>
              <a:t>komme i </a:t>
            </a:r>
            <a:r>
              <a:rPr lang="da-DK" sz="1200" b="0" i="0" u="none" strike="noStrike" kern="1200" baseline="0" dirty="0">
                <a:solidFill>
                  <a:schemeClr val="tx1"/>
                </a:solidFill>
                <a:latin typeface="+mn-lt"/>
                <a:ea typeface="+mn-ea"/>
                <a:cs typeface="+mn-cs"/>
              </a:rPr>
              <a:t>spil. </a:t>
            </a:r>
            <a:endParaRPr lang="da-DK" sz="1200" b="0" i="0" u="none" strike="noStrike" kern="1200" baseline="0" dirty="0" smtClean="0">
              <a:solidFill>
                <a:schemeClr val="tx1"/>
              </a:solidFill>
              <a:latin typeface="+mn-lt"/>
              <a:ea typeface="+mn-ea"/>
              <a:cs typeface="+mn-cs"/>
            </a:endParaRPr>
          </a:p>
          <a:p>
            <a:pPr marL="0" indent="0">
              <a:buFont typeface="+mj-lt"/>
              <a:buNone/>
            </a:pPr>
            <a:endParaRPr lang="da-DK" sz="1200" b="0" i="0" u="none" strike="noStrike" kern="1200" baseline="0" dirty="0">
              <a:solidFill>
                <a:schemeClr val="tx1"/>
              </a:solidFill>
              <a:latin typeface="+mn-lt"/>
              <a:ea typeface="+mn-ea"/>
              <a:cs typeface="+mn-cs"/>
            </a:endParaRPr>
          </a:p>
          <a:p>
            <a:pPr marL="0" indent="0">
              <a:buFont typeface="+mj-lt"/>
              <a:buNone/>
            </a:pPr>
            <a:r>
              <a:rPr lang="da-DK" b="1" dirty="0" smtClean="0"/>
              <a:t>For borgere </a:t>
            </a:r>
            <a:r>
              <a:rPr lang="da-DK" b="1" dirty="0"/>
              <a:t>tæt på </a:t>
            </a:r>
            <a:r>
              <a:rPr lang="da-DK" b="1" dirty="0" smtClean="0"/>
              <a:t>arbejdsmarkedet vurderer vi at der er</a:t>
            </a:r>
            <a:r>
              <a:rPr lang="da-DK" b="1" baseline="0" dirty="0" smtClean="0"/>
              <a:t> en rimelig balance i dag</a:t>
            </a:r>
            <a:endParaRPr lang="da-DK" b="1" dirty="0"/>
          </a:p>
          <a:p>
            <a:pPr marL="228600" indent="-22860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Vi </a:t>
            </a:r>
            <a:r>
              <a:rPr lang="da-DK" sz="1200" b="0" i="0" u="none" strike="noStrike" kern="1200" baseline="0" dirty="0">
                <a:solidFill>
                  <a:schemeClr val="tx1"/>
                </a:solidFill>
                <a:latin typeface="+mn-lt"/>
                <a:ea typeface="+mn-ea"/>
                <a:cs typeface="+mn-cs"/>
              </a:rPr>
              <a:t>anbefaler </a:t>
            </a:r>
            <a:r>
              <a:rPr lang="da-DK" sz="1200" b="0" i="0" u="none" strike="noStrike" kern="1200" baseline="0" dirty="0" smtClean="0">
                <a:solidFill>
                  <a:schemeClr val="tx1"/>
                </a:solidFill>
                <a:latin typeface="+mn-lt"/>
                <a:ea typeface="+mn-ea"/>
                <a:cs typeface="+mn-cs"/>
              </a:rPr>
              <a:t>kun mindre </a:t>
            </a:r>
            <a:r>
              <a:rPr lang="da-DK" sz="1200" b="0" i="0" u="none" strike="noStrike" kern="1200" baseline="0" dirty="0">
                <a:solidFill>
                  <a:schemeClr val="tx1"/>
                </a:solidFill>
                <a:latin typeface="+mn-lt"/>
                <a:ea typeface="+mn-ea"/>
                <a:cs typeface="+mn-cs"/>
              </a:rPr>
              <a:t>ændringer for denne </a:t>
            </a:r>
            <a:r>
              <a:rPr lang="da-DK" sz="1200" b="0" i="0" u="none" strike="noStrike" kern="1200" baseline="0" dirty="0" smtClean="0">
                <a:solidFill>
                  <a:schemeClr val="tx1"/>
                </a:solidFill>
                <a:latin typeface="+mn-lt"/>
                <a:ea typeface="+mn-ea"/>
                <a:cs typeface="+mn-cs"/>
              </a:rPr>
              <a:t>gruppe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Herunder brug af Automatisk </a:t>
            </a:r>
            <a:r>
              <a:rPr lang="da-DK" dirty="0"/>
              <a:t>påmindelse og sanktion </a:t>
            </a:r>
            <a:r>
              <a:rPr lang="da-DK" dirty="0" smtClean="0"/>
              <a:t>ved </a:t>
            </a:r>
            <a:r>
              <a:rPr lang="da-DK" dirty="0"/>
              <a:t>manglende </a:t>
            </a:r>
            <a:r>
              <a:rPr lang="da-DK" dirty="0" smtClean="0"/>
              <a:t>registrering af jobsøgning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Automatikken mindsker administration</a:t>
            </a:r>
            <a:endParaRPr lang="da-DK" dirty="0"/>
          </a:p>
          <a:p>
            <a:pPr marL="0" indent="0">
              <a:buFont typeface="+mj-lt"/>
              <a:buNone/>
            </a:pPr>
            <a:endParaRPr lang="da-DK" sz="1200" b="0" i="0" u="none" strike="noStrike" kern="1200" baseline="0" dirty="0">
              <a:solidFill>
                <a:schemeClr val="tx1"/>
              </a:solidFill>
              <a:latin typeface="+mn-lt"/>
              <a:ea typeface="+mn-ea"/>
              <a:cs typeface="+mn-cs"/>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17</a:t>
            </a:fld>
            <a:endParaRPr lang="en-GB"/>
          </a:p>
        </p:txBody>
      </p:sp>
    </p:spTree>
    <p:extLst>
      <p:ext uri="{BB962C8B-B14F-4D97-AF65-F5344CB8AC3E}">
        <p14:creationId xmlns:p14="http://schemas.microsoft.com/office/powerpoint/2010/main" val="289913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r>
              <a:rPr kumimoji="0" lang="da-DK" sz="1400" b="0" i="0" u="none" strike="noStrike" kern="1200" cap="none" spc="-10" normalizeH="0" baseline="0" noProof="0" dirty="0" smtClean="0">
                <a:ln>
                  <a:noFill/>
                </a:ln>
                <a:solidFill>
                  <a:srgbClr val="1E1E1E"/>
                </a:solidFill>
                <a:effectLst/>
                <a:uLnTx/>
                <a:uFillTx/>
                <a:latin typeface="+mn-lt"/>
                <a:ea typeface="+mn-ea"/>
                <a:cs typeface="+mn-cs"/>
              </a:rPr>
              <a:t>Afskaffe kravet om at kommunerne skal have et særskilt </a:t>
            </a:r>
            <a:r>
              <a:rPr kumimoji="0" lang="da-DK" sz="1400" b="0" i="0" u="none" strike="noStrike" kern="1200" cap="none" spc="-10" normalizeH="0" baseline="0" noProof="0" dirty="0" smtClean="0">
                <a:ln>
                  <a:noFill/>
                </a:ln>
                <a:solidFill>
                  <a:srgbClr val="209185"/>
                </a:solidFill>
                <a:effectLst/>
                <a:uLnTx/>
                <a:uFillTx/>
                <a:latin typeface="+mn-lt"/>
                <a:ea typeface="+mn-ea"/>
                <a:cs typeface="+mn-cs"/>
              </a:rPr>
              <a:t>beskæftigelsescenter </a:t>
            </a: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r>
              <a:rPr kumimoji="0" lang="da-DK" sz="1400" b="0" i="0" u="none" strike="noStrike" kern="1200" cap="none" spc="-10" normalizeH="0" baseline="0" noProof="0" dirty="0" smtClean="0">
                <a:ln>
                  <a:noFill/>
                </a:ln>
                <a:solidFill>
                  <a:srgbClr val="209185"/>
                </a:solidFill>
                <a:effectLst/>
                <a:uLnTx/>
                <a:uFillTx/>
                <a:latin typeface="+mn-lt"/>
                <a:ea typeface="+mn-ea"/>
                <a:cs typeface="+mn-cs"/>
              </a:rPr>
              <a:t>Krav, man ikke har på andre velfærdsområder</a:t>
            </a: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endParaRPr kumimoji="0" lang="da-DK" sz="1400" b="0" i="0" u="none" strike="noStrike" kern="1200" cap="none" spc="-10" normalizeH="0" baseline="0" noProof="0" dirty="0" smtClean="0">
              <a:ln>
                <a:noFill/>
              </a:ln>
              <a:solidFill>
                <a:srgbClr val="209185"/>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r>
              <a:rPr lang="da-DK" sz="1200" kern="1200" dirty="0" smtClean="0">
                <a:solidFill>
                  <a:schemeClr val="tx1"/>
                </a:solidFill>
                <a:effectLst/>
                <a:latin typeface="+mn-lt"/>
                <a:ea typeface="+mn-ea"/>
                <a:cs typeface="+mn-cs"/>
              </a:rPr>
              <a:t>Giver kommunerne mulighed for at organisere sig på den måde de finder bedst ift. at give borgeren den bedste indsats</a:t>
            </a:r>
            <a:endParaRPr kumimoji="0" lang="da-DK" sz="1400" b="0" i="0" u="none" strike="noStrike" kern="1200" cap="none" spc="-10" normalizeH="0" baseline="0" noProof="0" dirty="0" smtClean="0">
              <a:ln>
                <a:noFill/>
              </a:ln>
              <a:solidFill>
                <a:srgbClr val="209185"/>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endParaRPr kumimoji="0" lang="da-DK" sz="1400" b="0" i="0" u="none" strike="noStrike" kern="1200" cap="none" spc="-10" normalizeH="0" baseline="0" noProof="0" dirty="0">
              <a:ln>
                <a:noFill/>
              </a:ln>
              <a:solidFill>
                <a:srgbClr val="BD832D"/>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r>
              <a:rPr kumimoji="0" lang="da-DK" sz="1400" b="0" i="0" u="none" strike="noStrike" kern="1200" cap="none" spc="-10" normalizeH="0" baseline="0" noProof="0" dirty="0" smtClean="0">
                <a:ln>
                  <a:noFill/>
                </a:ln>
                <a:solidFill>
                  <a:srgbClr val="1E1E1E"/>
                </a:solidFill>
                <a:effectLst/>
                <a:uLnTx/>
                <a:uFillTx/>
                <a:latin typeface="+mn-lt"/>
                <a:ea typeface="+mn-ea"/>
                <a:cs typeface="+mn-cs"/>
              </a:rPr>
              <a:t>De vil fx kunne vælge at </a:t>
            </a:r>
            <a:r>
              <a:rPr kumimoji="0" lang="da-DK" sz="1400" b="0" i="0" u="none" strike="noStrike" kern="1200" cap="none" spc="-10" normalizeH="0" baseline="0" noProof="0" dirty="0" smtClean="0">
                <a:ln>
                  <a:noFill/>
                </a:ln>
                <a:solidFill>
                  <a:srgbClr val="80E3D8">
                    <a:lumMod val="50000"/>
                  </a:srgbClr>
                </a:solidFill>
                <a:effectLst/>
                <a:uLnTx/>
                <a:uFillTx/>
                <a:latin typeface="+mn-lt"/>
                <a:ea typeface="+mn-ea"/>
                <a:cs typeface="+mn-cs"/>
              </a:rPr>
              <a:t>sammenlægge beskæftigelses- </a:t>
            </a:r>
            <a:r>
              <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rPr>
              <a:t>og socialforvaltningen</a:t>
            </a: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endPar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rgbClr val="80E3D8">
                  <a:lumMod val="50000"/>
                </a:srgbClr>
              </a:buClr>
              <a:buSzTx/>
              <a:buFont typeface="Arial" panose="020B0604020202020204" pitchFamily="34" charset="0"/>
              <a:buChar char="•"/>
              <a:tabLst/>
              <a:defRPr/>
            </a:pPr>
            <a:r>
              <a:rPr kumimoji="0" lang="da-DK" sz="1400" b="0" i="0" u="none" strike="noStrike" kern="1200" cap="none" spc="-10" normalizeH="0" baseline="0" noProof="0" dirty="0" smtClean="0">
                <a:ln>
                  <a:noFill/>
                </a:ln>
                <a:solidFill>
                  <a:srgbClr val="80E3D8">
                    <a:lumMod val="50000"/>
                  </a:srgbClr>
                </a:solidFill>
                <a:effectLst/>
                <a:uLnTx/>
                <a:uFillTx/>
                <a:latin typeface="+mn-lt"/>
                <a:ea typeface="+mn-ea"/>
                <a:cs typeface="+mn-cs"/>
              </a:rPr>
              <a:t>De kan også beslutte</a:t>
            </a:r>
            <a:r>
              <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rPr>
              <a:t>, </a:t>
            </a:r>
            <a:r>
              <a:rPr kumimoji="0" lang="da-DK" sz="1400" b="0" i="0" u="none" strike="noStrike" kern="1200" cap="none" spc="-10" normalizeH="0" baseline="0" noProof="0" dirty="0" smtClean="0">
                <a:ln>
                  <a:noFill/>
                </a:ln>
                <a:solidFill>
                  <a:srgbClr val="80E3D8">
                    <a:lumMod val="50000"/>
                  </a:srgbClr>
                </a:solidFill>
                <a:effectLst/>
                <a:uLnTx/>
                <a:uFillTx/>
                <a:latin typeface="+mn-lt"/>
                <a:ea typeface="+mn-ea"/>
                <a:cs typeface="+mn-cs"/>
              </a:rPr>
              <a:t>at nogle </a:t>
            </a:r>
            <a:r>
              <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rPr>
              <a:t>udsatte målgrupper </a:t>
            </a:r>
            <a:r>
              <a:rPr kumimoji="0" lang="da-DK" sz="1400" b="0" i="0" u="none" strike="noStrike" kern="1200" cap="none" spc="-10" normalizeH="0" baseline="0" noProof="0" dirty="0" smtClean="0">
                <a:ln>
                  <a:noFill/>
                </a:ln>
                <a:solidFill>
                  <a:srgbClr val="80E3D8">
                    <a:lumMod val="50000"/>
                  </a:srgbClr>
                </a:solidFill>
                <a:effectLst/>
                <a:uLnTx/>
                <a:uFillTx/>
                <a:latin typeface="+mn-lt"/>
                <a:ea typeface="+mn-ea"/>
                <a:cs typeface="+mn-cs"/>
              </a:rPr>
              <a:t>skal </a:t>
            </a:r>
            <a:r>
              <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rPr>
              <a:t>varetages af </a:t>
            </a:r>
            <a:r>
              <a:rPr kumimoji="0" lang="da-DK" sz="1400" b="0" i="0" u="none" strike="noStrike" kern="1200" cap="none" spc="-10" normalizeH="0" baseline="0" noProof="0" dirty="0" smtClean="0">
                <a:ln>
                  <a:noFill/>
                </a:ln>
                <a:solidFill>
                  <a:srgbClr val="80E3D8">
                    <a:lumMod val="50000"/>
                  </a:srgbClr>
                </a:solidFill>
                <a:effectLst/>
                <a:uLnTx/>
                <a:uFillTx/>
                <a:latin typeface="+mn-lt"/>
                <a:ea typeface="+mn-ea"/>
                <a:cs typeface="+mn-cs"/>
              </a:rPr>
              <a:t>socialforvaltningen</a:t>
            </a:r>
            <a:endParaRPr kumimoji="0" lang="da-DK" sz="1400" b="0" i="0" u="none" strike="noStrike" kern="1200" cap="none" spc="-10" normalizeH="0" baseline="0" noProof="0" dirty="0">
              <a:ln>
                <a:noFill/>
              </a:ln>
              <a:solidFill>
                <a:srgbClr val="80E3D8">
                  <a:lumMod val="50000"/>
                </a:srgbClr>
              </a:solidFill>
              <a:effectLst/>
              <a:uLnTx/>
              <a:uFillTx/>
              <a:latin typeface="+mn-lt"/>
              <a:ea typeface="+mn-ea"/>
              <a:cs typeface="+mn-cs"/>
            </a:endParaRPr>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pPr/>
              <a:t>18</a:t>
            </a:fld>
            <a:endParaRPr lang="en-GB"/>
          </a:p>
        </p:txBody>
      </p:sp>
    </p:spTree>
    <p:extLst>
      <p:ext uri="{BB962C8B-B14F-4D97-AF65-F5344CB8AC3E}">
        <p14:creationId xmlns:p14="http://schemas.microsoft.com/office/powerpoint/2010/main" val="181126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tx2">
                  <a:lumMod val="50000"/>
                </a:schemeClr>
              </a:buClr>
              <a:buFont typeface="Arial" panose="020B0604020202020204" pitchFamily="34" charset="0"/>
              <a:buChar char="•"/>
            </a:pPr>
            <a:endParaRPr lang="da-DK" sz="1400" spc="-10" baseline="0" dirty="0">
              <a:solidFill>
                <a:schemeClr val="accent1"/>
              </a:solidFill>
            </a:endParaRPr>
          </a:p>
          <a:p>
            <a:pPr marL="285750" indent="-285750">
              <a:buClr>
                <a:schemeClr val="tx2">
                  <a:lumMod val="50000"/>
                </a:schemeClr>
              </a:buClr>
              <a:buFont typeface="Arial" panose="020B0604020202020204" pitchFamily="34" charset="0"/>
              <a:buChar char="•"/>
            </a:pPr>
            <a:r>
              <a:rPr lang="da-DK" sz="1400" spc="-10" baseline="0" dirty="0">
                <a:solidFill>
                  <a:schemeClr val="accent1"/>
                </a:solidFill>
              </a:rPr>
              <a:t>Når vi fjerner krav om organisering, er </a:t>
            </a:r>
            <a:r>
              <a:rPr lang="da-DK" sz="1400" spc="-10" baseline="0" dirty="0" smtClean="0">
                <a:solidFill>
                  <a:schemeClr val="accent1"/>
                </a:solidFill>
              </a:rPr>
              <a:t>der vide </a:t>
            </a:r>
            <a:r>
              <a:rPr lang="da-DK" sz="1400" spc="-10" baseline="0" dirty="0">
                <a:solidFill>
                  <a:schemeClr val="accent1"/>
                </a:solidFill>
              </a:rPr>
              <a:t>muligheder for, at </a:t>
            </a:r>
            <a:r>
              <a:rPr lang="da-DK" sz="1400" spc="-10" baseline="0" dirty="0" smtClean="0">
                <a:solidFill>
                  <a:schemeClr val="accent1"/>
                </a:solidFill>
              </a:rPr>
              <a:t>forvaltningerne </a:t>
            </a:r>
            <a:r>
              <a:rPr lang="da-DK" sz="1400" spc="-10" baseline="0" dirty="0">
                <a:solidFill>
                  <a:schemeClr val="accent1"/>
                </a:solidFill>
              </a:rPr>
              <a:t>kan arbejde </a:t>
            </a:r>
            <a:r>
              <a:rPr lang="da-DK" sz="1400" spc="-10" baseline="0" dirty="0" smtClean="0">
                <a:solidFill>
                  <a:schemeClr val="accent1"/>
                </a:solidFill>
              </a:rPr>
              <a:t>sammen om en helhedsorienteret indsats</a:t>
            </a:r>
          </a:p>
          <a:p>
            <a:pPr marL="285750" indent="-285750">
              <a:buClr>
                <a:schemeClr val="tx2">
                  <a:lumMod val="50000"/>
                </a:schemeClr>
              </a:buClr>
              <a:buFont typeface="Arial" panose="020B0604020202020204" pitchFamily="34" charset="0"/>
              <a:buChar char="•"/>
            </a:pPr>
            <a:endParaRPr lang="da-DK" sz="1400" spc="-10" baseline="0" dirty="0">
              <a:solidFill>
                <a:schemeClr val="accent1"/>
              </a:solidFill>
            </a:endParaRPr>
          </a:p>
          <a:p>
            <a:pPr marL="285750" marR="0" lvl="0" indent="-285750" algn="l" defTabSz="914400" rtl="0" eaLnBrk="1" fontAlgn="auto" latinLnBrk="0" hangingPunct="1">
              <a:lnSpc>
                <a:spcPct val="100000"/>
              </a:lnSpc>
              <a:spcBef>
                <a:spcPts val="0"/>
              </a:spcBef>
              <a:spcAft>
                <a:spcPts val="0"/>
              </a:spcAft>
              <a:buClr>
                <a:schemeClr val="tx2">
                  <a:lumMod val="50000"/>
                </a:schemeClr>
              </a:buClr>
              <a:buSzTx/>
              <a:buFont typeface="Arial" panose="020B0604020202020204" pitchFamily="34" charset="0"/>
              <a:buChar char="•"/>
              <a:tabLst/>
              <a:defRPr/>
            </a:pPr>
            <a:r>
              <a:rPr lang="da-DK" sz="1400" b="0" spc="-10" dirty="0" smtClean="0"/>
              <a:t>Sammen med de andre muligheder for at tilrettelægge en individuel indsats vurderer vi, at der ikke længere er behov for </a:t>
            </a:r>
            <a:r>
              <a:rPr lang="da-DK" sz="1400" b="0" spc="-10" dirty="0"/>
              <a:t>en </a:t>
            </a:r>
            <a:r>
              <a:rPr lang="da-DK" sz="1400" b="0" spc="-10" dirty="0" smtClean="0"/>
              <a:t>særskilt </a:t>
            </a:r>
            <a:r>
              <a:rPr lang="da-DK" sz="1400" b="0" spc="-10" dirty="0" smtClean="0">
                <a:solidFill>
                  <a:schemeClr val="accent5"/>
                </a:solidFill>
              </a:rPr>
              <a:t>l</a:t>
            </a:r>
            <a:r>
              <a:rPr lang="da-DK" sz="1400" b="0" spc="-10" baseline="0" dirty="0" smtClean="0">
                <a:solidFill>
                  <a:schemeClr val="accent5"/>
                </a:solidFill>
              </a:rPr>
              <a:t>ov </a:t>
            </a:r>
            <a:r>
              <a:rPr lang="da-DK" sz="1400" b="0" spc="-10" baseline="0" dirty="0">
                <a:solidFill>
                  <a:schemeClr val="accent5"/>
                </a:solidFill>
              </a:rPr>
              <a:t>om helhedsorienteret </a:t>
            </a:r>
            <a:r>
              <a:rPr lang="da-DK" sz="1400" b="0" spc="-10" baseline="0" dirty="0" smtClean="0">
                <a:solidFill>
                  <a:schemeClr val="accent5"/>
                </a:solidFill>
              </a:rPr>
              <a:t>indsats, HOI loven</a:t>
            </a:r>
            <a:endParaRPr lang="da-DK" sz="1400" b="0" spc="-10" baseline="0" dirty="0">
              <a:solidFill>
                <a:schemeClr val="accent6"/>
              </a:solidFill>
            </a:endParaRPr>
          </a:p>
          <a:p>
            <a:endParaRPr lang="da-DK" dirty="0" smtClean="0"/>
          </a:p>
          <a:p>
            <a:endParaRPr lang="da-DK" dirty="0" smtClean="0"/>
          </a:p>
          <a:p>
            <a:r>
              <a:rPr lang="da-DK" sz="1200" spc="-10" baseline="0" dirty="0" smtClean="0">
                <a:solidFill>
                  <a:schemeClr val="accent1"/>
                </a:solidFill>
              </a:rPr>
              <a:t>(største barrierer for den helhedsorienterede indsats er </a:t>
            </a:r>
            <a:r>
              <a:rPr lang="da-DK" sz="1200" spc="-10" baseline="0" dirty="0" err="1" smtClean="0">
                <a:solidFill>
                  <a:schemeClr val="accent1"/>
                </a:solidFill>
              </a:rPr>
              <a:t>iflg</a:t>
            </a:r>
            <a:r>
              <a:rPr lang="da-DK" sz="1200" spc="-10" baseline="0" dirty="0" smtClean="0">
                <a:solidFill>
                  <a:schemeClr val="accent1"/>
                </a:solidFill>
              </a:rPr>
              <a:t> jobcenterchefer kravet om organisering, som skaber silotænkning)</a:t>
            </a:r>
            <a:endParaRPr lang="da-DK" dirty="0"/>
          </a:p>
        </p:txBody>
      </p:sp>
      <p:sp>
        <p:nvSpPr>
          <p:cNvPr id="4" name="Footer Placeholder 3"/>
          <p:cNvSpPr>
            <a:spLocks noGrp="1"/>
          </p:cNvSpPr>
          <p:nvPr>
            <p:ph type="ftr" sz="quarter" idx="4"/>
          </p:nvPr>
        </p:nvSpPr>
        <p:spPr/>
        <p:txBody>
          <a:bodyPr/>
          <a:lstStyle/>
          <a:p>
            <a:endParaRPr lang="en-GB"/>
          </a:p>
        </p:txBody>
      </p:sp>
      <p:sp>
        <p:nvSpPr>
          <p:cNvPr id="5" name="Header Placeholder 4"/>
          <p:cNvSpPr>
            <a:spLocks noGrp="1"/>
          </p:cNvSpPr>
          <p:nvPr>
            <p:ph type="hdr" sz="quarter"/>
          </p:nvPr>
        </p:nvSpPr>
        <p:spPr/>
        <p:txBody>
          <a:bodyPr/>
          <a:lstStyle/>
          <a:p>
            <a:endParaRPr lang="en-GB"/>
          </a:p>
        </p:txBody>
      </p:sp>
      <p:sp>
        <p:nvSpPr>
          <p:cNvPr id="6" name="Date Placeholder 5"/>
          <p:cNvSpPr>
            <a:spLocks noGrp="1"/>
          </p:cNvSpPr>
          <p:nvPr>
            <p:ph type="dt" idx="1"/>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5"/>
          </p:nvPr>
        </p:nvSpPr>
        <p:spPr/>
        <p:txBody>
          <a:bodyPr/>
          <a:lstStyle/>
          <a:p>
            <a:fld id="{A74A5A2F-ECD0-4A51-A9E7-D8DA645BD5CD}" type="slidenum">
              <a:rPr lang="en-GB" smtClean="0"/>
              <a:pPr/>
              <a:t>19</a:t>
            </a:fld>
            <a:endParaRPr lang="en-GB"/>
          </a:p>
        </p:txBody>
      </p:sp>
    </p:spTree>
    <p:extLst>
      <p:ext uri="{BB962C8B-B14F-4D97-AF65-F5344CB8AC3E}">
        <p14:creationId xmlns:p14="http://schemas.microsoft.com/office/powerpoint/2010/main" val="112434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T</a:t>
            </a:r>
            <a:r>
              <a:rPr lang="en-GB" baseline="0" dirty="0" err="1" smtClean="0"/>
              <a:t>ilgang</a:t>
            </a:r>
            <a:r>
              <a:rPr lang="en-GB" baseline="0" dirty="0" smtClean="0"/>
              <a:t>  </a:t>
            </a:r>
            <a:r>
              <a:rPr lang="en-GB" baseline="0" dirty="0" err="1" smtClean="0"/>
              <a:t>og</a:t>
            </a:r>
            <a:r>
              <a:rPr lang="en-GB" baseline="0" dirty="0" smtClean="0"/>
              <a:t>  </a:t>
            </a:r>
            <a:r>
              <a:rPr lang="en-GB" baseline="0" dirty="0" err="1" smtClean="0"/>
              <a:t>opdrag</a:t>
            </a:r>
            <a:endParaRPr lang="en-GB" baseline="0" dirty="0" smtClean="0"/>
          </a:p>
          <a:p>
            <a:endParaRPr lang="en-GB" baseline="0" dirty="0" smtClean="0"/>
          </a:p>
          <a:p>
            <a:r>
              <a:rPr lang="en-GB" baseline="0" dirty="0" err="1" smtClean="0"/>
              <a:t>Syn</a:t>
            </a:r>
            <a:r>
              <a:rPr lang="en-GB" baseline="0" dirty="0" smtClean="0"/>
              <a:t> </a:t>
            </a:r>
            <a:r>
              <a:rPr lang="en-GB" baseline="0" dirty="0" err="1" smtClean="0"/>
              <a:t>på</a:t>
            </a:r>
            <a:r>
              <a:rPr lang="en-GB" baseline="0" dirty="0" smtClean="0"/>
              <a:t> </a:t>
            </a:r>
            <a:r>
              <a:rPr lang="en-GB" baseline="0" dirty="0" err="1" smtClean="0"/>
              <a:t>problemerne</a:t>
            </a:r>
            <a:endParaRPr lang="en-GB" dirty="0" smtClean="0"/>
          </a:p>
          <a:p>
            <a:endParaRPr lang="en-GB" dirty="0" smtClean="0"/>
          </a:p>
          <a:p>
            <a:r>
              <a:rPr lang="en-GB" dirty="0" smtClean="0"/>
              <a:t>=&gt; </a:t>
            </a:r>
            <a:r>
              <a:rPr lang="en-GB" dirty="0" err="1" smtClean="0"/>
              <a:t>seks</a:t>
            </a:r>
            <a:r>
              <a:rPr lang="en-GB" dirty="0" smtClean="0"/>
              <a:t> </a:t>
            </a:r>
            <a:r>
              <a:rPr lang="en-GB" dirty="0" err="1" smtClean="0"/>
              <a:t>anbefalinger</a:t>
            </a:r>
            <a:endParaRPr lang="en-GB" dirty="0" smtClean="0"/>
          </a:p>
          <a:p>
            <a:endParaRPr lang="en-GB" dirty="0" smtClean="0"/>
          </a:p>
          <a:p>
            <a:r>
              <a:rPr lang="en-GB" dirty="0" err="1" smtClean="0"/>
              <a:t>spørgsmål</a:t>
            </a:r>
            <a:endParaRPr lang="en-GB" dirty="0" smtClean="0"/>
          </a:p>
          <a:p>
            <a:endParaRPr lang="en-GB"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2</a:t>
            </a:fld>
            <a:endParaRPr lang="en-GB"/>
          </a:p>
        </p:txBody>
      </p:sp>
    </p:spTree>
    <p:extLst>
      <p:ext uri="{BB962C8B-B14F-4D97-AF65-F5344CB8AC3E}">
        <p14:creationId xmlns:p14="http://schemas.microsoft.com/office/powerpoint/2010/main" val="3498355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da-DK" sz="1200" dirty="0" smtClean="0">
                <a:effectLst/>
                <a:latin typeface="Calibri" panose="020F0502020204030204" pitchFamily="34" charset="0"/>
                <a:ea typeface="Calibri" panose="020F0502020204030204" pitchFamily="34" charset="0"/>
              </a:rPr>
              <a:t>Here</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we</a:t>
            </a:r>
            <a:r>
              <a:rPr lang="da-DK" sz="1200" baseline="0" dirty="0" smtClean="0">
                <a:effectLst/>
                <a:latin typeface="Calibri" panose="020F0502020204030204" pitchFamily="34" charset="0"/>
                <a:ea typeface="Calibri" panose="020F0502020204030204" pitchFamily="34" charset="0"/>
              </a:rPr>
              <a:t> did not deliver.</a:t>
            </a:r>
          </a:p>
          <a:p>
            <a:pPr marL="0" marR="0" lvl="0" indent="0">
              <a:spcBef>
                <a:spcPts val="0"/>
              </a:spcBef>
              <a:spcAft>
                <a:spcPts val="0"/>
              </a:spcAft>
              <a:buFont typeface="Symbol" panose="05050102010706020507" pitchFamily="18" charset="2"/>
              <a:buNone/>
            </a:pPr>
            <a:endParaRPr lang="da-DK" sz="1200" baseline="0" dirty="0" smtClean="0">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da-DK" sz="1200" baseline="0" dirty="0" smtClean="0">
                <a:effectLst/>
                <a:latin typeface="Calibri" panose="020F0502020204030204" pitchFamily="34" charset="0"/>
                <a:ea typeface="Calibri" panose="020F0502020204030204" pitchFamily="34" charset="0"/>
              </a:rPr>
              <a:t>UI funds had </a:t>
            </a:r>
            <a:r>
              <a:rPr lang="da-DK" sz="1200" baseline="0" dirty="0" err="1" smtClean="0">
                <a:effectLst/>
                <a:latin typeface="Calibri" panose="020F0502020204030204" pitchFamily="34" charset="0"/>
                <a:ea typeface="Calibri" panose="020F0502020204030204" pitchFamily="34" charset="0"/>
              </a:rPr>
              <a:t>responsibility</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first</a:t>
            </a:r>
            <a:r>
              <a:rPr lang="da-DK" sz="1200" baseline="0" dirty="0" smtClean="0">
                <a:effectLst/>
                <a:latin typeface="Calibri" panose="020F0502020204030204" pitchFamily="34" charset="0"/>
                <a:ea typeface="Calibri" panose="020F0502020204030204" pitchFamily="34" charset="0"/>
              </a:rPr>
              <a:t> 3 </a:t>
            </a:r>
            <a:r>
              <a:rPr lang="da-DK" sz="1200" baseline="0" dirty="0" err="1" smtClean="0">
                <a:effectLst/>
                <a:latin typeface="Calibri" panose="020F0502020204030204" pitchFamily="34" charset="0"/>
                <a:ea typeface="Calibri" panose="020F0502020204030204" pitchFamily="34" charset="0"/>
              </a:rPr>
              <a:t>months</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andn</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evaluation</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showed</a:t>
            </a:r>
            <a:r>
              <a:rPr lang="da-DK" sz="1200" baseline="0" dirty="0" smtClean="0">
                <a:effectLst/>
                <a:latin typeface="Calibri" panose="020F0502020204030204" pitchFamily="34" charset="0"/>
                <a:ea typeface="Calibri" panose="020F0502020204030204" pitchFamily="34" charset="0"/>
              </a:rPr>
              <a:t> at </a:t>
            </a:r>
            <a:r>
              <a:rPr lang="da-DK" sz="1200" baseline="0" dirty="0" err="1" smtClean="0">
                <a:effectLst/>
                <a:latin typeface="Calibri" panose="020F0502020204030204" pitchFamily="34" charset="0"/>
                <a:ea typeface="Calibri" panose="020F0502020204030204" pitchFamily="34" charset="0"/>
              </a:rPr>
              <a:t>best</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no</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effect</a:t>
            </a:r>
            <a:r>
              <a:rPr lang="da-DK" sz="1200" baseline="0" dirty="0" smtClean="0">
                <a:effectLst/>
                <a:latin typeface="Calibri" panose="020F0502020204030204" pitchFamily="34" charset="0"/>
                <a:ea typeface="Calibri" panose="020F0502020204030204" pitchFamily="34" charset="0"/>
              </a:rPr>
              <a:t>, </a:t>
            </a:r>
          </a:p>
          <a:p>
            <a:pPr marL="0" marR="0" lvl="0" indent="0">
              <a:spcBef>
                <a:spcPts val="0"/>
              </a:spcBef>
              <a:spcAft>
                <a:spcPts val="0"/>
              </a:spcAft>
              <a:buFont typeface="Symbol" panose="05050102010706020507" pitchFamily="18" charset="2"/>
              <a:buNone/>
            </a:pPr>
            <a:r>
              <a:rPr lang="da-DK" sz="1200" baseline="0" dirty="0" smtClean="0">
                <a:effectLst/>
                <a:latin typeface="Calibri" panose="020F0502020204030204" pitchFamily="34" charset="0"/>
                <a:ea typeface="Calibri" panose="020F0502020204030204" pitchFamily="34" charset="0"/>
              </a:rPr>
              <a:t>National and international </a:t>
            </a:r>
            <a:r>
              <a:rPr lang="da-DK" sz="1200" baseline="0" dirty="0" err="1" smtClean="0">
                <a:effectLst/>
                <a:latin typeface="Calibri" panose="020F0502020204030204" pitchFamily="34" charset="0"/>
                <a:ea typeface="Calibri" panose="020F0502020204030204" pitchFamily="34" charset="0"/>
              </a:rPr>
              <a:t>evidence</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quite</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strongly</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against</a:t>
            </a:r>
            <a:r>
              <a:rPr lang="da-DK" sz="1200" baseline="0" dirty="0" smtClean="0">
                <a:effectLst/>
                <a:latin typeface="Calibri" panose="020F0502020204030204" pitchFamily="34" charset="0"/>
                <a:ea typeface="Calibri" panose="020F0502020204030204" pitchFamily="34" charset="0"/>
              </a:rPr>
              <a:t> mandatory </a:t>
            </a:r>
            <a:r>
              <a:rPr lang="da-DK" sz="1200" baseline="0" dirty="0" err="1" smtClean="0">
                <a:effectLst/>
                <a:latin typeface="Calibri" panose="020F0502020204030204" pitchFamily="34" charset="0"/>
                <a:ea typeface="Calibri" panose="020F0502020204030204" pitchFamily="34" charset="0"/>
              </a:rPr>
              <a:t>use</a:t>
            </a:r>
            <a:r>
              <a:rPr lang="da-DK" sz="1200" baseline="0" dirty="0" smtClean="0">
                <a:effectLst/>
                <a:latin typeface="Calibri" panose="020F0502020204030204" pitchFamily="34" charset="0"/>
                <a:ea typeface="Calibri" panose="020F0502020204030204" pitchFamily="34" charset="0"/>
              </a:rPr>
              <a:t> of private </a:t>
            </a:r>
            <a:r>
              <a:rPr lang="da-DK" sz="1200" baseline="0" dirty="0" err="1" smtClean="0">
                <a:effectLst/>
                <a:latin typeface="Calibri" panose="020F0502020204030204" pitchFamily="34" charset="0"/>
                <a:ea typeface="Calibri" panose="020F0502020204030204" pitchFamily="34" charset="0"/>
              </a:rPr>
              <a:t>providers</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they</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are</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already</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used</a:t>
            </a:r>
            <a:r>
              <a:rPr lang="da-DK" sz="1200" baseline="0" dirty="0" smtClean="0">
                <a:effectLst/>
                <a:latin typeface="Calibri" panose="020F0502020204030204" pitchFamily="34" charset="0"/>
                <a:ea typeface="Calibri" panose="020F0502020204030204" pitchFamily="34" charset="0"/>
              </a:rPr>
              <a:t> </a:t>
            </a:r>
            <a:r>
              <a:rPr lang="da-DK" sz="1200" baseline="0" dirty="0" err="1" smtClean="0">
                <a:effectLst/>
                <a:latin typeface="Calibri" panose="020F0502020204030204" pitchFamily="34" charset="0"/>
                <a:ea typeface="Calibri" panose="020F0502020204030204" pitchFamily="34" charset="0"/>
              </a:rPr>
              <a:t>quite</a:t>
            </a:r>
            <a:r>
              <a:rPr lang="da-DK" sz="1200" baseline="0" dirty="0" smtClean="0">
                <a:effectLst/>
                <a:latin typeface="Calibri" panose="020F0502020204030204" pitchFamily="34" charset="0"/>
                <a:ea typeface="Calibri" panose="020F0502020204030204" pitchFamily="34" charset="0"/>
              </a:rPr>
              <a:t> a </a:t>
            </a:r>
            <a:r>
              <a:rPr lang="da-DK" sz="1200" baseline="0" dirty="0" err="1" smtClean="0">
                <a:effectLst/>
                <a:latin typeface="Calibri" panose="020F0502020204030204" pitchFamily="34" charset="0"/>
                <a:ea typeface="Calibri" panose="020F0502020204030204" pitchFamily="34" charset="0"/>
              </a:rPr>
              <a:t>lot</a:t>
            </a:r>
            <a:r>
              <a:rPr lang="da-DK" sz="1200" baseline="0" dirty="0" smtClean="0">
                <a:effectLst/>
                <a:latin typeface="Calibri" panose="020F0502020204030204" pitchFamily="34" charset="0"/>
                <a:ea typeface="Calibri" panose="020F0502020204030204" pitchFamily="34" charset="0"/>
              </a:rPr>
              <a:t> by </a:t>
            </a:r>
            <a:r>
              <a:rPr lang="da-DK" sz="1200" baseline="0" dirty="0" err="1" smtClean="0">
                <a:effectLst/>
                <a:latin typeface="Calibri" panose="020F0502020204030204" pitchFamily="34" charset="0"/>
                <a:ea typeface="Calibri" panose="020F0502020204030204" pitchFamily="34" charset="0"/>
              </a:rPr>
              <a:t>munic’s</a:t>
            </a:r>
            <a:r>
              <a:rPr lang="da-DK" sz="1200" baseline="0" dirty="0" smtClean="0">
                <a:effectLst/>
                <a:latin typeface="Calibri" panose="020F0502020204030204" pitchFamily="34" charset="0"/>
                <a:ea typeface="Calibri" panose="020F0502020204030204" pitchFamily="34" charset="0"/>
              </a:rPr>
              <a:t>)</a:t>
            </a:r>
            <a:endParaRPr lang="da-DK" sz="1200" dirty="0">
              <a:effectLst/>
              <a:latin typeface="Calibri" panose="020F0502020204030204" pitchFamily="34" charset="0"/>
              <a:ea typeface="Calibri" panose="020F0502020204030204" pitchFamily="34" charset="0"/>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20</a:t>
            </a:fld>
            <a:endParaRPr lang="en-GB"/>
          </a:p>
        </p:txBody>
      </p:sp>
    </p:spTree>
    <p:extLst>
      <p:ext uri="{BB962C8B-B14F-4D97-AF65-F5344CB8AC3E}">
        <p14:creationId xmlns:p14="http://schemas.microsoft.com/office/powerpoint/2010/main" val="2584735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smtClean="0"/>
              <a:t>F</a:t>
            </a:r>
            <a:r>
              <a:rPr lang="da-DK" baseline="0" dirty="0" smtClean="0"/>
              <a:t>jernet en hav af proceskrav</a:t>
            </a:r>
          </a:p>
          <a:p>
            <a:pPr marL="171450" indent="-171450">
              <a:buFont typeface="Arial" panose="020B0604020202020204" pitchFamily="34" charset="0"/>
              <a:buChar char="•"/>
            </a:pPr>
            <a:r>
              <a:rPr lang="da-DK" dirty="0" smtClean="0"/>
              <a:t>+ Afskaffe skærpet tilsyn og tilsynsrådet</a:t>
            </a:r>
            <a:endParaRPr lang="da-DK" baseline="0" dirty="0" smtClean="0"/>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baseline="0" dirty="0" smtClean="0"/>
              <a:t>Til gengæld øget fokus på resultater hos </a:t>
            </a:r>
            <a:r>
              <a:rPr lang="da-DK" b="1" baseline="0" dirty="0" smtClean="0"/>
              <a:t>Kommuner og A-kasser</a:t>
            </a:r>
          </a:p>
          <a:p>
            <a:pPr marL="171450" indent="-171450">
              <a:buFont typeface="Arial" panose="020B0604020202020204" pitchFamily="34" charset="0"/>
              <a:buChar char="•"/>
            </a:pPr>
            <a:endParaRPr lang="da-DK" baseline="0" dirty="0" smtClean="0"/>
          </a:p>
          <a:p>
            <a:pPr marL="171450" indent="-171450">
              <a:buFont typeface="Arial" panose="020B0604020202020204" pitchFamily="34" charset="0"/>
              <a:buChar char="•"/>
            </a:pPr>
            <a:r>
              <a:rPr lang="da-DK" dirty="0" smtClean="0"/>
              <a:t>Resultatdiamant </a:t>
            </a:r>
            <a:r>
              <a:rPr lang="da-DK" dirty="0"/>
              <a:t>– hvor kommunerne </a:t>
            </a:r>
            <a:r>
              <a:rPr lang="da-DK" baseline="0" dirty="0" smtClean="0"/>
              <a:t>og A-kasser </a:t>
            </a:r>
            <a:r>
              <a:rPr lang="da-DK" dirty="0" smtClean="0"/>
              <a:t>skal </a:t>
            </a:r>
            <a:r>
              <a:rPr lang="da-DK" dirty="0"/>
              <a:t>måles og </a:t>
            </a:r>
            <a:r>
              <a:rPr lang="da-DK" b="1" dirty="0" smtClean="0"/>
              <a:t>vejes </a:t>
            </a:r>
            <a:r>
              <a:rPr lang="da-DK" b="1" dirty="0"/>
              <a:t>på det vigtige</a:t>
            </a:r>
            <a:r>
              <a:rPr lang="da-DK" dirty="0"/>
              <a:t>. </a:t>
            </a:r>
            <a:endParaRPr lang="da-DK" dirty="0" smtClean="0"/>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r>
              <a:rPr lang="da-DK" dirty="0" smtClean="0"/>
              <a:t>Det </a:t>
            </a:r>
            <a:r>
              <a:rPr lang="da-DK" dirty="0"/>
              <a:t>er </a:t>
            </a:r>
            <a:r>
              <a:rPr lang="da-DK" dirty="0" smtClean="0"/>
              <a:t>at få dem</a:t>
            </a:r>
            <a:r>
              <a:rPr lang="da-DK" baseline="0" dirty="0" smtClean="0"/>
              <a:t> tæt på arbejdsmarkedet hurtigt tilbage i </a:t>
            </a:r>
            <a:r>
              <a:rPr lang="da-DK" dirty="0" smtClean="0"/>
              <a:t>beskæftigelse, at få dem længere fra arbejdsmarkedet i ordinære </a:t>
            </a:r>
            <a:r>
              <a:rPr lang="da-DK" dirty="0"/>
              <a:t>løntimer, </a:t>
            </a:r>
            <a:r>
              <a:rPr lang="da-DK" dirty="0" smtClean="0"/>
              <a:t>og derudover at borgere og virksomheder er er tilfredse</a:t>
            </a:r>
            <a:r>
              <a:rPr lang="da-DK" baseline="0" dirty="0" smtClean="0"/>
              <a:t> </a:t>
            </a:r>
            <a:r>
              <a:rPr lang="da-DK" dirty="0" smtClean="0"/>
              <a:t>med indsatsen</a:t>
            </a:r>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r>
              <a:rPr lang="da-DK" dirty="0" smtClean="0"/>
              <a:t>For A-kasser vil der være fokus på afgang til beskæftigelse</a:t>
            </a:r>
            <a:r>
              <a:rPr lang="da-DK" baseline="0" dirty="0" smtClean="0"/>
              <a:t> og tilfredshed</a:t>
            </a:r>
            <a:endParaRPr lang="da-DK" dirty="0" smtClean="0"/>
          </a:p>
          <a:p>
            <a:pPr marL="171450" indent="-171450">
              <a:buFont typeface="Arial" panose="020B0604020202020204" pitchFamily="34" charset="0"/>
              <a:buChar char="•"/>
            </a:pPr>
            <a:endParaRPr lang="da-DK" dirty="0" smtClean="0"/>
          </a:p>
          <a:p>
            <a:pPr marL="171450" indent="-171450">
              <a:buFont typeface="Arial" panose="020B0604020202020204" pitchFamily="34" charset="0"/>
              <a:buChar char="•"/>
            </a:pPr>
            <a:r>
              <a:rPr lang="da-DK" dirty="0" smtClean="0"/>
              <a:t>Samlet er det en anden styringsform, end vi kender i dag</a:t>
            </a: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21</a:t>
            </a:fld>
            <a:endParaRPr lang="en-GB"/>
          </a:p>
        </p:txBody>
      </p:sp>
    </p:spTree>
    <p:extLst>
      <p:ext uri="{BB962C8B-B14F-4D97-AF65-F5344CB8AC3E}">
        <p14:creationId xmlns:p14="http://schemas.microsoft.com/office/powerpoint/2010/main" val="2910853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smtClean="0"/>
              <a:t>Overall, policy</a:t>
            </a:r>
            <a:r>
              <a:rPr lang="da-DK" baseline="0" dirty="0" smtClean="0"/>
              <a:t> </a:t>
            </a:r>
            <a:r>
              <a:rPr lang="da-DK" baseline="0" dirty="0" err="1" smtClean="0"/>
              <a:t>proposals</a:t>
            </a:r>
            <a:r>
              <a:rPr lang="da-DK" baseline="0" dirty="0" smtClean="0"/>
              <a:t> have </a:t>
            </a:r>
            <a:r>
              <a:rPr lang="da-DK" baseline="0" dirty="0" err="1" smtClean="0"/>
              <a:t>been</a:t>
            </a:r>
            <a:r>
              <a:rPr lang="da-DK" baseline="0" dirty="0" smtClean="0"/>
              <a:t> </a:t>
            </a:r>
            <a:r>
              <a:rPr lang="da-DK" baseline="0" dirty="0" err="1" smtClean="0"/>
              <a:t>well</a:t>
            </a:r>
            <a:r>
              <a:rPr lang="da-DK" baseline="0" dirty="0" smtClean="0"/>
              <a:t> </a:t>
            </a:r>
            <a:r>
              <a:rPr lang="da-DK" baseline="0" dirty="0" err="1" smtClean="0"/>
              <a:t>recived</a:t>
            </a:r>
            <a:r>
              <a:rPr lang="da-DK" baseline="0" dirty="0" smtClean="0"/>
              <a:t> by </a:t>
            </a:r>
            <a:r>
              <a:rPr lang="da-DK" baseline="0" dirty="0" err="1" smtClean="0"/>
              <a:t>politicians</a:t>
            </a:r>
            <a:endParaRPr lang="da-DK" baseline="0"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smtClean="0"/>
              <a:t>UI funds </a:t>
            </a:r>
            <a:r>
              <a:rPr lang="da-DK" baseline="0" dirty="0" err="1" smtClean="0"/>
              <a:t>were</a:t>
            </a:r>
            <a:r>
              <a:rPr lang="da-DK" baseline="0" dirty="0" smtClean="0"/>
              <a:t> not </a:t>
            </a:r>
            <a:r>
              <a:rPr lang="da-DK" baseline="0" dirty="0" err="1" smtClean="0"/>
              <a:t>happy</a:t>
            </a:r>
            <a:r>
              <a:rPr lang="da-DK" baseline="0" dirty="0" smtClean="0"/>
              <a:t> – </a:t>
            </a:r>
            <a:r>
              <a:rPr lang="da-DK" baseline="0" dirty="0" err="1" smtClean="0"/>
              <a:t>furious</a:t>
            </a:r>
            <a:r>
              <a:rPr lang="da-DK" baseline="0" dirty="0" smtClean="0"/>
              <a:t> in </a:t>
            </a:r>
            <a:r>
              <a:rPr lang="da-DK" baseline="0" dirty="0" err="1" smtClean="0"/>
              <a:t>fact</a:t>
            </a:r>
            <a:endParaRPr lang="da-DK" baseline="0"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err="1" smtClean="0"/>
              <a:t>Proivate</a:t>
            </a:r>
            <a:r>
              <a:rPr lang="da-DK" baseline="0" dirty="0" smtClean="0"/>
              <a:t> </a:t>
            </a:r>
            <a:r>
              <a:rPr lang="da-DK" baseline="0" dirty="0" err="1" smtClean="0"/>
              <a:t>providers</a:t>
            </a:r>
            <a:r>
              <a:rPr lang="da-DK" baseline="0" dirty="0" smtClean="0"/>
              <a:t> </a:t>
            </a:r>
            <a:r>
              <a:rPr lang="da-DK" baseline="0" dirty="0" err="1" smtClean="0"/>
              <a:t>were</a:t>
            </a:r>
            <a:r>
              <a:rPr lang="da-DK" baseline="0" dirty="0" smtClean="0"/>
              <a:t> not </a:t>
            </a:r>
            <a:r>
              <a:rPr lang="da-DK" baseline="0" dirty="0" err="1" smtClean="0"/>
              <a:t>too</a:t>
            </a:r>
            <a:r>
              <a:rPr lang="da-DK" baseline="0" dirty="0" smtClean="0"/>
              <a:t> </a:t>
            </a:r>
            <a:r>
              <a:rPr lang="da-DK" baseline="0" dirty="0" err="1" smtClean="0"/>
              <a:t>happy</a:t>
            </a:r>
            <a:r>
              <a:rPr lang="da-DK" baseline="0" dirty="0" smtClean="0"/>
              <a:t> </a:t>
            </a:r>
            <a:r>
              <a:rPr lang="da-DK" baseline="0" dirty="0" err="1" smtClean="0"/>
              <a:t>either</a:t>
            </a:r>
            <a:endParaRPr lang="da-DK" baseline="0" dirty="0" smtClean="0"/>
          </a:p>
          <a:p>
            <a:pPr marL="0" indent="0">
              <a:buFont typeface="Arial" panose="020B0604020202020204" pitchFamily="34" charset="0"/>
              <a:buNone/>
            </a:pPr>
            <a:endParaRPr lang="da-DK" baseline="0" dirty="0" smtClean="0"/>
          </a:p>
          <a:p>
            <a:pPr marL="0" indent="0">
              <a:buFont typeface="Arial" panose="020B0604020202020204" pitchFamily="34" charset="0"/>
              <a:buNone/>
            </a:pPr>
            <a:r>
              <a:rPr lang="da-DK" baseline="0" dirty="0" err="1" smtClean="0"/>
              <a:t>Concern</a:t>
            </a:r>
            <a:r>
              <a:rPr lang="da-DK" baseline="0" dirty="0" smtClean="0"/>
              <a:t> </a:t>
            </a:r>
            <a:r>
              <a:rPr lang="da-DK" baseline="0" dirty="0" err="1" smtClean="0"/>
              <a:t>that</a:t>
            </a:r>
            <a:r>
              <a:rPr lang="da-DK" baseline="0" dirty="0" smtClean="0"/>
              <a:t> </a:t>
            </a:r>
            <a:r>
              <a:rPr lang="da-DK" baseline="0" dirty="0" err="1" smtClean="0"/>
              <a:t>there</a:t>
            </a:r>
            <a:r>
              <a:rPr lang="da-DK" baseline="0" dirty="0" smtClean="0"/>
              <a:t> </a:t>
            </a:r>
            <a:r>
              <a:rPr lang="da-DK" baseline="0" dirty="0" err="1" smtClean="0"/>
              <a:t>are</a:t>
            </a:r>
            <a:r>
              <a:rPr lang="da-DK" baseline="0" dirty="0" smtClean="0"/>
              <a:t> </a:t>
            </a:r>
            <a:r>
              <a:rPr lang="da-DK" baseline="0" dirty="0" err="1" smtClean="0"/>
              <a:t>essentially</a:t>
            </a:r>
            <a:r>
              <a:rPr lang="da-DK" baseline="0" dirty="0" smtClean="0"/>
              <a:t> </a:t>
            </a:r>
            <a:r>
              <a:rPr lang="da-DK" baseline="0" dirty="0" err="1" smtClean="0"/>
              <a:t>no</a:t>
            </a:r>
            <a:r>
              <a:rPr lang="da-DK" baseline="0" dirty="0" smtClean="0"/>
              <a:t> minimum </a:t>
            </a:r>
            <a:r>
              <a:rPr lang="da-DK" baseline="0" dirty="0" err="1" smtClean="0"/>
              <a:t>requirements</a:t>
            </a:r>
            <a:r>
              <a:rPr lang="da-DK" baseline="0" dirty="0" smtClean="0"/>
              <a:t> for the most </a:t>
            </a:r>
            <a:r>
              <a:rPr lang="da-DK" baseline="0" dirty="0" err="1" smtClean="0"/>
              <a:t>disadvantaged</a:t>
            </a:r>
            <a:r>
              <a:rPr lang="da-DK" baseline="0" dirty="0" smtClean="0"/>
              <a:t>?</a:t>
            </a:r>
            <a:endParaRPr lang="da-DK" dirty="0" smtClean="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22</a:t>
            </a:fld>
            <a:endParaRPr lang="en-GB"/>
          </a:p>
        </p:txBody>
      </p:sp>
    </p:spTree>
    <p:extLst>
      <p:ext uri="{BB962C8B-B14F-4D97-AF65-F5344CB8AC3E}">
        <p14:creationId xmlns:p14="http://schemas.microsoft.com/office/powerpoint/2010/main" val="81176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Ekspertgruppen har taget udgangspunkt i 4 målsætninger for hvad et godt beskæftigelsessystem ….</a:t>
            </a:r>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3</a:t>
            </a:fld>
            <a:endParaRPr lang="en-GB"/>
          </a:p>
        </p:txBody>
      </p:sp>
    </p:spTree>
    <p:extLst>
      <p:ext uri="{BB962C8B-B14F-4D97-AF65-F5344CB8AC3E}">
        <p14:creationId xmlns:p14="http://schemas.microsoft.com/office/powerpoint/2010/main" val="379834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a-DK" dirty="0" smtClean="0"/>
              <a:t>Høj </a:t>
            </a:r>
            <a:r>
              <a:rPr lang="da-DK" dirty="0" err="1" smtClean="0"/>
              <a:t>beskæft</a:t>
            </a:r>
            <a:r>
              <a:rPr lang="da-DK" dirty="0" smtClean="0"/>
              <a:t>. …</a:t>
            </a:r>
          </a:p>
          <a:p>
            <a:pPr marL="0" indent="0">
              <a:buFontTx/>
              <a:buNone/>
            </a:pPr>
            <a:endParaRPr lang="da-DK" dirty="0" smtClean="0"/>
          </a:p>
          <a:p>
            <a:pPr marL="0" indent="0">
              <a:buFontTx/>
              <a:buNone/>
            </a:pPr>
            <a:r>
              <a:rPr lang="da-DK" dirty="0" smtClean="0"/>
              <a:t>også </a:t>
            </a:r>
            <a:r>
              <a:rPr lang="da-DK" baseline="0" dirty="0" smtClean="0"/>
              <a:t>i kommissoriet + mere specifikke ønsker og krav =&gt; mulighedsrummet</a:t>
            </a:r>
          </a:p>
          <a:p>
            <a:pPr marL="0" indent="0">
              <a:buFontTx/>
              <a:buNone/>
            </a:pPr>
            <a:endParaRPr lang="da-DK" baseline="0" dirty="0" smtClean="0"/>
          </a:p>
          <a:p>
            <a:pPr marL="0" indent="0">
              <a:buFontTx/>
              <a:buNone/>
            </a:pPr>
            <a:r>
              <a:rPr lang="da-DK" baseline="0" dirty="0" smtClean="0"/>
              <a:t>Mest centralt: 3 mia. kr. + fastholde en høj beskæftigelse</a:t>
            </a:r>
            <a:endParaRPr lang="da-DK" dirty="0" smtClean="0"/>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4</a:t>
            </a:fld>
            <a:endParaRPr lang="en-GB"/>
          </a:p>
        </p:txBody>
      </p:sp>
    </p:spTree>
    <p:extLst>
      <p:ext uri="{BB962C8B-B14F-4D97-AF65-F5344CB8AC3E}">
        <p14:creationId xmlns:p14="http://schemas.microsoft.com/office/powerpoint/2010/main" val="242330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a-DK" dirty="0" smtClean="0"/>
              <a:t>Sat i verden fordi …</a:t>
            </a:r>
            <a:endParaRPr lang="da-DK" baseline="0" dirty="0" smtClean="0"/>
          </a:p>
          <a:p>
            <a:pPr marL="0" indent="0">
              <a:buFontTx/>
              <a:buNone/>
            </a:pPr>
            <a:endParaRPr lang="da-DK" baseline="0" dirty="0" smtClean="0"/>
          </a:p>
          <a:p>
            <a:pPr marL="0" indent="0">
              <a:buFontTx/>
              <a:buNone/>
            </a:pPr>
            <a:r>
              <a:rPr lang="da-DK" baseline="0" dirty="0" smtClean="0"/>
              <a:t>Vores første store opgave har været …</a:t>
            </a:r>
          </a:p>
          <a:p>
            <a:pPr marL="0" indent="0">
              <a:buFontTx/>
              <a:buNone/>
            </a:pPr>
            <a:endParaRPr lang="da-DK" baseline="0" dirty="0" smtClean="0"/>
          </a:p>
          <a:p>
            <a:pPr marL="0" indent="0">
              <a:buFontTx/>
              <a:buNone/>
            </a:pPr>
            <a:r>
              <a:rPr lang="da-DK" dirty="0" smtClean="0"/>
              <a:t>Talt m. fagfolk, følgegruppe og interessenter + ANALYSER</a:t>
            </a:r>
            <a:endParaRPr lang="da-DK" baseline="0" dirty="0" smtClean="0"/>
          </a:p>
          <a:p>
            <a:pPr marL="0" indent="0">
              <a:buFontTx/>
              <a:buNone/>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Vi</a:t>
            </a:r>
            <a:r>
              <a:rPr lang="da-DK" baseline="0" dirty="0" smtClean="0"/>
              <a:t> har bl.a. målt på, hvad sagsbehandlerne bruger tiden på ude i beskæftigelsescentrene</a:t>
            </a:r>
            <a:endParaRPr lang="da-DK" dirty="0" smtClean="0"/>
          </a:p>
          <a:p>
            <a:pPr marL="0" indent="0">
              <a:buFontTx/>
              <a:buNone/>
            </a:pPr>
            <a:endParaRPr lang="da-DK" dirty="0" smtClean="0"/>
          </a:p>
          <a:p>
            <a:pPr marL="0" indent="0">
              <a:buFontTx/>
              <a:buNone/>
            </a:pPr>
            <a:r>
              <a:rPr lang="da-DK" dirty="0" smtClean="0"/>
              <a:t>Og vi har spurgt &gt;10.000 tilfældigt udvalgte borgere om deres oplevelser i systemet</a:t>
            </a:r>
          </a:p>
          <a:p>
            <a:pPr marL="0" indent="0">
              <a:buFontTx/>
              <a:buNone/>
            </a:pPr>
            <a:endParaRPr lang="da-DK" dirty="0" smtClean="0"/>
          </a:p>
          <a:p>
            <a:pPr marL="0" indent="0">
              <a:buFontTx/>
              <a:buNone/>
            </a:pPr>
            <a:r>
              <a:rPr lang="da-DK" dirty="0" smtClean="0"/>
              <a:t>Vi har også med juristers</a:t>
            </a:r>
            <a:r>
              <a:rPr lang="da-DK" baseline="0" dirty="0" smtClean="0"/>
              <a:t> hjælp </a:t>
            </a:r>
            <a:r>
              <a:rPr lang="da-DK" dirty="0" smtClean="0"/>
              <a:t>fået lavet en systematisk, dybdegående</a:t>
            </a:r>
            <a:r>
              <a:rPr lang="da-DK" baseline="0" dirty="0" smtClean="0"/>
              <a:t> </a:t>
            </a:r>
            <a:r>
              <a:rPr lang="da-DK" dirty="0" smtClean="0"/>
              <a:t>beskrivelse af det nuværende system</a:t>
            </a:r>
          </a:p>
          <a:p>
            <a:pPr marL="0" indent="0">
              <a:buFontTx/>
              <a:buNone/>
            </a:pPr>
            <a:endParaRPr lang="da-DK" dirty="0" smtClean="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5</a:t>
            </a:fld>
            <a:endParaRPr lang="en-GB"/>
          </a:p>
        </p:txBody>
      </p:sp>
    </p:spTree>
    <p:extLst>
      <p:ext uri="{BB962C8B-B14F-4D97-AF65-F5344CB8AC3E}">
        <p14:creationId xmlns:p14="http://schemas.microsoft.com/office/powerpoint/2010/main" val="34909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Vores konklusion er klar… for at forstå … historiske briller</a:t>
            </a:r>
          </a:p>
          <a:p>
            <a:endParaRPr lang="da-DK" dirty="0" smtClean="0"/>
          </a:p>
          <a:p>
            <a:r>
              <a:rPr lang="da-DK" dirty="0" smtClean="0"/>
              <a:t>Sket siden 1976</a:t>
            </a:r>
            <a:endParaRPr lang="da-DK" dirty="0"/>
          </a:p>
          <a:p>
            <a:pPr marL="171450" indent="-171450">
              <a:buFontTx/>
              <a:buChar char="-"/>
            </a:pPr>
            <a:r>
              <a:rPr lang="da-DK" dirty="0" smtClean="0"/>
              <a:t>Dengang 5 målgrupper: Dagpenge</a:t>
            </a:r>
            <a:r>
              <a:rPr lang="da-DK" dirty="0"/>
              <a:t>, kontanthjælp, sygedagpenge, revalidering</a:t>
            </a:r>
            <a:r>
              <a:rPr lang="da-DK" baseline="0" dirty="0"/>
              <a:t> og førtidspension</a:t>
            </a:r>
            <a:endParaRPr lang="da-DK" dirty="0"/>
          </a:p>
          <a:p>
            <a:pPr marL="171450" indent="-171450">
              <a:buFontTx/>
              <a:buChar char="-"/>
            </a:pPr>
            <a:r>
              <a:rPr lang="da-DK" dirty="0" smtClean="0"/>
              <a:t>Siden flere og flere =&gt;</a:t>
            </a:r>
            <a:r>
              <a:rPr lang="da-DK" baseline="0" dirty="0" smtClean="0"/>
              <a:t> </a:t>
            </a:r>
            <a:r>
              <a:rPr lang="da-DK" dirty="0" smtClean="0"/>
              <a:t>13 målgrupper</a:t>
            </a:r>
          </a:p>
          <a:p>
            <a:pPr marL="171450" indent="-171450">
              <a:buFontTx/>
              <a:buChar char="-"/>
            </a:pPr>
            <a:r>
              <a:rPr lang="da-DK" dirty="0" smtClean="0"/>
              <a:t>Regler/</a:t>
            </a:r>
            <a:r>
              <a:rPr lang="da-DK" baseline="0" dirty="0" smtClean="0"/>
              <a:t>særregler også steget og steget</a:t>
            </a:r>
          </a:p>
          <a:p>
            <a:pPr marL="171450" indent="-171450">
              <a:buFontTx/>
              <a:buChar char="-"/>
            </a:pPr>
            <a:r>
              <a:rPr lang="da-DK" sz="1200" kern="1200" dirty="0" smtClean="0">
                <a:solidFill>
                  <a:schemeClr val="tx1"/>
                </a:solidFill>
                <a:effectLst/>
                <a:latin typeface="+mn-lt"/>
                <a:ea typeface="+mn-ea"/>
                <a:cs typeface="+mn-cs"/>
              </a:rPr>
              <a:t>Og nu kan man så tænke, hvad sker der, når man kombinerer stigningen i antal målgrupper med stigningen i indsatser og ordninger? </a:t>
            </a:r>
            <a:endParaRPr lang="da-DK" baseline="0" dirty="0" smtClean="0"/>
          </a:p>
          <a:p>
            <a:pPr marL="171450" indent="-171450">
              <a:buFontTx/>
              <a:buChar char="-"/>
            </a:pPr>
            <a:endParaRPr lang="da-DK"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6</a:t>
            </a:fld>
            <a:endParaRPr lang="en-GB"/>
          </a:p>
        </p:txBody>
      </p:sp>
    </p:spTree>
    <p:extLst>
      <p:ext uri="{BB962C8B-B14F-4D97-AF65-F5344CB8AC3E}">
        <p14:creationId xmlns:p14="http://schemas.microsoft.com/office/powerpoint/2010/main" val="14718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da-DK" dirty="0" smtClean="0"/>
              <a:t>… så får</a:t>
            </a:r>
            <a:r>
              <a:rPr lang="da-DK" baseline="0" dirty="0" smtClean="0"/>
              <a:t> man denne farvelade</a:t>
            </a:r>
          </a:p>
          <a:p>
            <a:pPr marL="0" indent="0">
              <a:buFontTx/>
              <a:buNone/>
            </a:pPr>
            <a:endParaRPr lang="da-DK" baseline="0" dirty="0" smtClean="0"/>
          </a:p>
          <a:p>
            <a:pPr marL="0" indent="0">
              <a:buFontTx/>
              <a:buNone/>
            </a:pPr>
            <a:r>
              <a:rPr lang="da-DK" baseline="0" dirty="0" smtClean="0"/>
              <a:t>v</a:t>
            </a:r>
            <a:r>
              <a:rPr lang="da-DK" dirty="0" smtClean="0"/>
              <a:t>iser mange særregler og proceskrav vi har i dag, og </a:t>
            </a:r>
            <a:r>
              <a:rPr lang="da-DK" baseline="0" dirty="0" smtClean="0"/>
              <a:t>variation på tværs af de 13 målgrupper.</a:t>
            </a:r>
          </a:p>
          <a:p>
            <a:pPr marL="0" indent="0">
              <a:buFontTx/>
              <a:buNone/>
            </a:pPr>
            <a:endParaRPr lang="da-DK" baseline="0" dirty="0" smtClean="0"/>
          </a:p>
          <a:p>
            <a:pPr marL="0" indent="0">
              <a:buFontTx/>
              <a:buNone/>
            </a:pPr>
            <a:r>
              <a:rPr lang="da-DK" baseline="0" dirty="0" smtClean="0"/>
              <a:t>Første række… SENEST skal </a:t>
            </a:r>
            <a:r>
              <a:rPr lang="da-DK" baseline="0" dirty="0" err="1" smtClean="0"/>
              <a:t>uploaded</a:t>
            </a:r>
            <a:r>
              <a:rPr lang="da-DK" baseline="0" dirty="0" smtClean="0"/>
              <a:t> sit CV… 2 uger for DP modtager og 3 uger for jobparate kontanthjælpsmodtagere</a:t>
            </a:r>
          </a:p>
          <a:p>
            <a:pPr marL="0" indent="0">
              <a:buFontTx/>
              <a:buNone/>
            </a:pPr>
            <a:endParaRPr lang="da-DK" baseline="0" dirty="0" smtClean="0"/>
          </a:p>
          <a:p>
            <a:pPr marL="0" indent="0">
              <a:buFontTx/>
              <a:buNone/>
            </a:pPr>
            <a:r>
              <a:rPr lang="da-DK" dirty="0" smtClean="0"/>
              <a:t>Et andet eksempel er, ledighedsydelsesmodtagere</a:t>
            </a:r>
            <a:r>
              <a:rPr lang="da-DK" baseline="0" dirty="0" smtClean="0"/>
              <a:t> =&gt; eneste gruppe med ret og pligt til en anden aktør</a:t>
            </a:r>
          </a:p>
          <a:p>
            <a:pPr marL="0" indent="0">
              <a:buFontTx/>
              <a:buNone/>
            </a:pPr>
            <a:endParaRPr lang="da-DK" dirty="0"/>
          </a:p>
          <a:p>
            <a:pPr marL="0" indent="0">
              <a:buFontTx/>
              <a:buNone/>
            </a:pPr>
            <a:r>
              <a:rPr lang="da-DK" dirty="0" smtClean="0"/>
              <a:t>=&gt; udmøntning af sanktionslovgivningen ….</a:t>
            </a:r>
            <a:endParaRPr lang="da-DK" dirty="0"/>
          </a:p>
          <a:p>
            <a:endParaRPr lang="en-GB" dirty="0"/>
          </a:p>
        </p:txBody>
      </p:sp>
      <p:sp>
        <p:nvSpPr>
          <p:cNvPr id="4" name="Footer Placeholder 3"/>
          <p:cNvSpPr>
            <a:spLocks noGrp="1"/>
          </p:cNvSpPr>
          <p:nvPr>
            <p:ph type="ftr" sz="quarter" idx="10"/>
          </p:nvPr>
        </p:nvSpPr>
        <p:spPr/>
        <p:txBody>
          <a:bodyPr/>
          <a:lstStyle/>
          <a:p>
            <a:endParaRPr lang="en-GB"/>
          </a:p>
        </p:txBody>
      </p:sp>
      <p:sp>
        <p:nvSpPr>
          <p:cNvPr id="5" name="Header Placeholder 4"/>
          <p:cNvSpPr>
            <a:spLocks noGrp="1"/>
          </p:cNvSpPr>
          <p:nvPr>
            <p:ph type="hdr" sz="quarter" idx="11"/>
          </p:nvPr>
        </p:nvSpPr>
        <p:spPr/>
        <p:txBody>
          <a:bodyPr/>
          <a:lstStyle/>
          <a:p>
            <a:endParaRPr lang="en-GB"/>
          </a:p>
        </p:txBody>
      </p:sp>
      <p:sp>
        <p:nvSpPr>
          <p:cNvPr id="6" name="Date Placeholder 5"/>
          <p:cNvSpPr>
            <a:spLocks noGrp="1"/>
          </p:cNvSpPr>
          <p:nvPr>
            <p:ph type="dt" idx="12"/>
          </p:nvPr>
        </p:nvSpPr>
        <p:spPr/>
        <p:txBody>
          <a:bodyPr/>
          <a:lstStyle/>
          <a:p>
            <a:fld id="{57F3F9BA-6950-45E6-9538-66D0C5B7F4B1}" type="datetime1">
              <a:rPr lang="en-GB" smtClean="0"/>
              <a:t>17/09/2024</a:t>
            </a:fld>
            <a:endParaRPr lang="en-GB"/>
          </a:p>
        </p:txBody>
      </p:sp>
      <p:sp>
        <p:nvSpPr>
          <p:cNvPr id="7" name="Slide Number Placeholder 6"/>
          <p:cNvSpPr>
            <a:spLocks noGrp="1"/>
          </p:cNvSpPr>
          <p:nvPr>
            <p:ph type="sldNum" sz="quarter" idx="13"/>
          </p:nvPr>
        </p:nvSpPr>
        <p:spPr/>
        <p:txBody>
          <a:bodyPr/>
          <a:lstStyle/>
          <a:p>
            <a:fld id="{A74A5A2F-ECD0-4A51-A9E7-D8DA645BD5CD}" type="slidenum">
              <a:rPr lang="en-GB" smtClean="0"/>
              <a:pPr/>
              <a:t>7</a:t>
            </a:fld>
            <a:endParaRPr lang="en-GB"/>
          </a:p>
        </p:txBody>
      </p:sp>
    </p:spTree>
    <p:extLst>
      <p:ext uri="{BB962C8B-B14F-4D97-AF65-F5344CB8AC3E}">
        <p14:creationId xmlns:p14="http://schemas.microsoft.com/office/powerpoint/2010/main" val="282624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a:t>
            </a:r>
            <a:r>
              <a:rPr lang="da-DK" baseline="0" dirty="0" smtClean="0"/>
              <a:t>ores borgertilfredshedsundersøgelse viser, at næsten halvdelen af borgerne oplever, at det er regler der er bestemmende for deres indsats… Kun 1 ud af 6 angiver, at det primært er deres behov som er bestemmende for indsatsen</a:t>
            </a:r>
          </a:p>
          <a:p>
            <a:endParaRPr lang="da-DK" baseline="0" dirty="0" smtClean="0"/>
          </a:p>
          <a:p>
            <a:r>
              <a:rPr lang="da-DK" baseline="0" dirty="0" smtClean="0"/>
              <a:t>Figuren til højre viser, at 1 ud af 3 er utilfreds med mængden af møder. Den største gruppe, 25% vil gerne have færre møder, mens 7% gerne vil have mere.</a:t>
            </a:r>
          </a:p>
          <a:p>
            <a:endParaRPr lang="da-DK" baseline="0" dirty="0" smtClean="0"/>
          </a:p>
          <a:p>
            <a:r>
              <a:rPr lang="da-DK" baseline="0" dirty="0" smtClean="0"/>
              <a:t>+ tilfredse med deres sagsbehandler.</a:t>
            </a:r>
          </a:p>
          <a:p>
            <a:endParaRPr lang="da-DK" baseline="0" dirty="0" smtClean="0"/>
          </a:p>
          <a:p>
            <a:r>
              <a:rPr lang="da-DK" baseline="0" dirty="0" smtClean="0"/>
              <a:t>- Men utilfredshed omkring forståelsen </a:t>
            </a:r>
            <a:r>
              <a:rPr lang="da-DK" dirty="0" smtClean="0"/>
              <a:t>af systemet og reglerne</a:t>
            </a:r>
          </a:p>
          <a:p>
            <a:pPr marL="171450" indent="-171450">
              <a:buFontTx/>
              <a:buChar char="-"/>
            </a:pPr>
            <a:endParaRPr lang="da-DK" dirty="0" smtClean="0"/>
          </a:p>
          <a:p>
            <a:pPr marL="0" indent="0">
              <a:buFontTx/>
              <a:buNone/>
            </a:pPr>
            <a:endParaRPr lang="da-DK" dirty="0" smtClean="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8</a:t>
            </a:fld>
            <a:endParaRPr lang="en-GB"/>
          </a:p>
        </p:txBody>
      </p:sp>
    </p:spTree>
    <p:extLst>
      <p:ext uri="{BB962C8B-B14F-4D97-AF65-F5344CB8AC3E}">
        <p14:creationId xmlns:p14="http://schemas.microsoft.com/office/powerpoint/2010/main" val="35450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Tidsanalyse =&gt; rigtig </a:t>
            </a:r>
            <a:r>
              <a:rPr lang="da-DK" dirty="0"/>
              <a:t>mange ressourcer på at forberede, registrere og dokumentere samtaler. </a:t>
            </a:r>
            <a:endParaRPr lang="da-DK" dirty="0" smtClean="0"/>
          </a:p>
          <a:p>
            <a:endParaRPr lang="da-DK" dirty="0" smtClean="0"/>
          </a:p>
          <a:p>
            <a:r>
              <a:rPr lang="da-DK" dirty="0" smtClean="0"/>
              <a:t>Ca. 2,5 </a:t>
            </a:r>
            <a:r>
              <a:rPr lang="da-DK" dirty="0"/>
              <a:t>mio. samtaler </a:t>
            </a:r>
            <a:r>
              <a:rPr lang="da-DK" dirty="0" smtClean="0"/>
              <a:t>årligt.  Det </a:t>
            </a:r>
            <a:r>
              <a:rPr lang="da-DK" dirty="0"/>
              <a:t>er rigtig mange ressourcer.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Rehabiliteringsteams : indstillinger bl.a. vedr. sager om ressourceforløb, fleksjob og førtidspension. </a:t>
            </a:r>
          </a:p>
          <a:p>
            <a:endParaRPr lang="da-DK" dirty="0" smtClean="0"/>
          </a:p>
          <a:p>
            <a:r>
              <a:rPr lang="da-DK" dirty="0" smtClean="0"/>
              <a:t>&gt;20 </a:t>
            </a:r>
            <a:r>
              <a:rPr lang="da-DK" dirty="0"/>
              <a:t>timer at forberede, behandle og dokumentere </a:t>
            </a:r>
            <a:r>
              <a:rPr lang="da-DK" dirty="0" smtClean="0"/>
              <a:t>hver enkelt sag</a:t>
            </a:r>
            <a:r>
              <a:rPr lang="da-DK" dirty="0"/>
              <a:t>, som skal på </a:t>
            </a:r>
            <a:r>
              <a:rPr lang="da-DK" dirty="0" smtClean="0"/>
              <a:t>møde i rehabiliteringsteamet</a:t>
            </a:r>
            <a:r>
              <a:rPr lang="da-DK" dirty="0"/>
              <a:t>. </a:t>
            </a:r>
            <a:endParaRPr lang="da-DK" dirty="0" smtClean="0"/>
          </a:p>
          <a:p>
            <a:endParaRPr lang="da-DK" dirty="0" smtClean="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57F3F9BA-6950-45E6-9538-66D0C5B7F4B1}" type="datetime1">
              <a:rPr lang="en-GB" smtClean="0"/>
              <a:t>17/09/2024</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pPr/>
              <a:t>9</a:t>
            </a:fld>
            <a:endParaRPr lang="en-GB"/>
          </a:p>
        </p:txBody>
      </p:sp>
    </p:spTree>
    <p:extLst>
      <p:ext uri="{BB962C8B-B14F-4D97-AF65-F5344CB8AC3E}">
        <p14:creationId xmlns:p14="http://schemas.microsoft.com/office/powerpoint/2010/main" val="200980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FAC78685-2AE8-4790-9E15-2028753F5FF4}"/>
              </a:ext>
            </a:extLst>
          </p:cNvPr>
          <p:cNvSpPr>
            <a:spLocks noGrp="1"/>
          </p:cNvSpPr>
          <p:nvPr>
            <p:ph type="dt" sz="half" idx="15"/>
          </p:nvPr>
        </p:nvSpPr>
        <p:spPr>
          <a:xfrm>
            <a:off x="0" y="6858000"/>
            <a:ext cx="0" cy="0"/>
          </a:xfrm>
        </p:spPr>
        <p:txBody>
          <a:bodyPr/>
          <a:lstStyle>
            <a:lvl1pPr>
              <a:defRPr sz="100">
                <a:noFill/>
              </a:defRPr>
            </a:lvl1pPr>
          </a:lstStyle>
          <a:p>
            <a:fld id="{5BA91CFC-511F-4994-A5F6-33D9C764742D}" type="datetime2">
              <a:rPr lang="da-DK" smtClean="0"/>
              <a:t>17. september 2024</a:t>
            </a:fld>
            <a:endParaRPr lang="da-DK" dirty="0"/>
          </a:p>
        </p:txBody>
      </p:sp>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2" name="Title 1"/>
          <p:cNvSpPr>
            <a:spLocks noGrp="1"/>
          </p:cNvSpPr>
          <p:nvPr>
            <p:ph type="ctrTitle" hasCustomPrompt="1"/>
          </p:nvPr>
        </p:nvSpPr>
        <p:spPr>
          <a:xfrm>
            <a:off x="812799" y="2031999"/>
            <a:ext cx="7315201" cy="1886400"/>
          </a:xfrm>
        </p:spPr>
        <p:txBody>
          <a:bodyPr anchor="t" anchorCtr="0"/>
          <a:lstStyle>
            <a:lvl1pPr algn="l">
              <a:defRPr sz="4200"/>
            </a:lvl1pPr>
          </a:lstStyle>
          <a:p>
            <a:r>
              <a:rPr lang="da-DK" dirty="0"/>
              <a:t>Klik for at tilføje titel.</a:t>
            </a:r>
            <a:br>
              <a:rPr lang="da-DK" dirty="0"/>
            </a:br>
            <a:endParaRPr lang="da-DK" dirty="0"/>
          </a:p>
        </p:txBody>
      </p:sp>
      <p:sp>
        <p:nvSpPr>
          <p:cNvPr id="3" name="Subtitle 2"/>
          <p:cNvSpPr>
            <a:spLocks noGrp="1"/>
          </p:cNvSpPr>
          <p:nvPr>
            <p:ph type="subTitle" idx="1" hasCustomPrompt="1"/>
          </p:nvPr>
        </p:nvSpPr>
        <p:spPr>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ACBDA23F-4B36-BC18-26C9-786CB99B1E0C}"/>
              </a:ext>
            </a:extLst>
          </p:cNvPr>
          <p:cNvSpPr>
            <a:spLocks noGrp="1"/>
          </p:cNvSpPr>
          <p:nvPr>
            <p:ph type="body" sz="quarter" idx="18" hasCustomPrompt="1"/>
          </p:nvPr>
        </p:nvSpPr>
        <p:spPr>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0" name="Pladsholder til tekst 7">
            <a:extLst>
              <a:ext uri="{FF2B5EF4-FFF2-40B4-BE49-F238E27FC236}">
                <a16:creationId xmlns:a16="http://schemas.microsoft.com/office/drawing/2014/main" id="{631A29F9-3B42-E161-1FDE-AD4C02667F9A}"/>
              </a:ext>
            </a:extLst>
          </p:cNvPr>
          <p:cNvSpPr>
            <a:spLocks noGrp="1"/>
          </p:cNvSpPr>
          <p:nvPr>
            <p:ph type="body" sz="quarter" idx="19" hasCustomPrompt="1"/>
          </p:nvPr>
        </p:nvSpPr>
        <p:spPr>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12" name="Billede 11">
            <a:extLst>
              <a:ext uri="{FF2B5EF4-FFF2-40B4-BE49-F238E27FC236}">
                <a16:creationId xmlns:a16="http://schemas.microsoft.com/office/drawing/2014/main" id="{10FDA379-D34E-4F7C-9C23-123A28BA2B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2799" y="443482"/>
            <a:ext cx="2528360" cy="576000"/>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indhold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19558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19558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AC6760AB-EE36-4734-9582-F16B96D5B50D}"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64164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bille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lvl1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58860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321A4093-DC54-4B10-876F-3A00F0CF8570}"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39790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lede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58860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04E51B05-FFEA-4644-9786-413A075D74A4}"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9776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lede C">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C28FF-AA27-C129-AECD-196384946D06}"/>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175A5C4F-775E-45A2-B63C-ADF11C1579F9}"/>
              </a:ext>
            </a:extLst>
          </p:cNvPr>
          <p:cNvSpPr>
            <a:spLocks noGrp="1"/>
          </p:cNvSpPr>
          <p:nvPr>
            <p:ph type="title" hasCustomPrompt="1"/>
          </p:nvPr>
        </p:nvSpPr>
        <p:spPr>
          <a:xfrm>
            <a:off x="812800" y="812800"/>
            <a:ext cx="4876800" cy="1219200"/>
          </a:xfrm>
        </p:spPr>
        <p:txBody>
          <a:bodyPr/>
          <a:lstStyle/>
          <a:p>
            <a:r>
              <a:rPr lang="da-DK" dirty="0"/>
              <a:t>Klik for at tilføje titel</a:t>
            </a:r>
          </a:p>
        </p:txBody>
      </p:sp>
      <p:sp>
        <p:nvSpPr>
          <p:cNvPr id="3" name="Content Placeholder 2"/>
          <p:cNvSpPr>
            <a:spLocks noGrp="1"/>
          </p:cNvSpPr>
          <p:nvPr>
            <p:ph idx="1" hasCustomPrompt="1"/>
          </p:nvPr>
        </p:nvSpPr>
        <p:spPr>
          <a:xfrm>
            <a:off x="812800" y="2031999"/>
            <a:ext cx="4876800" cy="3606801"/>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313599" y="0"/>
            <a:ext cx="5472000" cy="58860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4" name="Date Placeholder 3" hidden="1">
            <a:extLst>
              <a:ext uri="{FF2B5EF4-FFF2-40B4-BE49-F238E27FC236}">
                <a16:creationId xmlns:a16="http://schemas.microsoft.com/office/drawing/2014/main" id="{47D81528-A8E0-4F11-BFDD-8C1DD7BEA6B7}"/>
              </a:ext>
            </a:extLst>
          </p:cNvPr>
          <p:cNvSpPr>
            <a:spLocks noGrp="1"/>
          </p:cNvSpPr>
          <p:nvPr>
            <p:ph type="dt" sz="half" idx="15"/>
          </p:nvPr>
        </p:nvSpPr>
        <p:spPr/>
        <p:txBody>
          <a:bodyPr/>
          <a:lstStyle/>
          <a:p>
            <a:fld id="{791F274C-6DA9-44BF-A474-56F0CC1E2B71}"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0742854D-C8A4-4195-830C-59A7611D1A42}"/>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BE709C6B-CB55-479E-9735-AE46386958B6}"/>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84685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a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a:xfrm>
            <a:off x="812801" y="812801"/>
            <a:ext cx="5689600" cy="1219200"/>
          </a:xfrm>
        </p:spPr>
        <p:txBody>
          <a:bodyPr/>
          <a:lstStyle>
            <a:lvl1pPr>
              <a:defRPr>
                <a:solidFill>
                  <a:schemeClr val="accent1"/>
                </a:solidFill>
              </a:defRPr>
            </a:lvl1pPr>
          </a:lstStyle>
          <a:p>
            <a:r>
              <a:rPr lang="da-DK" dirty="0"/>
              <a:t>Klik for at tilføje titel</a:t>
            </a:r>
          </a:p>
        </p:txBody>
      </p:sp>
      <p:sp>
        <p:nvSpPr>
          <p:cNvPr id="3" name="Content Placeholder 2"/>
          <p:cNvSpPr>
            <a:spLocks noGrp="1"/>
          </p:cNvSpPr>
          <p:nvPr>
            <p:ph idx="1" hasCustomPrompt="1"/>
          </p:nvPr>
        </p:nvSpPr>
        <p:spPr>
          <a:xfrm>
            <a:off x="812800" y="2032001"/>
            <a:ext cx="56896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Subtitle 2">
            <a:extLst>
              <a:ext uri="{FF2B5EF4-FFF2-40B4-BE49-F238E27FC236}">
                <a16:creationId xmlns:a16="http://schemas.microsoft.com/office/drawing/2014/main" id="{480E4B1A-1877-DD9D-2D85-D6DD0BFAB613}"/>
              </a:ext>
            </a:extLst>
          </p:cNvPr>
          <p:cNvSpPr>
            <a:spLocks noGrp="1"/>
          </p:cNvSpPr>
          <p:nvPr>
            <p:ph type="subTitle" idx="13" hasCustomPrompt="1"/>
          </p:nvPr>
        </p:nvSpPr>
        <p:spPr>
          <a:xfrm>
            <a:off x="7716404" y="0"/>
            <a:ext cx="4069194" cy="5886000"/>
          </a:xfrm>
          <a:solidFill>
            <a:srgbClr val="D9F7F4"/>
          </a:solidFill>
        </p:spPr>
        <p:txBody>
          <a:bodyPr lIns="406800" tIns="813600" rIns="406800" anchor="t" anchorCtr="0"/>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4200" b="1" spc="-150" baseline="0">
                <a:solidFill>
                  <a:schemeClr val="accent1"/>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da-DK" sz="4200" b="1" dirty="0">
                <a:solidFill>
                  <a:schemeClr val="accent1"/>
                </a:solidFill>
              </a:rPr>
              <a:t>Tilføj titel</a:t>
            </a:r>
          </a:p>
        </p:txBody>
      </p:sp>
      <p:sp>
        <p:nvSpPr>
          <p:cNvPr id="9" name="Text Placeholder 8">
            <a:extLst>
              <a:ext uri="{FF2B5EF4-FFF2-40B4-BE49-F238E27FC236}">
                <a16:creationId xmlns:a16="http://schemas.microsoft.com/office/drawing/2014/main" id="{0F283478-0C23-97EA-288E-19B65FF2B736}"/>
              </a:ext>
            </a:extLst>
          </p:cNvPr>
          <p:cNvSpPr>
            <a:spLocks noGrp="1"/>
          </p:cNvSpPr>
          <p:nvPr>
            <p:ph type="body" sz="quarter" idx="14" hasCustomPrompt="1"/>
          </p:nvPr>
        </p:nvSpPr>
        <p:spPr>
          <a:xfrm>
            <a:off x="8128001" y="2844801"/>
            <a:ext cx="3251200" cy="2081600"/>
          </a:xfrm>
        </p:spPr>
        <p:txBody>
          <a:bodyPr/>
          <a:lstStyle>
            <a:lvl1pPr marL="0" indent="0">
              <a:lnSpc>
                <a:spcPct val="100000"/>
              </a:lnSpc>
              <a:spcAft>
                <a:spcPts val="500"/>
              </a:spcAft>
              <a:buFont typeface="Arial" panose="020B0604020202020204" pitchFamily="34" charset="0"/>
              <a:buChar char="​"/>
              <a:defRPr sz="2000" spc="-30" baseline="0">
                <a:solidFill>
                  <a:schemeClr val="accent1"/>
                </a:solidFill>
              </a:defRPr>
            </a:lvl1pPr>
            <a:lvl2pPr marL="180000">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dirty="0"/>
              <a:t>”Tilføj tal/titel” øverst i denne spalte</a:t>
            </a:r>
          </a:p>
        </p:txBody>
      </p:sp>
      <p:sp>
        <p:nvSpPr>
          <p:cNvPr id="11" name="Text Placeholder 10">
            <a:extLst>
              <a:ext uri="{FF2B5EF4-FFF2-40B4-BE49-F238E27FC236}">
                <a16:creationId xmlns:a16="http://schemas.microsoft.com/office/drawing/2014/main" id="{CE61876D-B238-01CD-C30E-9E834A06C540}"/>
              </a:ext>
            </a:extLst>
          </p:cNvPr>
          <p:cNvSpPr>
            <a:spLocks noGrp="1"/>
          </p:cNvSpPr>
          <p:nvPr>
            <p:ph type="body" sz="quarter" idx="15" hasCustomPrompt="1"/>
          </p:nvPr>
        </p:nvSpPr>
        <p:spPr>
          <a:xfrm>
            <a:off x="8128001" y="5232401"/>
            <a:ext cx="3251200" cy="406400"/>
          </a:xfrm>
        </p:spPr>
        <p:txBody>
          <a:bodyPr anchor="b" anchorCtr="0"/>
          <a:lstStyle>
            <a:lvl1pPr marL="0" indent="0">
              <a:spcBef>
                <a:spcPts val="600"/>
              </a:spcBef>
              <a:buFontTx/>
              <a:buNone/>
              <a:defRPr sz="1200" b="0">
                <a:solidFill>
                  <a:schemeClr val="accent4"/>
                </a:solidFill>
              </a:defRPr>
            </a:lvl1pPr>
            <a:lvl2pPr marL="180000" indent="0">
              <a:buFontTx/>
              <a:buNone/>
              <a:defRPr sz="1200" b="0">
                <a:solidFill>
                  <a:schemeClr val="accent4">
                    <a:lumMod val="60000"/>
                    <a:lumOff val="40000"/>
                  </a:schemeClr>
                </a:solidFill>
              </a:defRPr>
            </a:lvl2pPr>
            <a:lvl3pPr marL="0" indent="0">
              <a:buFontTx/>
              <a:buNone/>
              <a:defRPr sz="1200" b="0">
                <a:solidFill>
                  <a:schemeClr val="accent4">
                    <a:lumMod val="60000"/>
                    <a:lumOff val="40000"/>
                  </a:schemeClr>
                </a:solidFill>
              </a:defRPr>
            </a:lvl3pPr>
            <a:lvl4pPr marL="180000" indent="0">
              <a:buFontTx/>
              <a:buNone/>
              <a:defRPr sz="1200" b="0">
                <a:solidFill>
                  <a:schemeClr val="accent4">
                    <a:lumMod val="60000"/>
                    <a:lumOff val="40000"/>
                  </a:schemeClr>
                </a:solidFill>
              </a:defRPr>
            </a:lvl4pPr>
            <a:lvl5pPr>
              <a:buFontTx/>
              <a:buNone/>
              <a:defRPr sz="1200" b="0">
                <a:solidFill>
                  <a:schemeClr val="accent4">
                    <a:lumMod val="60000"/>
                    <a:lumOff val="40000"/>
                  </a:schemeClr>
                </a:solidFill>
              </a:defRPr>
            </a:lvl5pPr>
            <a:lvl6pPr>
              <a:buFontTx/>
              <a:buNone/>
              <a:defRPr sz="1200" b="0">
                <a:solidFill>
                  <a:schemeClr val="accent4">
                    <a:lumMod val="60000"/>
                    <a:lumOff val="40000"/>
                  </a:schemeClr>
                </a:solidFill>
              </a:defRPr>
            </a:lvl6pPr>
            <a:lvl7pPr>
              <a:buFontTx/>
              <a:buNone/>
              <a:defRPr sz="1200" b="0">
                <a:solidFill>
                  <a:schemeClr val="accent4">
                    <a:lumMod val="60000"/>
                    <a:lumOff val="40000"/>
                  </a:schemeClr>
                </a:solidFill>
              </a:defRPr>
            </a:lvl7pPr>
            <a:lvl8pPr>
              <a:buFontTx/>
              <a:buNone/>
              <a:defRPr sz="1200" b="0">
                <a:solidFill>
                  <a:schemeClr val="accent4">
                    <a:lumMod val="60000"/>
                    <a:lumOff val="40000"/>
                  </a:schemeClr>
                </a:solidFill>
              </a:defRPr>
            </a:lvl8pPr>
            <a:lvl9pPr>
              <a:buFontTx/>
              <a:buNone/>
              <a:defRPr sz="1200" b="0">
                <a:solidFill>
                  <a:schemeClr val="accent4">
                    <a:lumMod val="60000"/>
                    <a:lumOff val="40000"/>
                  </a:schemeClr>
                </a:solidFill>
              </a:defRPr>
            </a:lvl9pPr>
          </a:lstStyle>
          <a:p>
            <a:pPr lvl="0"/>
            <a:r>
              <a:rPr lang="da-DK" dirty="0"/>
              <a:t>Klik for at tilføje kilde her</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36BC887B-8CE7-4916-B657-358254B6B3F1}"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a:xfrm>
            <a:off x="11379201" y="6475025"/>
            <a:ext cx="406399" cy="126000"/>
          </a:xfrm>
        </p:spPr>
        <p:txBody>
          <a:bodyPr/>
          <a:lstStyle/>
          <a:p>
            <a:fld id="{24C8C45C-947F-4981-8B3F-4F32E973C901}" type="slidenum">
              <a:rPr lang="da-DK" smtClean="0"/>
              <a:pPr/>
              <a:t>‹#›</a:t>
            </a:fld>
            <a:endParaRPr lang="da-DK" dirty="0"/>
          </a:p>
        </p:txBody>
      </p:sp>
      <p:sp>
        <p:nvSpPr>
          <p:cNvPr id="15" name="TextBox 14">
            <a:extLst>
              <a:ext uri="{FF2B5EF4-FFF2-40B4-BE49-F238E27FC236}">
                <a16:creationId xmlns:a16="http://schemas.microsoft.com/office/drawing/2014/main" id="{CFB13643-35B6-03BE-1E94-F78A027487E7}"/>
              </a:ext>
            </a:extLst>
          </p:cNvPr>
          <p:cNvSpPr txBox="1"/>
          <p:nvPr userDrawn="1"/>
        </p:nvSpPr>
        <p:spPr>
          <a:xfrm>
            <a:off x="-2596568" y="1"/>
            <a:ext cx="2450466" cy="3429000"/>
          </a:xfrm>
          <a:prstGeom prst="rect">
            <a:avLst/>
          </a:prstGeom>
          <a:noFill/>
          <a:ln w="12700">
            <a:solidFill>
              <a:schemeClr val="tx1">
                <a:lumMod val="50000"/>
                <a:lumOff val="50000"/>
              </a:schemeClr>
            </a:solidFill>
            <a:prstDash val="lgDash"/>
          </a:ln>
        </p:spPr>
        <p:txBody>
          <a:bodyPr wrap="square" lIns="205200" tIns="205200" rIns="205200" bIns="205200" rtlCol="0">
            <a:noAutofit/>
          </a:bodyPr>
          <a:lstStyle/>
          <a:p>
            <a:pPr algn="l">
              <a:lnSpc>
                <a:spcPct val="110000"/>
              </a:lnSpc>
              <a:spcBef>
                <a:spcPts val="600"/>
              </a:spcBef>
              <a:spcAft>
                <a:spcPts val="600"/>
              </a:spcAft>
            </a:pPr>
            <a:r>
              <a:rPr lang="da-DK" sz="1200" b="1" dirty="0">
                <a:solidFill>
                  <a:schemeClr val="tx1"/>
                </a:solidFill>
              </a:rPr>
              <a:t>Brug følgende farver sammen:</a:t>
            </a:r>
          </a:p>
        </p:txBody>
      </p:sp>
      <p:sp>
        <p:nvSpPr>
          <p:cNvPr id="16" name="Rectangle 15">
            <a:extLst>
              <a:ext uri="{FF2B5EF4-FFF2-40B4-BE49-F238E27FC236}">
                <a16:creationId xmlns:a16="http://schemas.microsoft.com/office/drawing/2014/main" id="{3A135670-84E8-010A-72BF-855B9BD5457A}"/>
              </a:ext>
            </a:extLst>
          </p:cNvPr>
          <p:cNvSpPr/>
          <p:nvPr userDrawn="1"/>
        </p:nvSpPr>
        <p:spPr>
          <a:xfrm>
            <a:off x="-2369314" y="798514"/>
            <a:ext cx="1967711" cy="5118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1</a:t>
            </a:r>
          </a:p>
        </p:txBody>
      </p:sp>
      <p:sp>
        <p:nvSpPr>
          <p:cNvPr id="17" name="Rectangle 16">
            <a:extLst>
              <a:ext uri="{FF2B5EF4-FFF2-40B4-BE49-F238E27FC236}">
                <a16:creationId xmlns:a16="http://schemas.microsoft.com/office/drawing/2014/main" id="{D823ABA0-E2F0-5DC0-0557-4F1151AF40AA}"/>
              </a:ext>
            </a:extLst>
          </p:cNvPr>
          <p:cNvSpPr/>
          <p:nvPr userDrawn="1"/>
        </p:nvSpPr>
        <p:spPr>
          <a:xfrm>
            <a:off x="-2369315" y="2108858"/>
            <a:ext cx="1967711" cy="5118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3</a:t>
            </a:r>
          </a:p>
        </p:txBody>
      </p:sp>
      <p:sp>
        <p:nvSpPr>
          <p:cNvPr id="18" name="Rectangle 17">
            <a:extLst>
              <a:ext uri="{FF2B5EF4-FFF2-40B4-BE49-F238E27FC236}">
                <a16:creationId xmlns:a16="http://schemas.microsoft.com/office/drawing/2014/main" id="{12F5E1E2-4D57-2BA5-FF1E-8E01A3B6AF75}"/>
              </a:ext>
            </a:extLst>
          </p:cNvPr>
          <p:cNvSpPr/>
          <p:nvPr userDrawn="1"/>
        </p:nvSpPr>
        <p:spPr>
          <a:xfrm>
            <a:off x="-2369314" y="1418432"/>
            <a:ext cx="1967711" cy="51183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2</a:t>
            </a:r>
          </a:p>
        </p:txBody>
      </p:sp>
      <p:sp>
        <p:nvSpPr>
          <p:cNvPr id="19" name="Rectangle 18">
            <a:extLst>
              <a:ext uri="{FF2B5EF4-FFF2-40B4-BE49-F238E27FC236}">
                <a16:creationId xmlns:a16="http://schemas.microsoft.com/office/drawing/2014/main" id="{06D572EA-FC5F-1732-C8B7-493C93D0C5EF}"/>
              </a:ext>
            </a:extLst>
          </p:cNvPr>
          <p:cNvSpPr/>
          <p:nvPr userDrawn="1"/>
        </p:nvSpPr>
        <p:spPr>
          <a:xfrm>
            <a:off x="-2385193" y="2728776"/>
            <a:ext cx="1967711" cy="511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spAutoFit/>
          </a:bodyPr>
          <a:lstStyle/>
          <a:p>
            <a:pPr algn="l"/>
            <a:r>
              <a:rPr lang="da-DK" sz="1200" b="1" dirty="0">
                <a:solidFill>
                  <a:schemeClr val="accent1"/>
                </a:solidFill>
              </a:rPr>
              <a:t>Eksempel 4</a:t>
            </a:r>
          </a:p>
        </p:txBody>
      </p:sp>
    </p:spTree>
    <p:extLst>
      <p:ext uri="{BB962C8B-B14F-4D97-AF65-F5344CB8AC3E}">
        <p14:creationId xmlns:p14="http://schemas.microsoft.com/office/powerpoint/2010/main" val="13163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0"/>
            <a:ext cx="11379199" cy="5886000"/>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6" name="TextBox 5">
            <a:extLst>
              <a:ext uri="{FF2B5EF4-FFF2-40B4-BE49-F238E27FC236}">
                <a16:creationId xmlns:a16="http://schemas.microsoft.com/office/drawing/2014/main" id="{28D7CEF7-86C1-4031-82B4-E5677EF2EF7C}"/>
              </a:ext>
            </a:extLst>
          </p:cNvPr>
          <p:cNvSpPr txBox="1"/>
          <p:nvPr userDrawn="1"/>
        </p:nvSpPr>
        <p:spPr>
          <a:xfrm>
            <a:off x="-2596569" y="0"/>
            <a:ext cx="2450466" cy="2996333"/>
          </a:xfrm>
          <a:prstGeom prst="rect">
            <a:avLst/>
          </a:prstGeom>
          <a:noFill/>
          <a:ln w="12700">
            <a:solidFill>
              <a:schemeClr val="tx1">
                <a:lumMod val="50000"/>
                <a:lumOff val="50000"/>
              </a:schemeClr>
            </a:solidFill>
            <a:prstDash val="lgDash"/>
          </a:ln>
        </p:spPr>
        <p:txBody>
          <a:bodyPr wrap="square" lIns="205200" tIns="205200" rIns="205200" bIns="205200" rtlCol="0">
            <a:spAutoFit/>
          </a:bodyPr>
          <a:lstStyle/>
          <a:p>
            <a:pPr algn="l">
              <a:lnSpc>
                <a:spcPct val="110000"/>
              </a:lnSpc>
              <a:spcBef>
                <a:spcPts val="600"/>
              </a:spcBef>
              <a:spcAft>
                <a:spcPts val="600"/>
              </a:spcAft>
            </a:pPr>
            <a:r>
              <a:rPr lang="da-DK" sz="1200" b="1" dirty="0">
                <a:solidFill>
                  <a:schemeClr val="tx1"/>
                </a:solidFill>
              </a:rPr>
              <a:t>Tilføj billedtekst: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Tilføj et ”Tekstfelt”.</a:t>
            </a: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0" indent="0" algn="l">
              <a:lnSpc>
                <a:spcPct val="110000"/>
              </a:lnSpc>
              <a:spcBef>
                <a:spcPts val="600"/>
              </a:spcBef>
              <a:spcAft>
                <a:spcPts val="600"/>
              </a:spcAft>
              <a:buFont typeface="Arial" panose="020B0604020202020204" pitchFamily="34" charset="0"/>
              <a:buNone/>
            </a:pPr>
            <a:endParaRPr lang="da-DK" sz="1200" b="0" dirty="0">
              <a:solidFill>
                <a:schemeClr val="tx1"/>
              </a:solidFill>
            </a:endParaRP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Justér skriftstørrelse efter behov.</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tx1"/>
                </a:solidFill>
              </a:rPr>
              <a:t>Brug de grå hjælpelinjer til at justere størrelsen og placeringen på tekstfeltet.</a:t>
            </a:r>
          </a:p>
        </p:txBody>
      </p:sp>
      <p:pic>
        <p:nvPicPr>
          <p:cNvPr id="9" name="Picture 8">
            <a:extLst>
              <a:ext uri="{FF2B5EF4-FFF2-40B4-BE49-F238E27FC236}">
                <a16:creationId xmlns:a16="http://schemas.microsoft.com/office/drawing/2014/main" id="{CCB17208-1B16-E840-BC47-B5C5477276B4}"/>
              </a:ext>
            </a:extLst>
          </p:cNvPr>
          <p:cNvPicPr>
            <a:picLocks noChangeAspect="1"/>
          </p:cNvPicPr>
          <p:nvPr userDrawn="1"/>
        </p:nvPicPr>
        <p:blipFill>
          <a:blip r:embed="rId2"/>
          <a:stretch>
            <a:fillRect/>
          </a:stretch>
        </p:blipFill>
        <p:spPr>
          <a:xfrm>
            <a:off x="-2183766" y="798513"/>
            <a:ext cx="1358039" cy="714375"/>
          </a:xfrm>
          <a:prstGeom prst="rect">
            <a:avLst/>
          </a:prstGeom>
        </p:spPr>
      </p:pic>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C8C0198D-50AF-459A-9B0E-DD78A60F0B24}" type="datetime2">
              <a:rPr lang="da-DK" smtClean="0"/>
              <a:t>17. september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47384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 overskrif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406400" y="1622544"/>
            <a:ext cx="11379199" cy="4235331"/>
          </a:xfrm>
          <a:solidFill>
            <a:srgbClr val="F3F2F1"/>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2" name="Title 1">
            <a:extLst>
              <a:ext uri="{FF2B5EF4-FFF2-40B4-BE49-F238E27FC236}">
                <a16:creationId xmlns:a16="http://schemas.microsoft.com/office/drawing/2014/main" id="{B4481551-4105-B855-DFC9-0002E832A4B3}"/>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2CC4A043-07A5-4F4F-95E4-B0587DB31E9D}"/>
              </a:ext>
            </a:extLst>
          </p:cNvPr>
          <p:cNvSpPr>
            <a:spLocks noGrp="1"/>
          </p:cNvSpPr>
          <p:nvPr>
            <p:ph type="dt" sz="half" idx="15"/>
          </p:nvPr>
        </p:nvSpPr>
        <p:spPr/>
        <p:txBody>
          <a:bodyPr/>
          <a:lstStyle/>
          <a:p>
            <a:fld id="{7EB45F9F-541F-487B-92B4-26E0D9451AB1}" type="datetime2">
              <a:rPr lang="da-DK" smtClean="0"/>
              <a:t>17. september 2024</a:t>
            </a:fld>
            <a:endParaRPr lang="da-DK" dirty="0"/>
          </a:p>
        </p:txBody>
      </p:sp>
      <p:sp>
        <p:nvSpPr>
          <p:cNvPr id="4" name="Footer Placeholder 3" hidden="1">
            <a:extLst>
              <a:ext uri="{FF2B5EF4-FFF2-40B4-BE49-F238E27FC236}">
                <a16:creationId xmlns:a16="http://schemas.microsoft.com/office/drawing/2014/main" id="{3AB418F0-9D79-4378-996E-8E20714D8BFB}"/>
              </a:ext>
            </a:extLst>
          </p:cNvPr>
          <p:cNvSpPr>
            <a:spLocks noGrp="1"/>
          </p:cNvSpPr>
          <p:nvPr>
            <p:ph type="ftr" sz="quarter" idx="16"/>
          </p:nvPr>
        </p:nvSpPr>
        <p:spPr/>
        <p:txBody>
          <a:bodyPr/>
          <a:lstStyle/>
          <a:p>
            <a:endParaRPr lang="da-DK" dirty="0"/>
          </a:p>
        </p:txBody>
      </p:sp>
      <p:sp>
        <p:nvSpPr>
          <p:cNvPr id="5" name="Slide Number Placeholder 4">
            <a:extLst>
              <a:ext uri="{FF2B5EF4-FFF2-40B4-BE49-F238E27FC236}">
                <a16:creationId xmlns:a16="http://schemas.microsoft.com/office/drawing/2014/main" id="{45916055-E20F-48FE-B1EB-4459DEF5CDC3}"/>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9115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ita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6502400"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65024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C25908E4-A4F9-4D5F-9BCB-CC3669D8BD01}" type="datetime2">
              <a:rPr lang="da-DK" smtClean="0"/>
              <a:t>17. september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666282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ita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5FED78-63D2-31E8-4374-C85199CE2F02}"/>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812801" y="1943101"/>
            <a:ext cx="4876799" cy="3289300"/>
          </a:xfrm>
        </p:spPr>
        <p:txBody>
          <a:bodyPr/>
          <a:lstStyle>
            <a:lvl1pPr marL="0" indent="0">
              <a:lnSpc>
                <a:spcPct val="120000"/>
              </a:lnSpc>
              <a:spcBef>
                <a:spcPts val="600"/>
              </a:spcBef>
              <a:spcAft>
                <a:spcPts val="600"/>
              </a:spcAft>
              <a:buFontTx/>
              <a:buNone/>
              <a:defRPr sz="2000" b="0">
                <a:solidFill>
                  <a:schemeClr val="accent1"/>
                </a:solidFill>
              </a:defRPr>
            </a:lvl1pPr>
            <a:lvl2pPr marL="0" indent="0">
              <a:lnSpc>
                <a:spcPct val="120000"/>
              </a:lnSpc>
              <a:spcBef>
                <a:spcPts val="600"/>
              </a:spcBef>
              <a:spcAft>
                <a:spcPts val="600"/>
              </a:spcAft>
              <a:buFontTx/>
              <a:buNone/>
              <a:defRPr sz="2000" b="0">
                <a:solidFill>
                  <a:schemeClr val="tx2"/>
                </a:solidFill>
              </a:defRPr>
            </a:lvl2pPr>
            <a:lvl3pPr marL="0" indent="0">
              <a:lnSpc>
                <a:spcPct val="120000"/>
              </a:lnSpc>
              <a:spcBef>
                <a:spcPts val="600"/>
              </a:spcBef>
              <a:spcAft>
                <a:spcPts val="600"/>
              </a:spcAft>
              <a:buFontTx/>
              <a:buNone/>
              <a:defRPr sz="2000" b="0">
                <a:solidFill>
                  <a:schemeClr val="tx2"/>
                </a:solidFill>
              </a:defRPr>
            </a:lvl3pPr>
            <a:lvl4pPr marL="0" indent="0">
              <a:lnSpc>
                <a:spcPct val="120000"/>
              </a:lnSpc>
              <a:spcBef>
                <a:spcPts val="600"/>
              </a:spcBef>
              <a:spcAft>
                <a:spcPts val="600"/>
              </a:spcAft>
              <a:buFontTx/>
              <a:buNone/>
              <a:defRPr sz="2000" b="0">
                <a:solidFill>
                  <a:schemeClr val="tx2"/>
                </a:solidFill>
              </a:defRPr>
            </a:lvl4pPr>
            <a:lvl5pPr marL="0" indent="0">
              <a:lnSpc>
                <a:spcPct val="120000"/>
              </a:lnSpc>
              <a:spcBef>
                <a:spcPts val="600"/>
              </a:spcBef>
              <a:spcAft>
                <a:spcPts val="600"/>
              </a:spcAft>
              <a:buFontTx/>
              <a:buNone/>
              <a:defRPr sz="2000" b="0">
                <a:solidFill>
                  <a:schemeClr val="tx2"/>
                </a:solidFill>
              </a:defRPr>
            </a:lvl5pPr>
            <a:lvl6pPr marL="0" indent="0">
              <a:lnSpc>
                <a:spcPct val="120000"/>
              </a:lnSpc>
              <a:spcBef>
                <a:spcPts val="600"/>
              </a:spcBef>
              <a:spcAft>
                <a:spcPts val="600"/>
              </a:spcAft>
              <a:buFontTx/>
              <a:buNone/>
              <a:defRPr sz="2000" b="0">
                <a:solidFill>
                  <a:schemeClr val="tx2"/>
                </a:solidFill>
              </a:defRPr>
            </a:lvl6pPr>
            <a:lvl7pPr marL="0" indent="0">
              <a:lnSpc>
                <a:spcPct val="120000"/>
              </a:lnSpc>
              <a:spcBef>
                <a:spcPts val="600"/>
              </a:spcBef>
              <a:spcAft>
                <a:spcPts val="600"/>
              </a:spcAft>
              <a:buFontTx/>
              <a:buNone/>
              <a:defRPr sz="2000" b="0">
                <a:solidFill>
                  <a:schemeClr val="tx2"/>
                </a:solidFill>
              </a:defRPr>
            </a:lvl7pPr>
            <a:lvl8pPr marL="0" indent="0">
              <a:lnSpc>
                <a:spcPct val="120000"/>
              </a:lnSpc>
              <a:spcBef>
                <a:spcPts val="600"/>
              </a:spcBef>
              <a:spcAft>
                <a:spcPts val="600"/>
              </a:spcAft>
              <a:buFontTx/>
              <a:buNone/>
              <a:defRPr sz="2000" b="0">
                <a:solidFill>
                  <a:schemeClr val="tx2"/>
                </a:solidFill>
              </a:defRPr>
            </a:lvl8pPr>
            <a:lvl9pPr marL="0" indent="0">
              <a:lnSpc>
                <a:spcPct val="120000"/>
              </a:lnSpc>
              <a:spcBef>
                <a:spcPts val="600"/>
              </a:spcBef>
              <a:spcAft>
                <a:spcPts val="600"/>
              </a:spcAft>
              <a:buFontTx/>
              <a:buNone/>
              <a:defRPr sz="2000" b="0">
                <a:solidFill>
                  <a:schemeClr val="tx2"/>
                </a:solidFill>
              </a:defRPr>
            </a:lvl9pPr>
          </a:lstStyle>
          <a:p>
            <a:pPr lvl="0"/>
            <a:r>
              <a:rPr lang="da-DK" dirty="0"/>
              <a:t>Klik for at tilføje citat eller udtalelse</a:t>
            </a:r>
          </a:p>
        </p:txBody>
      </p:sp>
      <p:sp>
        <p:nvSpPr>
          <p:cNvPr id="2" name="TextBox 1">
            <a:extLst>
              <a:ext uri="{FF2B5EF4-FFF2-40B4-BE49-F238E27FC236}">
                <a16:creationId xmlns:a16="http://schemas.microsoft.com/office/drawing/2014/main" id="{98B08A7C-3E36-9B86-6280-EC4083F34431}"/>
              </a:ext>
            </a:extLst>
          </p:cNvPr>
          <p:cNvSpPr txBox="1"/>
          <p:nvPr userDrawn="1"/>
        </p:nvSpPr>
        <p:spPr>
          <a:xfrm>
            <a:off x="779735" y="921172"/>
            <a:ext cx="1144694" cy="327738"/>
          </a:xfrm>
          <a:prstGeom prst="rect">
            <a:avLst/>
          </a:prstGeom>
          <a:noFill/>
        </p:spPr>
        <p:txBody>
          <a:bodyPr wrap="square" lIns="0" tIns="0" rIns="0" bIns="0" rtlCol="0">
            <a:noAutofit/>
          </a:bodyPr>
          <a:lstStyle/>
          <a:p>
            <a:pPr lvl="0">
              <a:lnSpc>
                <a:spcPts val="9200"/>
              </a:lnSpc>
            </a:pPr>
            <a:r>
              <a:rPr lang="da-DK" sz="9600" dirty="0">
                <a:solidFill>
                  <a:schemeClr val="accent1"/>
                </a:solidFill>
              </a:rPr>
              <a:t>“</a:t>
            </a:r>
          </a:p>
        </p:txBody>
      </p:sp>
      <p:sp>
        <p:nvSpPr>
          <p:cNvPr id="8" name="Text Placeholder 7">
            <a:extLst>
              <a:ext uri="{FF2B5EF4-FFF2-40B4-BE49-F238E27FC236}">
                <a16:creationId xmlns:a16="http://schemas.microsoft.com/office/drawing/2014/main" id="{3EDA431F-1EF2-8257-E5B0-2731FF4544CE}"/>
              </a:ext>
            </a:extLst>
          </p:cNvPr>
          <p:cNvSpPr>
            <a:spLocks noGrp="1"/>
          </p:cNvSpPr>
          <p:nvPr>
            <p:ph type="body" sz="quarter" idx="17" hasCustomPrompt="1"/>
          </p:nvPr>
        </p:nvSpPr>
        <p:spPr>
          <a:xfrm>
            <a:off x="812800" y="5232401"/>
            <a:ext cx="4876800" cy="406399"/>
          </a:xfrm>
        </p:spPr>
        <p:txBody>
          <a:bodyPr anchor="b" anchorCtr="0"/>
          <a:lstStyle>
            <a:lvl1pPr marL="0" indent="0">
              <a:lnSpc>
                <a:spcPct val="110000"/>
              </a:lnSpc>
              <a:spcBef>
                <a:spcPts val="600"/>
              </a:spcBef>
              <a:spcAft>
                <a:spcPts val="600"/>
              </a:spcAft>
              <a:buNone/>
              <a:defRPr sz="1200" b="0">
                <a:solidFill>
                  <a:schemeClr val="accent1"/>
                </a:solidFill>
              </a:defRPr>
            </a:lvl1pPr>
            <a:lvl2pPr marL="0" indent="0">
              <a:lnSpc>
                <a:spcPct val="110000"/>
              </a:lnSpc>
              <a:spcBef>
                <a:spcPts val="600"/>
              </a:spcBef>
              <a:spcAft>
                <a:spcPts val="600"/>
              </a:spcAft>
              <a:buNone/>
              <a:defRPr sz="1200" b="0">
                <a:solidFill>
                  <a:schemeClr val="tx2"/>
                </a:solidFill>
              </a:defRPr>
            </a:lvl2pPr>
            <a:lvl3pPr marL="0" indent="0">
              <a:lnSpc>
                <a:spcPct val="110000"/>
              </a:lnSpc>
              <a:spcBef>
                <a:spcPts val="600"/>
              </a:spcBef>
              <a:spcAft>
                <a:spcPts val="600"/>
              </a:spcAft>
              <a:buFont typeface="Arial" panose="020B0604020202020204" pitchFamily="34" charset="0"/>
              <a:buNone/>
              <a:defRPr sz="1200" b="0">
                <a:solidFill>
                  <a:schemeClr val="tx2"/>
                </a:solidFill>
              </a:defRPr>
            </a:lvl3pPr>
            <a:lvl4pPr marL="0" indent="0">
              <a:lnSpc>
                <a:spcPct val="110000"/>
              </a:lnSpc>
              <a:spcBef>
                <a:spcPts val="600"/>
              </a:spcBef>
              <a:spcAft>
                <a:spcPts val="600"/>
              </a:spcAft>
              <a:buFont typeface="Arial" panose="020B0604020202020204" pitchFamily="34" charset="0"/>
              <a:buNone/>
              <a:defRPr sz="1200" b="0">
                <a:solidFill>
                  <a:schemeClr val="tx2"/>
                </a:solidFill>
              </a:defRPr>
            </a:lvl4pPr>
            <a:lvl5pPr marL="0" indent="0">
              <a:lnSpc>
                <a:spcPct val="110000"/>
              </a:lnSpc>
              <a:spcBef>
                <a:spcPts val="600"/>
              </a:spcBef>
              <a:spcAft>
                <a:spcPts val="600"/>
              </a:spcAft>
              <a:buNone/>
              <a:defRPr sz="1200" b="0">
                <a:solidFill>
                  <a:schemeClr val="tx2"/>
                </a:solidFill>
              </a:defRPr>
            </a:lvl5pPr>
            <a:lvl6pPr marL="0" indent="0">
              <a:lnSpc>
                <a:spcPct val="110000"/>
              </a:lnSpc>
              <a:spcBef>
                <a:spcPts val="600"/>
              </a:spcBef>
              <a:spcAft>
                <a:spcPts val="600"/>
              </a:spcAft>
              <a:buNone/>
              <a:defRPr sz="1200" b="0">
                <a:solidFill>
                  <a:schemeClr val="tx2"/>
                </a:solidFill>
              </a:defRPr>
            </a:lvl6pPr>
            <a:lvl7pPr marL="0" indent="0">
              <a:lnSpc>
                <a:spcPct val="110000"/>
              </a:lnSpc>
              <a:spcBef>
                <a:spcPts val="600"/>
              </a:spcBef>
              <a:spcAft>
                <a:spcPts val="600"/>
              </a:spcAft>
              <a:buNone/>
              <a:defRPr sz="1200" b="0">
                <a:solidFill>
                  <a:schemeClr val="tx2"/>
                </a:solidFill>
              </a:defRPr>
            </a:lvl7pPr>
            <a:lvl8pPr marL="0" indent="0">
              <a:lnSpc>
                <a:spcPct val="110000"/>
              </a:lnSpc>
              <a:spcBef>
                <a:spcPts val="600"/>
              </a:spcBef>
              <a:spcAft>
                <a:spcPts val="600"/>
              </a:spcAft>
              <a:buNone/>
              <a:defRPr sz="1200" b="0">
                <a:solidFill>
                  <a:schemeClr val="tx2"/>
                </a:solidFill>
              </a:defRPr>
            </a:lvl8pPr>
            <a:lvl9pPr marL="0" indent="0">
              <a:lnSpc>
                <a:spcPct val="110000"/>
              </a:lnSpc>
              <a:spcBef>
                <a:spcPts val="600"/>
              </a:spcBef>
              <a:spcAft>
                <a:spcPts val="600"/>
              </a:spcAft>
              <a:buNone/>
              <a:defRPr sz="1200" b="0">
                <a:solidFill>
                  <a:schemeClr val="tx2"/>
                </a:solidFill>
              </a:defRPr>
            </a:lvl9pPr>
          </a:lstStyle>
          <a:p>
            <a:pPr lvl="0"/>
            <a:r>
              <a:rPr lang="da-DK" noProof="0" dirty="0"/>
              <a:t>Klik for at tilføje navn, stilling</a:t>
            </a:r>
          </a:p>
        </p:txBody>
      </p:sp>
      <p:sp>
        <p:nvSpPr>
          <p:cNvPr id="7" name="Picture Placeholder 3">
            <a:extLst>
              <a:ext uri="{FF2B5EF4-FFF2-40B4-BE49-F238E27FC236}">
                <a16:creationId xmlns:a16="http://schemas.microsoft.com/office/drawing/2014/main" id="{41D4FD15-E5EA-69DA-CF89-DBB575BE896F}"/>
              </a:ext>
            </a:extLst>
          </p:cNvPr>
          <p:cNvSpPr>
            <a:spLocks noGrp="1"/>
          </p:cNvSpPr>
          <p:nvPr>
            <p:ph type="pic" sz="quarter" idx="18" hasCustomPrompt="1"/>
          </p:nvPr>
        </p:nvSpPr>
        <p:spPr>
          <a:xfrm>
            <a:off x="6313599" y="0"/>
            <a:ext cx="5472000" cy="5886000"/>
          </a:xfrm>
          <a:solidFill>
            <a:schemeClr val="accent4">
              <a:lumMod val="40000"/>
              <a:lumOff val="60000"/>
            </a:schemeClr>
          </a:solidFill>
        </p:spPr>
        <p:txBody>
          <a:bodyPr tIns="648000" anchor="ctr" anchorCtr="0"/>
          <a:lstStyle>
            <a:lvl1pPr marL="0" indent="0" algn="ctr">
              <a:buNone/>
              <a:defRPr sz="1600">
                <a:solidFill>
                  <a:schemeClr val="accent1"/>
                </a:solidFill>
              </a:defRPr>
            </a:lvl1pPr>
          </a:lstStyle>
          <a:p>
            <a:r>
              <a:rPr lang="da-DK" noProof="0" dirty="0"/>
              <a:t>Klik for at indsætte billede</a:t>
            </a:r>
          </a:p>
        </p:txBody>
      </p:sp>
      <p:sp>
        <p:nvSpPr>
          <p:cNvPr id="3" name="Pladsholder til dato 2" hidden="1">
            <a:extLst>
              <a:ext uri="{FF2B5EF4-FFF2-40B4-BE49-F238E27FC236}">
                <a16:creationId xmlns:a16="http://schemas.microsoft.com/office/drawing/2014/main" id="{54B14239-AE80-48D7-AC2D-BAEE84B805E7}"/>
              </a:ext>
            </a:extLst>
          </p:cNvPr>
          <p:cNvSpPr>
            <a:spLocks noGrp="1"/>
          </p:cNvSpPr>
          <p:nvPr>
            <p:ph type="dt" sz="half" idx="14"/>
          </p:nvPr>
        </p:nvSpPr>
        <p:spPr/>
        <p:txBody>
          <a:bodyPr/>
          <a:lstStyle/>
          <a:p>
            <a:fld id="{94F2D13E-C11B-47D1-830A-AA1B8170B60E}" type="datetime2">
              <a:rPr lang="da-DK" smtClean="0"/>
              <a:t>17. september 2024</a:t>
            </a:fld>
            <a:endParaRPr lang="da-DK" dirty="0"/>
          </a:p>
        </p:txBody>
      </p:sp>
      <p:sp>
        <p:nvSpPr>
          <p:cNvPr id="4" name="Pladsholder til sidefod 3" hidden="1">
            <a:extLst>
              <a:ext uri="{FF2B5EF4-FFF2-40B4-BE49-F238E27FC236}">
                <a16:creationId xmlns:a16="http://schemas.microsoft.com/office/drawing/2014/main" id="{5E14EBA6-33CA-4824-8B3D-7EF1A12FEEC8}"/>
              </a:ext>
            </a:extLst>
          </p:cNvPr>
          <p:cNvSpPr>
            <a:spLocks noGrp="1"/>
          </p:cNvSpPr>
          <p:nvPr>
            <p:ph type="ftr" sz="quarter" idx="15"/>
          </p:nvPr>
        </p:nvSpPr>
        <p:spPr/>
        <p:txBody>
          <a:bodyPr/>
          <a:lstStyle/>
          <a:p>
            <a:endParaRPr lang="da-DK" dirty="0"/>
          </a:p>
        </p:txBody>
      </p:sp>
      <p:sp>
        <p:nvSpPr>
          <p:cNvPr id="5" name="Pladsholder til slidenummer 4">
            <a:extLst>
              <a:ext uri="{FF2B5EF4-FFF2-40B4-BE49-F238E27FC236}">
                <a16:creationId xmlns:a16="http://schemas.microsoft.com/office/drawing/2014/main" id="{87E12C1D-EA22-44B2-A592-8786E93B52D7}"/>
              </a:ext>
            </a:extLst>
          </p:cNvPr>
          <p:cNvSpPr>
            <a:spLocks noGrp="1"/>
          </p:cNvSpPr>
          <p:nvPr>
            <p:ph type="sldNum" sz="quarter" idx="16"/>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95331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ks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CC08F898-F5D5-444B-9BDD-262F8E142DD6}" type="datetime2">
              <a:rPr lang="da-DK" smtClean="0"/>
              <a:t>17. september 2024</a:t>
            </a:fld>
            <a:endParaRPr lang="da-DK" dirty="0"/>
          </a:p>
        </p:txBody>
      </p:sp>
      <p:sp>
        <p:nvSpPr>
          <p:cNvPr id="5" name="Footer Placeholder 4">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4" name="Picture Placeholder 13">
            <a:extLst>
              <a:ext uri="{FF2B5EF4-FFF2-40B4-BE49-F238E27FC236}">
                <a16:creationId xmlns:a16="http://schemas.microsoft.com/office/drawing/2014/main" id="{FBDD3744-46F2-736A-4038-673D1FF9CD30}"/>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63958C5-3660-498E-C474-E4688C827C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3313FA27-C7FC-F21E-37A1-4C534FB1614F}"/>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8C9EFC75-2144-FB95-5D8B-93B278ACA065}"/>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0055D355-8362-BFF1-4109-3CA246F1B378}"/>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1" name="Picture Placeholder 13">
            <a:extLst>
              <a:ext uri="{FF2B5EF4-FFF2-40B4-BE49-F238E27FC236}">
                <a16:creationId xmlns:a16="http://schemas.microsoft.com/office/drawing/2014/main" id="{5CB24E14-2071-2332-7A3A-AABB21F221B4}"/>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9209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billede ">
    <p:bg>
      <p:bgRef idx="1001">
        <a:schemeClr val="bg1"/>
      </p:bgRef>
    </p:bg>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B97C4516-588C-403E-B742-5FE6AD05CE48}"/>
              </a:ext>
            </a:extLst>
          </p:cNvPr>
          <p:cNvSpPr>
            <a:spLocks noGrp="1"/>
          </p:cNvSpPr>
          <p:nvPr>
            <p:ph type="dt" sz="half" idx="15"/>
          </p:nvPr>
        </p:nvSpPr>
        <p:spPr>
          <a:xfrm>
            <a:off x="0" y="6858000"/>
            <a:ext cx="0" cy="0"/>
          </a:xfrm>
        </p:spPr>
        <p:txBody>
          <a:bodyPr/>
          <a:lstStyle>
            <a:lvl1pPr>
              <a:defRPr sz="100">
                <a:noFill/>
              </a:defRPr>
            </a:lvl1pPr>
          </a:lstStyle>
          <a:p>
            <a:fld id="{1B97B9F9-4ACA-46AD-9928-D72A713C27B3}" type="datetime2">
              <a:rPr lang="da-DK" smtClean="0"/>
              <a:t>17. september 2024</a:t>
            </a:fld>
            <a:endParaRPr lang="da-DK" dirty="0"/>
          </a:p>
        </p:txBody>
      </p:sp>
      <p:sp>
        <p:nvSpPr>
          <p:cNvPr id="9" name="Footer Placeholder 8" hidden="1">
            <a:extLst>
              <a:ext uri="{FF2B5EF4-FFF2-40B4-BE49-F238E27FC236}">
                <a16:creationId xmlns:a16="http://schemas.microsoft.com/office/drawing/2014/main" id="{44DE875E-CE70-411F-B255-D516DBDF494D}"/>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1" name="Slide Number Placeholder 10" hidden="1">
            <a:extLst>
              <a:ext uri="{FF2B5EF4-FFF2-40B4-BE49-F238E27FC236}">
                <a16:creationId xmlns:a16="http://schemas.microsoft.com/office/drawing/2014/main" id="{17C46E79-ABB1-4BD8-AB72-6E0E6DE2D73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
        <p:nvSpPr>
          <p:cNvPr id="20" name="Overlay">
            <a:extLst>
              <a:ext uri="{FF2B5EF4-FFF2-40B4-BE49-F238E27FC236}">
                <a16:creationId xmlns:a16="http://schemas.microsoft.com/office/drawing/2014/main" id="{E9A043C5-482C-6830-A31D-94665CF5BA82}"/>
              </a:ext>
            </a:extLst>
          </p:cNvPr>
          <p:cNvSpPr>
            <a:spLocks noGrp="1"/>
          </p:cNvSpPr>
          <p:nvPr>
            <p:ph type="body" sz="quarter" idx="21"/>
          </p:nvPr>
        </p:nvSpPr>
        <p:spPr>
          <a:xfrm>
            <a:off x="-2" y="0"/>
            <a:ext cx="12192001" cy="6858000"/>
          </a:xfrm>
          <a:solidFill>
            <a:schemeClr val="bg1">
              <a:alpha val="55000"/>
            </a:schemeClr>
          </a:solid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Picture Placeholder 7"/>
          <p:cNvSpPr>
            <a:spLocks noGrp="1"/>
          </p:cNvSpPr>
          <p:nvPr>
            <p:ph type="pic" sz="quarter" idx="13" hasCustomPrompt="1"/>
          </p:nvPr>
        </p:nvSpPr>
        <p:spPr>
          <a:xfrm>
            <a:off x="-1499" y="-23375"/>
            <a:ext cx="12193201" cy="6861600"/>
          </a:xfrm>
        </p:spPr>
        <p:txBody>
          <a:bodyPr lIns="144000" tIns="108000"/>
          <a:lstStyle>
            <a:lvl1pPr marL="0" indent="0" algn="ctr">
              <a:buNone/>
              <a:defRPr sz="1600"/>
            </a:lvl1pPr>
          </a:lstStyle>
          <a:p>
            <a:r>
              <a:rPr lang="da-DK" dirty="0"/>
              <a:t>Klik på rammen for at indsætte billede ved at gå i fanen Indsæt, billeder. Højreklik på billedet og Placer bagerst</a:t>
            </a:r>
          </a:p>
        </p:txBody>
      </p:sp>
      <p:sp>
        <p:nvSpPr>
          <p:cNvPr id="4" name="Title 1">
            <a:extLst>
              <a:ext uri="{FF2B5EF4-FFF2-40B4-BE49-F238E27FC236}">
                <a16:creationId xmlns:a16="http://schemas.microsoft.com/office/drawing/2014/main" id="{1F091727-AF12-7198-9712-7046A78DDFD8}"/>
              </a:ext>
            </a:extLst>
          </p:cNvPr>
          <p:cNvSpPr>
            <a:spLocks noGrp="1"/>
          </p:cNvSpPr>
          <p:nvPr>
            <p:ph type="ctrTitle" hasCustomPrompt="1"/>
          </p:nvPr>
        </p:nvSpPr>
        <p:spPr bwMode="white">
          <a:xfrm>
            <a:off x="812799" y="2031999"/>
            <a:ext cx="7315201" cy="1886400"/>
          </a:xfrm>
        </p:spPr>
        <p:txBody>
          <a:bodyPr anchor="t" anchorCtr="0"/>
          <a:lstStyle>
            <a:lvl1pPr algn="l">
              <a:defRPr sz="4200">
                <a:solidFill>
                  <a:schemeClr val="tx1"/>
                </a:solidFill>
              </a:defRPr>
            </a:lvl1pPr>
          </a:lstStyle>
          <a:p>
            <a:r>
              <a:rPr lang="da-DK" dirty="0"/>
              <a:t>Klik for at tilføje titel.</a:t>
            </a:r>
            <a:br>
              <a:rPr lang="da-DK" dirty="0"/>
            </a:br>
            <a:endParaRPr lang="da-DK" dirty="0"/>
          </a:p>
        </p:txBody>
      </p:sp>
      <p:sp>
        <p:nvSpPr>
          <p:cNvPr id="5" name="Subtitle 2">
            <a:extLst>
              <a:ext uri="{FF2B5EF4-FFF2-40B4-BE49-F238E27FC236}">
                <a16:creationId xmlns:a16="http://schemas.microsoft.com/office/drawing/2014/main" id="{E7130A6D-1077-5B59-3D96-367B90401936}"/>
              </a:ext>
            </a:extLst>
          </p:cNvPr>
          <p:cNvSpPr>
            <a:spLocks noGrp="1"/>
          </p:cNvSpPr>
          <p:nvPr>
            <p:ph type="subTitle" idx="1" hasCustomPrompt="1"/>
          </p:nvPr>
        </p:nvSpPr>
        <p:spPr bwMode="white">
          <a:xfrm>
            <a:off x="812799" y="3918399"/>
            <a:ext cx="7315201" cy="552001"/>
          </a:xfrm>
        </p:spPr>
        <p:txBody>
          <a:bodyPr/>
          <a:lstStyle>
            <a:lvl1pPr marL="0" indent="0" algn="l">
              <a:lnSpc>
                <a:spcPct val="80000"/>
              </a:lnSpc>
              <a:spcBef>
                <a:spcPts val="600"/>
              </a:spcBef>
              <a:spcAft>
                <a:spcPts val="600"/>
              </a:spcAft>
              <a:buFont typeface="Arial" panose="020B0604020202020204" pitchFamily="34" charset="0"/>
              <a:buChar char="​"/>
              <a:defRPr sz="1600" b="0"/>
            </a:lvl1pPr>
            <a:lvl2pPr marL="0" indent="0" algn="l">
              <a:lnSpc>
                <a:spcPct val="80000"/>
              </a:lnSpc>
              <a:spcBef>
                <a:spcPts val="600"/>
              </a:spcBef>
              <a:spcAft>
                <a:spcPts val="600"/>
              </a:spcAft>
              <a:buFont typeface="Arial" panose="020B0604020202020204" pitchFamily="34" charset="0"/>
              <a:buChar char="​"/>
              <a:defRPr sz="1200" b="0"/>
            </a:lvl2pPr>
            <a:lvl3pPr marL="0" indent="0" algn="l">
              <a:lnSpc>
                <a:spcPct val="80000"/>
              </a:lnSpc>
              <a:spcBef>
                <a:spcPts val="600"/>
              </a:spcBef>
              <a:spcAft>
                <a:spcPts val="600"/>
              </a:spcAft>
              <a:buFont typeface="Arial" panose="020B0604020202020204" pitchFamily="34" charset="0"/>
              <a:buChar char="​"/>
              <a:defRPr sz="1200" b="0"/>
            </a:lvl3pPr>
            <a:lvl4pPr marL="0" indent="0" algn="l">
              <a:lnSpc>
                <a:spcPct val="80000"/>
              </a:lnSpc>
              <a:spcBef>
                <a:spcPts val="600"/>
              </a:spcBef>
              <a:spcAft>
                <a:spcPts val="600"/>
              </a:spcAft>
              <a:buFont typeface="Arial" panose="020B0604020202020204" pitchFamily="34" charset="0"/>
              <a:buChar char="​"/>
              <a:defRPr sz="1200" b="0"/>
            </a:lvl4pPr>
            <a:lvl5pPr marL="0" indent="0" algn="l">
              <a:lnSpc>
                <a:spcPct val="80000"/>
              </a:lnSpc>
              <a:spcBef>
                <a:spcPts val="600"/>
              </a:spcBef>
              <a:spcAft>
                <a:spcPts val="600"/>
              </a:spcAft>
              <a:buFont typeface="Arial" panose="020B0604020202020204" pitchFamily="34" charset="0"/>
              <a:buChar char="​"/>
              <a:defRPr sz="1200" b="0"/>
            </a:lvl5pPr>
            <a:lvl6pPr marL="0" indent="0" algn="l">
              <a:lnSpc>
                <a:spcPct val="80000"/>
              </a:lnSpc>
              <a:spcBef>
                <a:spcPts val="600"/>
              </a:spcBef>
              <a:spcAft>
                <a:spcPts val="600"/>
              </a:spcAft>
              <a:buFont typeface="Arial" panose="020B0604020202020204" pitchFamily="34" charset="0"/>
              <a:buChar char="​"/>
              <a:defRPr sz="1200" b="0"/>
            </a:lvl6pPr>
            <a:lvl7pPr marL="0" indent="0" algn="l">
              <a:lnSpc>
                <a:spcPct val="80000"/>
              </a:lnSpc>
              <a:spcBef>
                <a:spcPts val="600"/>
              </a:spcBef>
              <a:spcAft>
                <a:spcPts val="600"/>
              </a:spcAft>
              <a:buFont typeface="Arial" panose="020B0604020202020204" pitchFamily="34" charset="0"/>
              <a:buChar char="​"/>
              <a:defRPr sz="1200" b="0"/>
            </a:lvl7pPr>
            <a:lvl8pPr marL="0" indent="0" algn="l">
              <a:lnSpc>
                <a:spcPct val="80000"/>
              </a:lnSpc>
              <a:spcBef>
                <a:spcPts val="600"/>
              </a:spcBef>
              <a:spcAft>
                <a:spcPts val="600"/>
              </a:spcAft>
              <a:buFont typeface="Arial" panose="020B0604020202020204" pitchFamily="34" charset="0"/>
              <a:buChar char="​"/>
              <a:defRPr sz="1200" b="0"/>
            </a:lvl8pPr>
            <a:lvl9pPr marL="0" indent="0" algn="l">
              <a:lnSpc>
                <a:spcPct val="80000"/>
              </a:lnSpc>
              <a:spcBef>
                <a:spcPts val="600"/>
              </a:spcBef>
              <a:spcAft>
                <a:spcPts val="600"/>
              </a:spcAft>
              <a:buFont typeface="Arial" panose="020B0604020202020204" pitchFamily="34" charset="0"/>
              <a:buChar char="​"/>
              <a:defRPr sz="1200" b="0"/>
            </a:lvl9pPr>
          </a:lstStyle>
          <a:p>
            <a:r>
              <a:rPr lang="da-DK" dirty="0"/>
              <a:t>Klik for at tilføje supplerende tekst</a:t>
            </a:r>
          </a:p>
        </p:txBody>
      </p:sp>
      <p:sp>
        <p:nvSpPr>
          <p:cNvPr id="6" name="Pladsholder til tekst 5">
            <a:extLst>
              <a:ext uri="{FF2B5EF4-FFF2-40B4-BE49-F238E27FC236}">
                <a16:creationId xmlns:a16="http://schemas.microsoft.com/office/drawing/2014/main" id="{B293B8D1-ABA4-FBC9-48C5-C1E94A30B38F}"/>
              </a:ext>
            </a:extLst>
          </p:cNvPr>
          <p:cNvSpPr>
            <a:spLocks noGrp="1"/>
          </p:cNvSpPr>
          <p:nvPr>
            <p:ph type="body" sz="quarter" idx="18" hasCustomPrompt="1"/>
          </p:nvPr>
        </p:nvSpPr>
        <p:spPr bwMode="white">
          <a:xfrm>
            <a:off x="812800" y="5638800"/>
            <a:ext cx="4064000" cy="406400"/>
          </a:xfrm>
        </p:spPr>
        <p:txBody>
          <a:bodyPr rIns="194400"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fornavn, efternavn, stilling</a:t>
            </a:r>
          </a:p>
        </p:txBody>
      </p:sp>
      <p:sp>
        <p:nvSpPr>
          <p:cNvPr id="12" name="Pladsholder til tekst 7">
            <a:extLst>
              <a:ext uri="{FF2B5EF4-FFF2-40B4-BE49-F238E27FC236}">
                <a16:creationId xmlns:a16="http://schemas.microsoft.com/office/drawing/2014/main" id="{1D133F85-99F6-F4F0-9F10-6764780DE79D}"/>
              </a:ext>
            </a:extLst>
          </p:cNvPr>
          <p:cNvSpPr>
            <a:spLocks noGrp="1"/>
          </p:cNvSpPr>
          <p:nvPr>
            <p:ph type="body" sz="quarter" idx="19" hasCustomPrompt="1"/>
          </p:nvPr>
        </p:nvSpPr>
        <p:spPr bwMode="white">
          <a:xfrm>
            <a:off x="4876800" y="5638800"/>
            <a:ext cx="3251200" cy="406400"/>
          </a:xfrm>
        </p:spPr>
        <p:txBody>
          <a:bodyPr anchor="b" anchorCtr="0"/>
          <a:lstStyle>
            <a:lvl1pPr marL="0" indent="0">
              <a:lnSpc>
                <a:spcPct val="110000"/>
              </a:lnSpc>
              <a:spcBef>
                <a:spcPts val="600"/>
              </a:spcBef>
              <a:spcAft>
                <a:spcPts val="600"/>
              </a:spcAft>
              <a:buFontTx/>
              <a:buNone/>
              <a:defRPr sz="1200">
                <a:solidFill>
                  <a:schemeClr val="tx1">
                    <a:lumMod val="50000"/>
                    <a:lumOff val="50000"/>
                  </a:schemeClr>
                </a:solidFill>
              </a:defRPr>
            </a:lvl1pPr>
            <a:lvl2pPr marL="0" indent="0">
              <a:lnSpc>
                <a:spcPct val="110000"/>
              </a:lnSpc>
              <a:spcBef>
                <a:spcPts val="600"/>
              </a:spcBef>
              <a:spcAft>
                <a:spcPts val="600"/>
              </a:spcAft>
              <a:buFontTx/>
              <a:buNone/>
              <a:defRPr sz="1200">
                <a:solidFill>
                  <a:schemeClr val="tx1">
                    <a:lumMod val="50000"/>
                    <a:lumOff val="50000"/>
                  </a:schemeClr>
                </a:solidFill>
              </a:defRPr>
            </a:lvl2pPr>
            <a:lvl3pPr marL="0" indent="0">
              <a:lnSpc>
                <a:spcPct val="110000"/>
              </a:lnSpc>
              <a:spcBef>
                <a:spcPts val="600"/>
              </a:spcBef>
              <a:spcAft>
                <a:spcPts val="600"/>
              </a:spcAft>
              <a:buFontTx/>
              <a:buNone/>
              <a:defRPr sz="1200">
                <a:solidFill>
                  <a:schemeClr val="tx1">
                    <a:lumMod val="50000"/>
                    <a:lumOff val="50000"/>
                  </a:schemeClr>
                </a:solidFill>
              </a:defRPr>
            </a:lvl3pPr>
            <a:lvl4pPr marL="0" indent="0">
              <a:lnSpc>
                <a:spcPct val="110000"/>
              </a:lnSpc>
              <a:spcBef>
                <a:spcPts val="600"/>
              </a:spcBef>
              <a:spcAft>
                <a:spcPts val="600"/>
              </a:spcAft>
              <a:buFontTx/>
              <a:buNone/>
              <a:defRPr sz="1200">
                <a:solidFill>
                  <a:schemeClr val="tx1">
                    <a:lumMod val="50000"/>
                    <a:lumOff val="50000"/>
                  </a:schemeClr>
                </a:solidFill>
              </a:defRPr>
            </a:lvl4pPr>
            <a:lvl5pPr marL="0" indent="0">
              <a:lnSpc>
                <a:spcPct val="110000"/>
              </a:lnSpc>
              <a:spcBef>
                <a:spcPts val="600"/>
              </a:spcBef>
              <a:spcAft>
                <a:spcPts val="600"/>
              </a:spcAft>
              <a:buFontTx/>
              <a:buNone/>
              <a:defRPr sz="1200">
                <a:solidFill>
                  <a:schemeClr val="tx1">
                    <a:lumMod val="50000"/>
                    <a:lumOff val="50000"/>
                  </a:schemeClr>
                </a:solidFill>
              </a:defRPr>
            </a:lvl5pPr>
            <a:lvl6pPr marL="0" indent="0">
              <a:lnSpc>
                <a:spcPct val="110000"/>
              </a:lnSpc>
              <a:spcBef>
                <a:spcPts val="600"/>
              </a:spcBef>
              <a:spcAft>
                <a:spcPts val="600"/>
              </a:spcAft>
              <a:buFontTx/>
              <a:buNone/>
              <a:defRPr sz="1200">
                <a:solidFill>
                  <a:schemeClr val="tx1">
                    <a:lumMod val="50000"/>
                    <a:lumOff val="50000"/>
                  </a:schemeClr>
                </a:solidFill>
              </a:defRPr>
            </a:lvl6pPr>
            <a:lvl7pPr marL="0" indent="0">
              <a:lnSpc>
                <a:spcPct val="110000"/>
              </a:lnSpc>
              <a:spcBef>
                <a:spcPts val="600"/>
              </a:spcBef>
              <a:spcAft>
                <a:spcPts val="600"/>
              </a:spcAft>
              <a:buFontTx/>
              <a:buNone/>
              <a:defRPr sz="1200">
                <a:solidFill>
                  <a:schemeClr val="tx1">
                    <a:lumMod val="50000"/>
                    <a:lumOff val="50000"/>
                  </a:schemeClr>
                </a:solidFill>
              </a:defRPr>
            </a:lvl7pPr>
            <a:lvl8pPr marL="0" indent="0">
              <a:lnSpc>
                <a:spcPct val="110000"/>
              </a:lnSpc>
              <a:spcBef>
                <a:spcPts val="600"/>
              </a:spcBef>
              <a:spcAft>
                <a:spcPts val="600"/>
              </a:spcAft>
              <a:buFontTx/>
              <a:buNone/>
              <a:defRPr sz="1200">
                <a:solidFill>
                  <a:schemeClr val="tx1">
                    <a:lumMod val="50000"/>
                    <a:lumOff val="50000"/>
                  </a:schemeClr>
                </a:solidFill>
              </a:defRPr>
            </a:lvl8pPr>
            <a:lvl9pPr marL="0" indent="0">
              <a:lnSpc>
                <a:spcPct val="110000"/>
              </a:lnSpc>
              <a:spcBef>
                <a:spcPts val="600"/>
              </a:spcBef>
              <a:spcAft>
                <a:spcPts val="600"/>
              </a:spcAft>
              <a:buFontTx/>
              <a:buNone/>
              <a:defRPr sz="1200">
                <a:solidFill>
                  <a:schemeClr val="tx1">
                    <a:lumMod val="50000"/>
                    <a:lumOff val="50000"/>
                  </a:schemeClr>
                </a:solidFill>
              </a:defRPr>
            </a:lvl9pPr>
          </a:lstStyle>
          <a:p>
            <a:pPr lvl="0"/>
            <a:r>
              <a:rPr lang="da-DK" dirty="0"/>
              <a:t>Klik for at tilføje dato, fx 1. januar 2023</a:t>
            </a:r>
          </a:p>
        </p:txBody>
      </p:sp>
      <p:pic>
        <p:nvPicPr>
          <p:cNvPr id="13" name="Logo RGB" hidden="1">
            <a:extLst>
              <a:ext uri="{FF2B5EF4-FFF2-40B4-BE49-F238E27FC236}">
                <a16:creationId xmlns:a16="http://schemas.microsoft.com/office/drawing/2014/main" id="{12E5B32F-ADE0-0BE7-A4FD-05CBB58D732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06400" y="406400"/>
            <a:ext cx="1590085" cy="806400"/>
          </a:xfrm>
          <a:prstGeom prst="rect">
            <a:avLst/>
          </a:prstGeom>
        </p:spPr>
      </p:pic>
      <p:sp>
        <p:nvSpPr>
          <p:cNvPr id="3" name="TextBox 2">
            <a:extLst>
              <a:ext uri="{FF2B5EF4-FFF2-40B4-BE49-F238E27FC236}">
                <a16:creationId xmlns:a16="http://schemas.microsoft.com/office/drawing/2014/main" id="{AAD87D64-1D5E-0CAB-BB21-DDD649A63D18}"/>
              </a:ext>
            </a:extLst>
          </p:cNvPr>
          <p:cNvSpPr txBox="1"/>
          <p:nvPr userDrawn="1"/>
        </p:nvSpPr>
        <p:spPr>
          <a:xfrm>
            <a:off x="-2743200" y="3807108"/>
            <a:ext cx="2595600" cy="3112222"/>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Udskift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Nulstil slide for at få billedet øverst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 og vælg ”Skift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Indsæt dit ønskede 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Justér evt. det mørke filter igen</a:t>
            </a:r>
          </a:p>
        </p:txBody>
      </p:sp>
      <p:sp>
        <p:nvSpPr>
          <p:cNvPr id="18" name="TextBox 17">
            <a:extLst>
              <a:ext uri="{FF2B5EF4-FFF2-40B4-BE49-F238E27FC236}">
                <a16:creationId xmlns:a16="http://schemas.microsoft.com/office/drawing/2014/main" id="{CAE0B00E-0867-6C07-51F2-15F772B9BA13}"/>
              </a:ext>
            </a:extLst>
          </p:cNvPr>
          <p:cNvSpPr txBox="1"/>
          <p:nvPr userDrawn="1"/>
        </p:nvSpPr>
        <p:spPr>
          <a:xfrm>
            <a:off x="-2743200" y="0"/>
            <a:ext cx="2597097" cy="3616975"/>
          </a:xfrm>
          <a:prstGeom prst="rect">
            <a:avLst/>
          </a:prstGeom>
          <a:noFill/>
          <a:ln w="12700">
            <a:solidFill>
              <a:schemeClr val="tx1">
                <a:lumMod val="50000"/>
                <a:lumOff val="50000"/>
              </a:schemeClr>
            </a:solidFill>
            <a:prstDash val="lgDash"/>
          </a:ln>
        </p:spPr>
        <p:txBody>
          <a:bodyPr wrap="square" lIns="162000" tIns="162000" rIns="162000" bIns="162000" rtlCol="0">
            <a:spAutoFit/>
          </a:bodyPr>
          <a:lstStyle/>
          <a:p>
            <a:pPr algn="l">
              <a:lnSpc>
                <a:spcPct val="110000"/>
              </a:lnSpc>
              <a:spcBef>
                <a:spcPts val="600"/>
              </a:spcBef>
              <a:spcAft>
                <a:spcPts val="600"/>
              </a:spcAft>
            </a:pPr>
            <a:r>
              <a:rPr lang="da-DK" sz="1200" b="1" dirty="0">
                <a:solidFill>
                  <a:schemeClr val="bg1"/>
                </a:solidFill>
              </a:rPr>
              <a:t>Indsæt baggrundsbillede:</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Klik på billedpladsholderens ramme, klik på fane Indsæt/ Billeder </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Højreklik på billedet, vælg </a:t>
            </a:r>
            <a:r>
              <a:rPr lang="da-DK" sz="1200" b="1" dirty="0">
                <a:solidFill>
                  <a:schemeClr val="bg1"/>
                </a:solidFill>
              </a:rPr>
              <a:t>Placer bagerst</a:t>
            </a:r>
          </a:p>
          <a:p>
            <a:pPr marL="180975" indent="-180975" algn="l">
              <a:lnSpc>
                <a:spcPct val="110000"/>
              </a:lnSpc>
              <a:spcBef>
                <a:spcPts val="600"/>
              </a:spcBef>
              <a:spcAft>
                <a:spcPts val="600"/>
              </a:spcAft>
              <a:buFont typeface="Arial" panose="020B0604020202020204" pitchFamily="34" charset="0"/>
              <a:buChar char="•"/>
            </a:pPr>
            <a:r>
              <a:rPr lang="da-DK" sz="1200" b="0" dirty="0">
                <a:solidFill>
                  <a:schemeClr val="bg1"/>
                </a:solidFill>
              </a:rPr>
              <a:t>Mørkt filter og kronen bliver synlige. Ønsker du mørkere eller lysere filter, klik på filterets ramme, vælg </a:t>
            </a:r>
            <a:r>
              <a:rPr lang="da-DK" sz="1200" b="1" dirty="0">
                <a:solidFill>
                  <a:schemeClr val="bg1"/>
                </a:solidFill>
              </a:rPr>
              <a:t>Formater figur</a:t>
            </a:r>
            <a:r>
              <a:rPr lang="da-DK" sz="1200" b="0" dirty="0">
                <a:solidFill>
                  <a:schemeClr val="bg1"/>
                </a:solidFill>
              </a:rPr>
              <a:t> og justér </a:t>
            </a:r>
            <a:r>
              <a:rPr lang="da-DK" sz="1200" b="1" dirty="0">
                <a:solidFill>
                  <a:schemeClr val="bg1"/>
                </a:solidFill>
              </a:rPr>
              <a:t>Gennemsigtighed</a:t>
            </a:r>
            <a:r>
              <a:rPr lang="da-DK" sz="1200" b="0" dirty="0">
                <a:solidFill>
                  <a:schemeClr val="bg1"/>
                </a:solidFill>
              </a:rPr>
              <a:t>, mere end 45% for lysere, eller mindre end 45% for mørkere</a:t>
            </a:r>
          </a:p>
        </p:txBody>
      </p:sp>
      <p:pic>
        <p:nvPicPr>
          <p:cNvPr id="15" name="Billede 14">
            <a:extLst>
              <a:ext uri="{FF2B5EF4-FFF2-40B4-BE49-F238E27FC236}">
                <a16:creationId xmlns:a16="http://schemas.microsoft.com/office/drawing/2014/main" id="{89AF4A74-7B11-4FDD-B2C0-AE87D2F187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42568" y="618271"/>
            <a:ext cx="2528360" cy="576000"/>
          </a:xfrm>
          <a:prstGeom prst="rect">
            <a:avLst/>
          </a:prstGeom>
        </p:spPr>
      </p:pic>
    </p:spTree>
    <p:extLst>
      <p:ext uri="{BB962C8B-B14F-4D97-AF65-F5344CB8AC3E}">
        <p14:creationId xmlns:p14="http://schemas.microsoft.com/office/powerpoint/2010/main" val="361875667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ks ikoner og tekst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C78E449-52C4-419F-BF2A-B4CAC5A3BB5A}"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16272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16272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16272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16272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1627200" y="4775333"/>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16272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908400" y="2032000"/>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908400" y="2438800"/>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2" name="Text Placeholder 23">
            <a:extLst>
              <a:ext uri="{FF2B5EF4-FFF2-40B4-BE49-F238E27FC236}">
                <a16:creationId xmlns:a16="http://schemas.microsoft.com/office/drawing/2014/main" id="{1E1EDBBA-CC92-DD1B-0EA3-66A4ACDF4961}"/>
              </a:ext>
            </a:extLst>
          </p:cNvPr>
          <p:cNvSpPr>
            <a:spLocks noGrp="1"/>
          </p:cNvSpPr>
          <p:nvPr>
            <p:ph type="body" sz="quarter" idx="24" hasCustomPrompt="1"/>
          </p:nvPr>
        </p:nvSpPr>
        <p:spPr>
          <a:xfrm>
            <a:off x="6908400" y="3407262"/>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3" name="Text Placeholder 25">
            <a:extLst>
              <a:ext uri="{FF2B5EF4-FFF2-40B4-BE49-F238E27FC236}">
                <a16:creationId xmlns:a16="http://schemas.microsoft.com/office/drawing/2014/main" id="{B709458F-23CC-24F7-D0C5-5E4045FF801D}"/>
              </a:ext>
            </a:extLst>
          </p:cNvPr>
          <p:cNvSpPr>
            <a:spLocks noGrp="1"/>
          </p:cNvSpPr>
          <p:nvPr>
            <p:ph type="body" sz="quarter" idx="25" hasCustomPrompt="1"/>
          </p:nvPr>
        </p:nvSpPr>
        <p:spPr>
          <a:xfrm>
            <a:off x="6908400" y="3814062"/>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Text Placeholder 27">
            <a:extLst>
              <a:ext uri="{FF2B5EF4-FFF2-40B4-BE49-F238E27FC236}">
                <a16:creationId xmlns:a16="http://schemas.microsoft.com/office/drawing/2014/main" id="{CB4AFC49-FF6C-C54D-8BD5-C159019A16AA}"/>
              </a:ext>
            </a:extLst>
          </p:cNvPr>
          <p:cNvSpPr>
            <a:spLocks noGrp="1"/>
          </p:cNvSpPr>
          <p:nvPr>
            <p:ph type="body" sz="quarter" idx="26" hasCustomPrompt="1"/>
          </p:nvPr>
        </p:nvSpPr>
        <p:spPr>
          <a:xfrm>
            <a:off x="6908400" y="4771425"/>
            <a:ext cx="42120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5" name="Text Placeholder 29">
            <a:extLst>
              <a:ext uri="{FF2B5EF4-FFF2-40B4-BE49-F238E27FC236}">
                <a16:creationId xmlns:a16="http://schemas.microsoft.com/office/drawing/2014/main" id="{0AD1C022-E77A-3740-3CE3-4B1CE7E2E59A}"/>
              </a:ext>
            </a:extLst>
          </p:cNvPr>
          <p:cNvSpPr>
            <a:spLocks noGrp="1"/>
          </p:cNvSpPr>
          <p:nvPr>
            <p:ph type="body" sz="quarter" idx="27" hasCustomPrompt="1"/>
          </p:nvPr>
        </p:nvSpPr>
        <p:spPr>
          <a:xfrm>
            <a:off x="6908400" y="5176625"/>
            <a:ext cx="4212000" cy="460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6AFB7260-F6A1-518D-922E-C1F91F5422BB}"/>
              </a:ext>
            </a:extLst>
          </p:cNvPr>
          <p:cNvSpPr>
            <a:spLocks noGrp="1" noChangeAspect="1"/>
          </p:cNvSpPr>
          <p:nvPr>
            <p:ph type="pic" sz="quarter" idx="31" hasCustomPrompt="1"/>
          </p:nvPr>
        </p:nvSpPr>
        <p:spPr>
          <a:xfrm>
            <a:off x="8128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410DAD18-2D9C-095F-ED03-227974DB46DB}"/>
              </a:ext>
            </a:extLst>
          </p:cNvPr>
          <p:cNvSpPr>
            <a:spLocks noGrp="1" noChangeAspect="1"/>
          </p:cNvSpPr>
          <p:nvPr>
            <p:ph type="pic" sz="quarter" idx="32" hasCustomPrompt="1"/>
          </p:nvPr>
        </p:nvSpPr>
        <p:spPr>
          <a:xfrm>
            <a:off x="8128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570BBCC0-FFF0-AE9E-069A-EFAAA2F857E9}"/>
              </a:ext>
            </a:extLst>
          </p:cNvPr>
          <p:cNvSpPr>
            <a:spLocks noGrp="1" noChangeAspect="1"/>
          </p:cNvSpPr>
          <p:nvPr>
            <p:ph type="pic" sz="quarter" idx="33" hasCustomPrompt="1"/>
          </p:nvPr>
        </p:nvSpPr>
        <p:spPr>
          <a:xfrm>
            <a:off x="8128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0BD158B6-7CA3-DCD4-B081-282D806B3C8A}"/>
              </a:ext>
            </a:extLst>
          </p:cNvPr>
          <p:cNvSpPr>
            <a:spLocks noGrp="1" noChangeAspect="1"/>
          </p:cNvSpPr>
          <p:nvPr>
            <p:ph type="pic" sz="quarter" idx="34" hasCustomPrompt="1"/>
          </p:nvPr>
        </p:nvSpPr>
        <p:spPr>
          <a:xfrm>
            <a:off x="6096000" y="1897200"/>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9" name="Picture Placeholder 13">
            <a:extLst>
              <a:ext uri="{FF2B5EF4-FFF2-40B4-BE49-F238E27FC236}">
                <a16:creationId xmlns:a16="http://schemas.microsoft.com/office/drawing/2014/main" id="{F83F36D7-893F-B4F4-8B80-2D93D02F745A}"/>
              </a:ext>
            </a:extLst>
          </p:cNvPr>
          <p:cNvSpPr>
            <a:spLocks noGrp="1" noChangeAspect="1"/>
          </p:cNvSpPr>
          <p:nvPr>
            <p:ph type="pic" sz="quarter" idx="35" hasCustomPrompt="1"/>
          </p:nvPr>
        </p:nvSpPr>
        <p:spPr>
          <a:xfrm>
            <a:off x="6096000" y="3266248"/>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30" name="Picture Placeholder 13">
            <a:extLst>
              <a:ext uri="{FF2B5EF4-FFF2-40B4-BE49-F238E27FC236}">
                <a16:creationId xmlns:a16="http://schemas.microsoft.com/office/drawing/2014/main" id="{14195EBC-C6A3-C244-9438-FD466D7C479E}"/>
              </a:ext>
            </a:extLst>
          </p:cNvPr>
          <p:cNvSpPr>
            <a:spLocks noGrp="1" noChangeAspect="1"/>
          </p:cNvSpPr>
          <p:nvPr>
            <p:ph type="pic" sz="quarter" idx="36" hasCustomPrompt="1"/>
          </p:nvPr>
        </p:nvSpPr>
        <p:spPr>
          <a:xfrm>
            <a:off x="6096000" y="4635132"/>
            <a:ext cx="612000" cy="612000"/>
          </a:xfrm>
        </p:spPr>
        <p:txBody>
          <a:bodyPr wrap="none" bIns="684000" anchor="b" anchorCtr="0"/>
          <a:lstStyle>
            <a:lvl1pPr marL="0" indent="0">
              <a:lnSpc>
                <a:spcPct val="100000"/>
              </a:lnSpc>
              <a:spcAft>
                <a:spcPts val="0"/>
              </a:spcAft>
              <a:buNone/>
              <a:defRPr sz="1000"/>
            </a:lvl1pPr>
          </a:lstStyle>
          <a:p>
            <a:r>
              <a:rPr lang="da-DK" dirty="0"/>
              <a:t>Indsæt ikon: Kopiér ikon fra ikon slidet</a:t>
            </a:r>
            <a:br>
              <a:rPr lang="da-DK" dirty="0"/>
            </a:br>
            <a:r>
              <a:rPr lang="da-DK" dirty="0"/>
              <a:t>Klik på rammen, indsæt kopieret ikon</a:t>
            </a:r>
          </a:p>
        </p:txBody>
      </p:sp>
    </p:spTree>
    <p:extLst>
      <p:ext uri="{BB962C8B-B14F-4D97-AF65-F5344CB8AC3E}">
        <p14:creationId xmlns:p14="http://schemas.microsoft.com/office/powerpoint/2010/main" val="403079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koner og tekst 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2AAB6B5-F5C7-408B-9709-4C53457FBDFA}"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799"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799"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2" y="2333907"/>
            <a:ext cx="4876796"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1" y="2855988"/>
            <a:ext cx="4876796"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7" name="Picture Placeholder 13">
            <a:extLst>
              <a:ext uri="{FF2B5EF4-FFF2-40B4-BE49-F238E27FC236}">
                <a16:creationId xmlns:a16="http://schemas.microsoft.com/office/drawing/2014/main" id="{F9AE0B24-E915-39D2-2DE8-35F994FA84E9}"/>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4" name="Picture Placeholder 13">
            <a:extLst>
              <a:ext uri="{FF2B5EF4-FFF2-40B4-BE49-F238E27FC236}">
                <a16:creationId xmlns:a16="http://schemas.microsoft.com/office/drawing/2014/main" id="{658B0E6D-49DE-700B-C592-21C1345FFD53}"/>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8" name="Picture Placeholder 13">
            <a:extLst>
              <a:ext uri="{FF2B5EF4-FFF2-40B4-BE49-F238E27FC236}">
                <a16:creationId xmlns:a16="http://schemas.microsoft.com/office/drawing/2014/main" id="{874686F1-6C8F-FDF6-53A2-0D0AE16737DD}"/>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19" name="Picture Placeholder 13">
            <a:extLst>
              <a:ext uri="{FF2B5EF4-FFF2-40B4-BE49-F238E27FC236}">
                <a16:creationId xmlns:a16="http://schemas.microsoft.com/office/drawing/2014/main" id="{C9955AC5-7D8F-5CA1-9B25-5F29D4CFEB68}"/>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164689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koner og tekst B">
    <p:bg>
      <p:bgPr>
        <a:solidFill>
          <a:srgbClr val="FFFFFF"/>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7F398-E5AE-CE63-BA0E-2E5292F937BF}"/>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AD95A20B-37E7-4479-832B-C5F11AB38E74}"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2800" y="2333907"/>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2800" y="2855988"/>
            <a:ext cx="4876800"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812800" y="4324600"/>
            <a:ext cx="4876800"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812800" y="4834800"/>
            <a:ext cx="4876799"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6502401" y="2333907"/>
            <a:ext cx="4876799"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6502400" y="2855988"/>
            <a:ext cx="4876799" cy="801612"/>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0" name="Text Placeholder 19">
            <a:extLst>
              <a:ext uri="{FF2B5EF4-FFF2-40B4-BE49-F238E27FC236}">
                <a16:creationId xmlns:a16="http://schemas.microsoft.com/office/drawing/2014/main" id="{829657E6-2BBB-AE8B-5738-4ED1193F3C65}"/>
              </a:ext>
            </a:extLst>
          </p:cNvPr>
          <p:cNvSpPr>
            <a:spLocks noGrp="1"/>
          </p:cNvSpPr>
          <p:nvPr>
            <p:ph type="body" sz="quarter" idx="22" hasCustomPrompt="1"/>
          </p:nvPr>
        </p:nvSpPr>
        <p:spPr>
          <a:xfrm>
            <a:off x="6502402" y="4324600"/>
            <a:ext cx="4876797" cy="406800"/>
          </a:xfrm>
        </p:spPr>
        <p:txBody>
          <a:bodyPr/>
          <a:lstStyle>
            <a:lvl1pPr marL="0" indent="0">
              <a:lnSpc>
                <a:spcPct val="90000"/>
              </a:lnSpc>
              <a:spcBef>
                <a:spcPts val="0"/>
              </a:spcBef>
              <a:spcAft>
                <a:spcPts val="0"/>
              </a:spcAft>
              <a:buFontTx/>
              <a:buNone/>
              <a:defRPr sz="20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overskrift</a:t>
            </a:r>
          </a:p>
        </p:txBody>
      </p:sp>
      <p:sp>
        <p:nvSpPr>
          <p:cNvPr id="21" name="Text Placeholder 21">
            <a:extLst>
              <a:ext uri="{FF2B5EF4-FFF2-40B4-BE49-F238E27FC236}">
                <a16:creationId xmlns:a16="http://schemas.microsoft.com/office/drawing/2014/main" id="{D5F13A68-0992-A02D-2085-088F7FB386CF}"/>
              </a:ext>
            </a:extLst>
          </p:cNvPr>
          <p:cNvSpPr>
            <a:spLocks noGrp="1"/>
          </p:cNvSpPr>
          <p:nvPr>
            <p:ph type="body" sz="quarter" idx="23" hasCustomPrompt="1"/>
          </p:nvPr>
        </p:nvSpPr>
        <p:spPr>
          <a:xfrm>
            <a:off x="6502401" y="4834800"/>
            <a:ext cx="4876797" cy="802800"/>
          </a:xfrm>
        </p:spPr>
        <p:txBody>
          <a:bodyPr/>
          <a:lstStyle>
            <a:lvl1pPr marL="0" indent="0">
              <a:lnSpc>
                <a:spcPct val="100000"/>
              </a:lnSpc>
              <a:spcBef>
                <a:spcPts val="0"/>
              </a:spcBef>
              <a:spcAft>
                <a:spcPts val="600"/>
              </a:spcAft>
              <a:buFontTx/>
              <a:buNone/>
              <a:defRPr sz="16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a:t>
            </a:r>
          </a:p>
        </p:txBody>
      </p:sp>
      <p:sp>
        <p:nvSpPr>
          <p:cNvPr id="24" name="Picture Placeholder 13">
            <a:extLst>
              <a:ext uri="{FF2B5EF4-FFF2-40B4-BE49-F238E27FC236}">
                <a16:creationId xmlns:a16="http://schemas.microsoft.com/office/drawing/2014/main" id="{68621FBE-5890-97CB-8BA9-B8FA6950AB68}"/>
              </a:ext>
            </a:extLst>
          </p:cNvPr>
          <p:cNvSpPr>
            <a:spLocks noGrp="1" noChangeAspect="1"/>
          </p:cNvSpPr>
          <p:nvPr>
            <p:ph type="pic" sz="quarter" idx="31" hasCustomPrompt="1"/>
          </p:nvPr>
        </p:nvSpPr>
        <p:spPr>
          <a:xfrm>
            <a:off x="812800" y="16704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5" name="Picture Placeholder 13">
            <a:extLst>
              <a:ext uri="{FF2B5EF4-FFF2-40B4-BE49-F238E27FC236}">
                <a16:creationId xmlns:a16="http://schemas.microsoft.com/office/drawing/2014/main" id="{DF004D78-34EF-9BB4-6AD3-2B4CFF6ECF4A}"/>
              </a:ext>
            </a:extLst>
          </p:cNvPr>
          <p:cNvSpPr>
            <a:spLocks noGrp="1" noChangeAspect="1"/>
          </p:cNvSpPr>
          <p:nvPr>
            <p:ph type="pic" sz="quarter" idx="32" hasCustomPrompt="1"/>
          </p:nvPr>
        </p:nvSpPr>
        <p:spPr>
          <a:xfrm>
            <a:off x="812800"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7" name="Picture Placeholder 13">
            <a:extLst>
              <a:ext uri="{FF2B5EF4-FFF2-40B4-BE49-F238E27FC236}">
                <a16:creationId xmlns:a16="http://schemas.microsoft.com/office/drawing/2014/main" id="{B218BD22-6CBD-04D5-B0CF-0A584185B099}"/>
              </a:ext>
            </a:extLst>
          </p:cNvPr>
          <p:cNvSpPr>
            <a:spLocks noGrp="1" noChangeAspect="1"/>
          </p:cNvSpPr>
          <p:nvPr>
            <p:ph type="pic" sz="quarter" idx="33" hasCustomPrompt="1"/>
          </p:nvPr>
        </p:nvSpPr>
        <p:spPr>
          <a:xfrm>
            <a:off x="6502403" y="1666907"/>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
        <p:nvSpPr>
          <p:cNvPr id="28" name="Picture Placeholder 13">
            <a:extLst>
              <a:ext uri="{FF2B5EF4-FFF2-40B4-BE49-F238E27FC236}">
                <a16:creationId xmlns:a16="http://schemas.microsoft.com/office/drawing/2014/main" id="{985F7E51-6DBB-3B3C-3093-61398E85547F}"/>
              </a:ext>
            </a:extLst>
          </p:cNvPr>
          <p:cNvSpPr>
            <a:spLocks noGrp="1" noChangeAspect="1"/>
          </p:cNvSpPr>
          <p:nvPr>
            <p:ph type="pic" sz="quarter" idx="34" hasCustomPrompt="1"/>
          </p:nvPr>
        </p:nvSpPr>
        <p:spPr>
          <a:xfrm>
            <a:off x="6502402" y="3657600"/>
            <a:ext cx="612000" cy="612000"/>
          </a:xfrm>
        </p:spPr>
        <p:txBody>
          <a:bodyPr wrap="none" lIns="792000" bIns="0" anchor="ctr" anchorCtr="0"/>
          <a:lstStyle>
            <a:lvl1pPr marL="0" indent="0">
              <a:lnSpc>
                <a:spcPct val="100000"/>
              </a:lnSpc>
              <a:spcAft>
                <a:spcPts val="0"/>
              </a:spcAft>
              <a:buNone/>
              <a:defRPr sz="1000"/>
            </a:lvl1pPr>
          </a:lstStyle>
          <a:p>
            <a:r>
              <a:rPr lang="da-DK" dirty="0"/>
              <a:t>Indsæt ikon: Kopiér ikon fra ikon-slidet</a:t>
            </a:r>
            <a:br>
              <a:rPr lang="da-DK" dirty="0"/>
            </a:br>
            <a:r>
              <a:rPr lang="da-DK" dirty="0"/>
              <a:t>Klik på rammen, indsæt kopieret ikon</a:t>
            </a:r>
          </a:p>
        </p:txBody>
      </p:sp>
    </p:spTree>
    <p:extLst>
      <p:ext uri="{BB962C8B-B14F-4D97-AF65-F5344CB8AC3E}">
        <p14:creationId xmlns:p14="http://schemas.microsoft.com/office/powerpoint/2010/main" val="2191966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 store ikoner og tekst 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BA54B768-82EF-4BFD-9802-8C9CE1E3FD26}"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6" name="Oval 1">
            <a:extLst>
              <a:ext uri="{FF2B5EF4-FFF2-40B4-BE49-F238E27FC236}">
                <a16:creationId xmlns:a16="http://schemas.microsoft.com/office/drawing/2014/main" id="{ED025F6D-09DE-E1DE-2E53-439788978641}"/>
              </a:ext>
            </a:extLst>
          </p:cNvPr>
          <p:cNvSpPr>
            <a:spLocks noChangeAspect="1"/>
          </p:cNvSpPr>
          <p:nvPr userDrawn="1"/>
        </p:nvSpPr>
        <p:spPr>
          <a:xfrm>
            <a:off x="780208" y="1926000"/>
            <a:ext cx="2437200" cy="2437200"/>
          </a:xfrm>
          <a:prstGeom prst="ellipse">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7" name="Oval 2">
            <a:extLst>
              <a:ext uri="{FF2B5EF4-FFF2-40B4-BE49-F238E27FC236}">
                <a16:creationId xmlns:a16="http://schemas.microsoft.com/office/drawing/2014/main" id="{30DA3A5D-CAB3-F691-88B6-07A6A0840A33}"/>
              </a:ext>
            </a:extLst>
          </p:cNvPr>
          <p:cNvSpPr>
            <a:spLocks noChangeAspect="1"/>
          </p:cNvSpPr>
          <p:nvPr userDrawn="1"/>
        </p:nvSpPr>
        <p:spPr>
          <a:xfrm>
            <a:off x="4064000" y="1926000"/>
            <a:ext cx="2437200" cy="2437200"/>
          </a:xfrm>
          <a:prstGeom prst="ellipse">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4" name="Oval 3">
            <a:extLst>
              <a:ext uri="{FF2B5EF4-FFF2-40B4-BE49-F238E27FC236}">
                <a16:creationId xmlns:a16="http://schemas.microsoft.com/office/drawing/2014/main" id="{44E5DE94-19D8-7D67-53AE-EE202D7F232B}"/>
              </a:ext>
            </a:extLst>
          </p:cNvPr>
          <p:cNvSpPr>
            <a:spLocks noChangeAspect="1"/>
          </p:cNvSpPr>
          <p:nvPr userDrawn="1"/>
        </p:nvSpPr>
        <p:spPr>
          <a:xfrm>
            <a:off x="7315203" y="1926000"/>
            <a:ext cx="2437200" cy="2437200"/>
          </a:xfrm>
          <a:prstGeom prst="ellipse">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tx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BF064E85-ED43-3C2C-F87F-C10D5C29CAD8}"/>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ECD427E1-482E-1D81-6F3C-085675DBF06B}"/>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40BB1AF8-0897-C93F-92AB-618BED491F6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721588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store ikoner og tekst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7EE689-9D27-710F-B89D-A3EFE67B7002}"/>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Oval 1">
            <a:extLst>
              <a:ext uri="{FF2B5EF4-FFF2-40B4-BE49-F238E27FC236}">
                <a16:creationId xmlns:a16="http://schemas.microsoft.com/office/drawing/2014/main" id="{E7A51AB7-012C-EFB1-203C-AC37D25F7D79}"/>
              </a:ext>
            </a:extLst>
          </p:cNvPr>
          <p:cNvSpPr>
            <a:spLocks noChangeAspect="1"/>
          </p:cNvSpPr>
          <p:nvPr userDrawn="1"/>
        </p:nvSpPr>
        <p:spPr>
          <a:xfrm>
            <a:off x="8132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6" name="Oval 2">
            <a:extLst>
              <a:ext uri="{FF2B5EF4-FFF2-40B4-BE49-F238E27FC236}">
                <a16:creationId xmlns:a16="http://schemas.microsoft.com/office/drawing/2014/main" id="{3C564169-3F84-DE0A-2D08-8AACC76039F8}"/>
              </a:ext>
            </a:extLst>
          </p:cNvPr>
          <p:cNvSpPr>
            <a:spLocks noChangeAspect="1"/>
          </p:cNvSpPr>
          <p:nvPr userDrawn="1"/>
        </p:nvSpPr>
        <p:spPr>
          <a:xfrm>
            <a:off x="4064000"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17" name="Oval 3">
            <a:extLst>
              <a:ext uri="{FF2B5EF4-FFF2-40B4-BE49-F238E27FC236}">
                <a16:creationId xmlns:a16="http://schemas.microsoft.com/office/drawing/2014/main" id="{A0C5FF2D-F2F4-4FDD-5603-652B424F5A17}"/>
              </a:ext>
            </a:extLst>
          </p:cNvPr>
          <p:cNvSpPr>
            <a:spLocks noChangeAspect="1"/>
          </p:cNvSpPr>
          <p:nvPr userDrawn="1"/>
        </p:nvSpPr>
        <p:spPr>
          <a:xfrm>
            <a:off x="7315203" y="1926000"/>
            <a:ext cx="2437200" cy="2437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l"/>
            <a:endParaRPr lang="da-DK" sz="1200" dirty="0">
              <a:solidFill>
                <a:schemeClr val="tx2"/>
              </a:solidFill>
            </a:endParaRPr>
          </a:p>
        </p:txBody>
      </p:sp>
      <p:sp>
        <p:nvSpPr>
          <p:cNvPr id="3" name="Slide Number Placeholder 2">
            <a:extLst>
              <a:ext uri="{FF2B5EF4-FFF2-40B4-BE49-F238E27FC236}">
                <a16:creationId xmlns:a16="http://schemas.microsoft.com/office/drawing/2014/main" id="{C5540551-B70E-E33A-46CA-EB41554C1AE3}"/>
              </a:ext>
            </a:extLst>
          </p:cNvPr>
          <p:cNvSpPr>
            <a:spLocks noGrp="1"/>
          </p:cNvSpPr>
          <p:nvPr>
            <p:ph type="sldNum" sz="quarter" idx="10"/>
          </p:nvPr>
        </p:nvSpPr>
        <p:spPr/>
        <p:txBody>
          <a:bodyPr/>
          <a:lstStyle/>
          <a:p>
            <a:fld id="{24C8C45C-947F-4981-8B3F-4F32E973C901}" type="slidenum">
              <a:rPr lang="da-DK" smtClean="0"/>
              <a:pPr/>
              <a:t>‹#›</a:t>
            </a:fld>
            <a:endParaRPr lang="da-DK" dirty="0"/>
          </a:p>
        </p:txBody>
      </p:sp>
      <p:sp>
        <p:nvSpPr>
          <p:cNvPr id="4" name="Date Placeholder 3" hidden="1">
            <a:extLst>
              <a:ext uri="{FF2B5EF4-FFF2-40B4-BE49-F238E27FC236}">
                <a16:creationId xmlns:a16="http://schemas.microsoft.com/office/drawing/2014/main" id="{81A95D3A-EA64-B0AE-D22F-794B2F0E727D}"/>
              </a:ext>
            </a:extLst>
          </p:cNvPr>
          <p:cNvSpPr>
            <a:spLocks noGrp="1"/>
          </p:cNvSpPr>
          <p:nvPr>
            <p:ph type="dt" sz="half" idx="11"/>
          </p:nvPr>
        </p:nvSpPr>
        <p:spPr/>
        <p:txBody>
          <a:bodyPr/>
          <a:lstStyle/>
          <a:p>
            <a:fld id="{5E7023B2-31E6-4746-AB4C-BCD90CBA0130}"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740892CB-CC60-9DDB-6905-029B5D8B7A38}"/>
              </a:ext>
            </a:extLst>
          </p:cNvPr>
          <p:cNvSpPr>
            <a:spLocks noGrp="1"/>
          </p:cNvSpPr>
          <p:nvPr>
            <p:ph type="ftr" sz="quarter" idx="12"/>
          </p:nvPr>
        </p:nvSpPr>
        <p:spPr/>
        <p:txBody>
          <a:bodyPr/>
          <a:lstStyle/>
          <a:p>
            <a:endParaRPr lang="da-DK" dirty="0"/>
          </a:p>
        </p:txBody>
      </p:sp>
      <p:sp>
        <p:nvSpPr>
          <p:cNvPr id="2" name="Title 1">
            <a:extLst>
              <a:ext uri="{FF2B5EF4-FFF2-40B4-BE49-F238E27FC236}">
                <a16:creationId xmlns:a16="http://schemas.microsoft.com/office/drawing/2014/main" id="{09096ACA-1398-9098-38E9-3E052EDEED5D}"/>
              </a:ext>
            </a:extLst>
          </p:cNvPr>
          <p:cNvSpPr>
            <a:spLocks noGrp="1"/>
          </p:cNvSpPr>
          <p:nvPr>
            <p:ph type="title" hasCustomPrompt="1"/>
          </p:nvPr>
        </p:nvSpPr>
        <p:spPr/>
        <p:txBody>
          <a:bodyPr/>
          <a:lstStyle/>
          <a:p>
            <a:r>
              <a:rPr lang="da-DK" dirty="0"/>
              <a:t>Klik for at tilføje titel</a:t>
            </a:r>
          </a:p>
        </p:txBody>
      </p:sp>
      <p:sp>
        <p:nvSpPr>
          <p:cNvPr id="8" name="Text Placeholder 7">
            <a:extLst>
              <a:ext uri="{FF2B5EF4-FFF2-40B4-BE49-F238E27FC236}">
                <a16:creationId xmlns:a16="http://schemas.microsoft.com/office/drawing/2014/main" id="{0FE1DD2D-BE0A-F97F-4546-79D731B9B64D}"/>
              </a:ext>
            </a:extLst>
          </p:cNvPr>
          <p:cNvSpPr>
            <a:spLocks noGrp="1"/>
          </p:cNvSpPr>
          <p:nvPr>
            <p:ph type="body" sz="quarter" idx="13" hasCustomPrompt="1"/>
          </p:nvPr>
        </p:nvSpPr>
        <p:spPr>
          <a:xfrm>
            <a:off x="813200" y="4475960"/>
            <a:ext cx="2437600"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9" name="Text Placeholder 9">
            <a:extLst>
              <a:ext uri="{FF2B5EF4-FFF2-40B4-BE49-F238E27FC236}">
                <a16:creationId xmlns:a16="http://schemas.microsoft.com/office/drawing/2014/main" id="{2D934099-829D-DC4F-48FB-F639281F9410}"/>
              </a:ext>
            </a:extLst>
          </p:cNvPr>
          <p:cNvSpPr>
            <a:spLocks noGrp="1"/>
          </p:cNvSpPr>
          <p:nvPr>
            <p:ph type="body" sz="quarter" idx="14" hasCustomPrompt="1"/>
          </p:nvPr>
        </p:nvSpPr>
        <p:spPr>
          <a:xfrm>
            <a:off x="813200" y="4918760"/>
            <a:ext cx="2437600"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0" name="Text Placeholder 11">
            <a:extLst>
              <a:ext uri="{FF2B5EF4-FFF2-40B4-BE49-F238E27FC236}">
                <a16:creationId xmlns:a16="http://schemas.microsoft.com/office/drawing/2014/main" id="{B57948E2-0544-297E-98BE-01D21FE1B9BC}"/>
              </a:ext>
            </a:extLst>
          </p:cNvPr>
          <p:cNvSpPr>
            <a:spLocks noGrp="1"/>
          </p:cNvSpPr>
          <p:nvPr>
            <p:ph type="body" sz="quarter" idx="15" hasCustomPrompt="1"/>
          </p:nvPr>
        </p:nvSpPr>
        <p:spPr>
          <a:xfrm>
            <a:off x="4064001" y="4475960"/>
            <a:ext cx="2438403"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1" name="Text Placeholder 13">
            <a:extLst>
              <a:ext uri="{FF2B5EF4-FFF2-40B4-BE49-F238E27FC236}">
                <a16:creationId xmlns:a16="http://schemas.microsoft.com/office/drawing/2014/main" id="{3F702000-308D-0551-45E0-1D6AA1A3CA5A}"/>
              </a:ext>
            </a:extLst>
          </p:cNvPr>
          <p:cNvSpPr>
            <a:spLocks noGrp="1"/>
          </p:cNvSpPr>
          <p:nvPr>
            <p:ph type="body" sz="quarter" idx="16" hasCustomPrompt="1"/>
          </p:nvPr>
        </p:nvSpPr>
        <p:spPr>
          <a:xfrm>
            <a:off x="4064001" y="4918760"/>
            <a:ext cx="2438403"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2" name="Text Placeholder 15">
            <a:extLst>
              <a:ext uri="{FF2B5EF4-FFF2-40B4-BE49-F238E27FC236}">
                <a16:creationId xmlns:a16="http://schemas.microsoft.com/office/drawing/2014/main" id="{4BFFF40C-A35B-E255-8C82-3946E4D66F0C}"/>
              </a:ext>
            </a:extLst>
          </p:cNvPr>
          <p:cNvSpPr>
            <a:spLocks noGrp="1"/>
          </p:cNvSpPr>
          <p:nvPr>
            <p:ph type="body" sz="quarter" idx="17" hasCustomPrompt="1"/>
          </p:nvPr>
        </p:nvSpPr>
        <p:spPr>
          <a:xfrm>
            <a:off x="7315203" y="4475960"/>
            <a:ext cx="2438397" cy="406800"/>
          </a:xfrm>
        </p:spPr>
        <p:txBody>
          <a:bodyPr anchor="b" anchorCtr="0"/>
          <a:lstStyle>
            <a:lvl1pPr marL="0" indent="0" algn="ctr">
              <a:lnSpc>
                <a:spcPct val="90000"/>
              </a:lnSpc>
              <a:spcBef>
                <a:spcPts val="0"/>
              </a:spcBef>
              <a:spcAft>
                <a:spcPts val="0"/>
              </a:spcAft>
              <a:buFontTx/>
              <a:buNone/>
              <a:defRPr sz="1600" b="1" baseline="0">
                <a:solidFill>
                  <a:schemeClr val="accent1"/>
                </a:solidFill>
              </a:defRPr>
            </a:lvl1pPr>
            <a:lvl2pPr marL="0" indent="0">
              <a:lnSpc>
                <a:spcPct val="90000"/>
              </a:lnSpc>
              <a:spcBef>
                <a:spcPts val="0"/>
              </a:spcBef>
              <a:spcAft>
                <a:spcPts val="0"/>
              </a:spcAft>
              <a:buFontTx/>
              <a:buNone/>
              <a:defRPr sz="2000" b="1">
                <a:solidFill>
                  <a:schemeClr val="tx2"/>
                </a:solidFill>
              </a:defRPr>
            </a:lvl2pPr>
            <a:lvl3pPr marL="0" indent="0">
              <a:lnSpc>
                <a:spcPct val="90000"/>
              </a:lnSpc>
              <a:spcBef>
                <a:spcPts val="0"/>
              </a:spcBef>
              <a:spcAft>
                <a:spcPts val="0"/>
              </a:spcAft>
              <a:buFontTx/>
              <a:buNone/>
              <a:defRPr sz="2000" b="1">
                <a:solidFill>
                  <a:schemeClr val="tx2"/>
                </a:solidFill>
              </a:defRPr>
            </a:lvl3pPr>
            <a:lvl4pPr marL="0" indent="0">
              <a:lnSpc>
                <a:spcPct val="90000"/>
              </a:lnSpc>
              <a:spcBef>
                <a:spcPts val="0"/>
              </a:spcBef>
              <a:spcAft>
                <a:spcPts val="0"/>
              </a:spcAft>
              <a:buFontTx/>
              <a:buNone/>
              <a:defRPr sz="2000" b="1">
                <a:solidFill>
                  <a:schemeClr val="tx2"/>
                </a:solidFill>
              </a:defRPr>
            </a:lvl4pPr>
            <a:lvl5pPr marL="0" indent="0">
              <a:lnSpc>
                <a:spcPct val="90000"/>
              </a:lnSpc>
              <a:spcBef>
                <a:spcPts val="0"/>
              </a:spcBef>
              <a:spcAft>
                <a:spcPts val="0"/>
              </a:spcAft>
              <a:buFontTx/>
              <a:buNone/>
              <a:defRPr sz="2000" b="1">
                <a:solidFill>
                  <a:schemeClr val="tx2"/>
                </a:solidFill>
              </a:defRPr>
            </a:lvl5pPr>
            <a:lvl6pPr marL="0" indent="0">
              <a:lnSpc>
                <a:spcPct val="90000"/>
              </a:lnSpc>
              <a:spcBef>
                <a:spcPts val="0"/>
              </a:spcBef>
              <a:spcAft>
                <a:spcPts val="0"/>
              </a:spcAft>
              <a:buFontTx/>
              <a:buNone/>
              <a:defRPr sz="2000" b="1">
                <a:solidFill>
                  <a:schemeClr val="tx2"/>
                </a:solidFill>
              </a:defRPr>
            </a:lvl6pPr>
            <a:lvl7pPr marL="0" indent="0">
              <a:lnSpc>
                <a:spcPct val="90000"/>
              </a:lnSpc>
              <a:spcBef>
                <a:spcPts val="0"/>
              </a:spcBef>
              <a:spcAft>
                <a:spcPts val="0"/>
              </a:spcAft>
              <a:buFontTx/>
              <a:buNone/>
              <a:defRPr sz="2000" b="1">
                <a:solidFill>
                  <a:schemeClr val="tx2"/>
                </a:solidFill>
              </a:defRPr>
            </a:lvl7pPr>
            <a:lvl8pPr marL="0" indent="0">
              <a:lnSpc>
                <a:spcPct val="90000"/>
              </a:lnSpc>
              <a:spcBef>
                <a:spcPts val="0"/>
              </a:spcBef>
              <a:spcAft>
                <a:spcPts val="0"/>
              </a:spcAft>
              <a:buFontTx/>
              <a:buNone/>
              <a:defRPr sz="2000" b="1">
                <a:solidFill>
                  <a:schemeClr val="tx2"/>
                </a:solidFill>
              </a:defRPr>
            </a:lvl8pPr>
            <a:lvl9pPr marL="0" indent="0">
              <a:lnSpc>
                <a:spcPct val="90000"/>
              </a:lnSpc>
              <a:spcBef>
                <a:spcPts val="0"/>
              </a:spcBef>
              <a:spcAft>
                <a:spcPts val="0"/>
              </a:spcAft>
              <a:buFontTx/>
              <a:buNone/>
              <a:defRPr sz="2000" b="1">
                <a:solidFill>
                  <a:schemeClr val="tx2"/>
                </a:solidFill>
              </a:defRPr>
            </a:lvl9pPr>
          </a:lstStyle>
          <a:p>
            <a:pPr lvl="0"/>
            <a:r>
              <a:rPr lang="da-DK" noProof="0" dirty="0"/>
              <a:t>Klik for at tilføje en kort overskrift</a:t>
            </a:r>
          </a:p>
        </p:txBody>
      </p:sp>
      <p:sp>
        <p:nvSpPr>
          <p:cNvPr id="13" name="Text Placeholder 17">
            <a:extLst>
              <a:ext uri="{FF2B5EF4-FFF2-40B4-BE49-F238E27FC236}">
                <a16:creationId xmlns:a16="http://schemas.microsoft.com/office/drawing/2014/main" id="{CDA206BF-D1EC-20DC-23A8-6B06BA4668F4}"/>
              </a:ext>
            </a:extLst>
          </p:cNvPr>
          <p:cNvSpPr>
            <a:spLocks noGrp="1"/>
          </p:cNvSpPr>
          <p:nvPr>
            <p:ph type="body" sz="quarter" idx="18" hasCustomPrompt="1"/>
          </p:nvPr>
        </p:nvSpPr>
        <p:spPr>
          <a:xfrm>
            <a:off x="7315203" y="4918760"/>
            <a:ext cx="2438397" cy="720040"/>
          </a:xfrm>
        </p:spPr>
        <p:txBody>
          <a:bodyPr/>
          <a:lstStyle>
            <a:lvl1pPr marL="0" indent="0" algn="ctr">
              <a:lnSpc>
                <a:spcPct val="100000"/>
              </a:lnSpc>
              <a:spcBef>
                <a:spcPts val="0"/>
              </a:spcBef>
              <a:spcAft>
                <a:spcPts val="600"/>
              </a:spcAft>
              <a:buFontTx/>
              <a:buNone/>
              <a:defRPr sz="1200" b="0">
                <a:solidFill>
                  <a:schemeClr val="accent1"/>
                </a:solidFill>
              </a:defRPr>
            </a:lvl1pPr>
            <a:lvl2pPr marL="0" indent="0">
              <a:lnSpc>
                <a:spcPct val="100000"/>
              </a:lnSpc>
              <a:spcBef>
                <a:spcPts val="0"/>
              </a:spcBef>
              <a:spcAft>
                <a:spcPts val="600"/>
              </a:spcAft>
              <a:buFontTx/>
              <a:buNone/>
              <a:defRPr sz="1600" b="0">
                <a:solidFill>
                  <a:schemeClr val="tx2"/>
                </a:solidFill>
              </a:defRPr>
            </a:lvl2pPr>
            <a:lvl3pPr marL="0" indent="0">
              <a:lnSpc>
                <a:spcPct val="100000"/>
              </a:lnSpc>
              <a:spcBef>
                <a:spcPts val="0"/>
              </a:spcBef>
              <a:spcAft>
                <a:spcPts val="600"/>
              </a:spcAft>
              <a:buFontTx/>
              <a:buNone/>
              <a:defRPr sz="1600" b="0">
                <a:solidFill>
                  <a:schemeClr val="tx2"/>
                </a:solidFill>
              </a:defRPr>
            </a:lvl3pPr>
            <a:lvl4pPr marL="0" indent="0">
              <a:lnSpc>
                <a:spcPct val="100000"/>
              </a:lnSpc>
              <a:spcBef>
                <a:spcPts val="0"/>
              </a:spcBef>
              <a:spcAft>
                <a:spcPts val="600"/>
              </a:spcAft>
              <a:buFontTx/>
              <a:buNone/>
              <a:defRPr sz="1600" b="0">
                <a:solidFill>
                  <a:schemeClr val="tx2"/>
                </a:solidFill>
              </a:defRPr>
            </a:lvl4pPr>
            <a:lvl5pPr marL="0" indent="0">
              <a:lnSpc>
                <a:spcPct val="100000"/>
              </a:lnSpc>
              <a:spcBef>
                <a:spcPts val="0"/>
              </a:spcBef>
              <a:spcAft>
                <a:spcPts val="600"/>
              </a:spcAft>
              <a:buFontTx/>
              <a:buNone/>
              <a:defRPr sz="1600" b="0">
                <a:solidFill>
                  <a:schemeClr val="tx2"/>
                </a:solidFill>
              </a:defRPr>
            </a:lvl5pPr>
            <a:lvl6pPr marL="0" indent="0">
              <a:lnSpc>
                <a:spcPct val="100000"/>
              </a:lnSpc>
              <a:spcBef>
                <a:spcPts val="0"/>
              </a:spcBef>
              <a:spcAft>
                <a:spcPts val="600"/>
              </a:spcAft>
              <a:buFontTx/>
              <a:buNone/>
              <a:defRPr sz="1600" b="0">
                <a:solidFill>
                  <a:schemeClr val="tx2"/>
                </a:solidFill>
              </a:defRPr>
            </a:lvl6pPr>
            <a:lvl7pPr marL="0" indent="0">
              <a:lnSpc>
                <a:spcPct val="100000"/>
              </a:lnSpc>
              <a:spcBef>
                <a:spcPts val="0"/>
              </a:spcBef>
              <a:spcAft>
                <a:spcPts val="600"/>
              </a:spcAft>
              <a:buFontTx/>
              <a:buNone/>
              <a:defRPr sz="1600" b="0">
                <a:solidFill>
                  <a:schemeClr val="tx2"/>
                </a:solidFill>
              </a:defRPr>
            </a:lvl7pPr>
            <a:lvl8pPr marL="0" indent="0">
              <a:lnSpc>
                <a:spcPct val="100000"/>
              </a:lnSpc>
              <a:spcBef>
                <a:spcPts val="0"/>
              </a:spcBef>
              <a:spcAft>
                <a:spcPts val="600"/>
              </a:spcAft>
              <a:buFontTx/>
              <a:buNone/>
              <a:defRPr sz="1600" b="0">
                <a:solidFill>
                  <a:schemeClr val="tx2"/>
                </a:solidFill>
              </a:defRPr>
            </a:lvl8pPr>
            <a:lvl9pPr marL="0" indent="0">
              <a:lnSpc>
                <a:spcPct val="100000"/>
              </a:lnSpc>
              <a:spcBef>
                <a:spcPts val="0"/>
              </a:spcBef>
              <a:spcAft>
                <a:spcPts val="600"/>
              </a:spcAft>
              <a:buFontTx/>
              <a:buNone/>
              <a:defRPr sz="1600" b="0">
                <a:solidFill>
                  <a:schemeClr val="tx2"/>
                </a:solidFill>
              </a:defRPr>
            </a:lvl9pPr>
          </a:lstStyle>
          <a:p>
            <a:pPr lvl="0"/>
            <a:r>
              <a:rPr lang="da-DK" noProof="0" dirty="0"/>
              <a:t>Klik for at tilføje tekst, der supplerer overskriften</a:t>
            </a:r>
          </a:p>
        </p:txBody>
      </p:sp>
      <p:sp>
        <p:nvSpPr>
          <p:cNvPr id="19" name="Picture Placeholder 18">
            <a:extLst>
              <a:ext uri="{FF2B5EF4-FFF2-40B4-BE49-F238E27FC236}">
                <a16:creationId xmlns:a16="http://schemas.microsoft.com/office/drawing/2014/main" id="{0704B4FD-B023-3CFD-725B-17F74B00FD36}"/>
              </a:ext>
            </a:extLst>
          </p:cNvPr>
          <p:cNvSpPr>
            <a:spLocks noGrp="1"/>
          </p:cNvSpPr>
          <p:nvPr>
            <p:ph type="pic" sz="quarter" idx="22" hasCustomPrompt="1"/>
          </p:nvPr>
        </p:nvSpPr>
        <p:spPr>
          <a:xfrm>
            <a:off x="925000"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0" name="Picture Placeholder 20">
            <a:extLst>
              <a:ext uri="{FF2B5EF4-FFF2-40B4-BE49-F238E27FC236}">
                <a16:creationId xmlns:a16="http://schemas.microsoft.com/office/drawing/2014/main" id="{59949894-2196-BD5D-1FE3-BC8BD182D7C9}"/>
              </a:ext>
            </a:extLst>
          </p:cNvPr>
          <p:cNvSpPr>
            <a:spLocks noGrp="1"/>
          </p:cNvSpPr>
          <p:nvPr>
            <p:ph type="pic" sz="quarter" idx="23" hasCustomPrompt="1"/>
          </p:nvPr>
        </p:nvSpPr>
        <p:spPr>
          <a:xfrm>
            <a:off x="4176201" y="2035358"/>
            <a:ext cx="2214000" cy="2214000"/>
          </a:xfrm>
        </p:spPr>
        <p:txBody>
          <a:bodyPr/>
          <a:lstStyle>
            <a:lvl1pPr marL="0" indent="0" algn="ctr">
              <a:buNone/>
              <a:defRPr sz="1000"/>
            </a:lvl1pPr>
          </a:lstStyle>
          <a:p>
            <a:r>
              <a:rPr lang="da-DK" dirty="0"/>
              <a:t>Indsæt ikon: Kopiér ikon fra ikon-slide                                 Klik på rammen, indsæt kopieret ikon</a:t>
            </a:r>
          </a:p>
        </p:txBody>
      </p:sp>
      <p:sp>
        <p:nvSpPr>
          <p:cNvPr id="21" name="Picture Placeholder 22">
            <a:extLst>
              <a:ext uri="{FF2B5EF4-FFF2-40B4-BE49-F238E27FC236}">
                <a16:creationId xmlns:a16="http://schemas.microsoft.com/office/drawing/2014/main" id="{8CC8A025-9457-A328-0794-42B73FAF7FB5}"/>
              </a:ext>
            </a:extLst>
          </p:cNvPr>
          <p:cNvSpPr>
            <a:spLocks noGrp="1"/>
          </p:cNvSpPr>
          <p:nvPr>
            <p:ph type="pic" sz="quarter" idx="24" hasCustomPrompt="1"/>
          </p:nvPr>
        </p:nvSpPr>
        <p:spPr>
          <a:xfrm>
            <a:off x="7434190" y="2035358"/>
            <a:ext cx="2214000" cy="2214000"/>
          </a:xfrm>
        </p:spPr>
        <p:txBody>
          <a:bodyPr/>
          <a:lstStyle>
            <a:lvl1pPr marL="0" indent="0" algn="ctr">
              <a:buNone/>
              <a:defRPr sz="1000"/>
            </a:lvl1pPr>
          </a:lstStyle>
          <a:p>
            <a:r>
              <a:rPr lang="da-DK" dirty="0"/>
              <a:t>Indsæt ikon: Kopiér ikon fra ikon-slide                                 Klik på rammen, indsæt kopieret ikon</a:t>
            </a:r>
          </a:p>
        </p:txBody>
      </p:sp>
    </p:spTree>
    <p:extLst>
      <p:ext uri="{BB962C8B-B14F-4D97-AF65-F5344CB8AC3E}">
        <p14:creationId xmlns:p14="http://schemas.microsoft.com/office/powerpoint/2010/main" val="2315614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hidden="1">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4A3C8DFB-3355-4659-9ED7-DAC70A73CE6A}" type="datetime2">
              <a:rPr lang="da-DK" smtClean="0"/>
              <a:t>17. september 2024</a:t>
            </a:fld>
            <a:endParaRPr lang="da-DK" dirty="0"/>
          </a:p>
        </p:txBody>
      </p:sp>
      <p:sp>
        <p:nvSpPr>
          <p:cNvPr id="4" name="Footer Placeholder 3" hidden="1">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4027B451-24B7-478B-B3CE-569A8D47EA04}" type="datetime2">
              <a:rPr lang="da-DK" smtClean="0"/>
              <a:t>17. september 2024</a:t>
            </a:fld>
            <a:endParaRPr lang="da-DK" dirty="0"/>
          </a:p>
        </p:txBody>
      </p:sp>
      <p:sp>
        <p:nvSpPr>
          <p:cNvPr id="6" name="Footer Placeholder 5" hidden="1">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20" name="Title Placeholder 1">
            <a:extLst>
              <a:ext uri="{FF2B5EF4-FFF2-40B4-BE49-F238E27FC236}">
                <a16:creationId xmlns:a16="http://schemas.microsoft.com/office/drawing/2014/main" id="{6F066AF5-6029-1709-3A20-48E6D1FEEDEC}"/>
              </a:ext>
            </a:extLst>
          </p:cNvPr>
          <p:cNvSpPr>
            <a:spLocks noGrp="1"/>
          </p:cNvSpPr>
          <p:nvPr>
            <p:ph type="title" hasCustomPrompt="1"/>
          </p:nvPr>
        </p:nvSpPr>
        <p:spPr>
          <a:xfrm>
            <a:off x="812800" y="2032000"/>
            <a:ext cx="7315200" cy="1085649"/>
          </a:xfrm>
          <a:prstGeom prst="rect">
            <a:avLst/>
          </a:prstGeom>
        </p:spPr>
        <p:txBody>
          <a:bodyPr vert="horz" lIns="0" tIns="0" rIns="194400" bIns="0" rtlCol="0" anchor="t">
            <a:noAutofit/>
          </a:bodyPr>
          <a:lstStyle>
            <a:lvl1pPr>
              <a:defRPr sz="4200">
                <a:solidFill>
                  <a:schemeClr val="accent1"/>
                </a:solidFill>
              </a:defRPr>
            </a:lvl1pPr>
          </a:lstStyle>
          <a:p>
            <a:r>
              <a:rPr lang="da-DK" dirty="0">
                <a:effectLst/>
              </a:rPr>
              <a:t>Skriv fx: Tak for i dag</a:t>
            </a:r>
            <a:endParaRPr lang="da-DK" dirty="0"/>
          </a:p>
        </p:txBody>
      </p:sp>
      <p:sp>
        <p:nvSpPr>
          <p:cNvPr id="36" name="Text Placeholder 5">
            <a:extLst>
              <a:ext uri="{FF2B5EF4-FFF2-40B4-BE49-F238E27FC236}">
                <a16:creationId xmlns:a16="http://schemas.microsoft.com/office/drawing/2014/main" id="{EB3F7EF8-2B20-4958-9792-9750B64D4278}"/>
              </a:ext>
            </a:extLst>
          </p:cNvPr>
          <p:cNvSpPr>
            <a:spLocks noGrp="1"/>
          </p:cNvSpPr>
          <p:nvPr>
            <p:ph type="body" sz="quarter" idx="12" hasCustomPrompt="1"/>
          </p:nvPr>
        </p:nvSpPr>
        <p:spPr>
          <a:xfrm>
            <a:off x="812800" y="3254021"/>
            <a:ext cx="7316186" cy="528181"/>
          </a:xfrm>
        </p:spPr>
        <p:txBody>
          <a:bodyPr/>
          <a:lstStyle>
            <a:lvl1pPr marL="0" indent="0">
              <a:lnSpc>
                <a:spcPct val="80000"/>
              </a:lnSpc>
              <a:buNone/>
              <a:defRPr/>
            </a:lvl1pPr>
          </a:lstStyle>
          <a:p>
            <a:pPr lvl="0"/>
            <a:r>
              <a:rPr lang="da-DK" dirty="0"/>
              <a:t>Klik for at tilføje ekstra tekst til at supplere overskriften</a:t>
            </a:r>
          </a:p>
        </p:txBody>
      </p:sp>
      <p:sp>
        <p:nvSpPr>
          <p:cNvPr id="38" name="Text Placeholder 7">
            <a:extLst>
              <a:ext uri="{FF2B5EF4-FFF2-40B4-BE49-F238E27FC236}">
                <a16:creationId xmlns:a16="http://schemas.microsoft.com/office/drawing/2014/main" id="{68988A66-B42E-E0AC-041B-13CC2123F141}"/>
              </a:ext>
            </a:extLst>
          </p:cNvPr>
          <p:cNvSpPr>
            <a:spLocks noGrp="1"/>
          </p:cNvSpPr>
          <p:nvPr>
            <p:ph type="body" sz="quarter" idx="13" hasCustomPrompt="1"/>
          </p:nvPr>
        </p:nvSpPr>
        <p:spPr>
          <a:xfrm>
            <a:off x="812395" y="4411366"/>
            <a:ext cx="4064405" cy="180000"/>
          </a:xfrm>
        </p:spPr>
        <p:txBody>
          <a:bodyPr anchor="b" anchorCtr="0">
            <a:noAutofit/>
          </a:bodyPr>
          <a:lstStyle>
            <a:lvl1pPr marL="0" indent="0">
              <a:buNone/>
              <a:defRPr sz="1200"/>
            </a:lvl1pPr>
          </a:lstStyle>
          <a:p>
            <a:pPr lvl="0"/>
            <a:r>
              <a:rPr lang="da-DK" noProof="0" dirty="0"/>
              <a:t>Klik for at tilføje fornavn, efternavn</a:t>
            </a:r>
          </a:p>
        </p:txBody>
      </p:sp>
      <p:sp>
        <p:nvSpPr>
          <p:cNvPr id="2" name="Text Placeholder 9">
            <a:extLst>
              <a:ext uri="{FF2B5EF4-FFF2-40B4-BE49-F238E27FC236}">
                <a16:creationId xmlns:a16="http://schemas.microsoft.com/office/drawing/2014/main" id="{816FCBC4-BA5C-FCD8-0DBF-59A04C6DBA19}"/>
              </a:ext>
            </a:extLst>
          </p:cNvPr>
          <p:cNvSpPr>
            <a:spLocks noGrp="1"/>
          </p:cNvSpPr>
          <p:nvPr>
            <p:ph type="body" sz="quarter" idx="15" hasCustomPrompt="1"/>
          </p:nvPr>
        </p:nvSpPr>
        <p:spPr>
          <a:xfrm>
            <a:off x="812395" y="4619173"/>
            <a:ext cx="4064405" cy="180000"/>
          </a:xfrm>
        </p:spPr>
        <p:txBody>
          <a:bodyPr>
            <a:noAutofit/>
          </a:bodyPr>
          <a:lstStyle>
            <a:lvl1pPr marL="0" indent="0">
              <a:buNone/>
              <a:defRPr sz="1200">
                <a:solidFill>
                  <a:schemeClr val="tx1">
                    <a:lumMod val="50000"/>
                    <a:lumOff val="50000"/>
                  </a:schemeClr>
                </a:solidFill>
              </a:defRPr>
            </a:lvl1pPr>
          </a:lstStyle>
          <a:p>
            <a:pPr lvl="0"/>
            <a:r>
              <a:rPr lang="da-DK" noProof="0" dirty="0"/>
              <a:t>Klik for at tilføje stilling</a:t>
            </a:r>
          </a:p>
        </p:txBody>
      </p:sp>
      <p:sp>
        <p:nvSpPr>
          <p:cNvPr id="3" name="Text Placeholder 11">
            <a:extLst>
              <a:ext uri="{FF2B5EF4-FFF2-40B4-BE49-F238E27FC236}">
                <a16:creationId xmlns:a16="http://schemas.microsoft.com/office/drawing/2014/main" id="{CED3786C-2238-F7D8-137B-EBE3508FFBCA}"/>
              </a:ext>
            </a:extLst>
          </p:cNvPr>
          <p:cNvSpPr>
            <a:spLocks noGrp="1"/>
          </p:cNvSpPr>
          <p:nvPr>
            <p:ph type="body" sz="quarter" idx="16" hasCustomPrompt="1"/>
          </p:nvPr>
        </p:nvSpPr>
        <p:spPr>
          <a:xfrm>
            <a:off x="812395" y="4993235"/>
            <a:ext cx="4064405" cy="180000"/>
          </a:xfrm>
        </p:spPr>
        <p:txBody>
          <a:bodyPr anchor="b" anchorCtr="0">
            <a:noAutofit/>
          </a:bodyPr>
          <a:lstStyle>
            <a:lvl1pPr marL="0" indent="0">
              <a:buNone/>
              <a:defRPr sz="1200"/>
            </a:lvl1pPr>
          </a:lstStyle>
          <a:p>
            <a:pPr lvl="0"/>
            <a:r>
              <a:rPr lang="da-DK" noProof="0" dirty="0"/>
              <a:t>Klik for at tilføje mail@bm.dk</a:t>
            </a:r>
          </a:p>
        </p:txBody>
      </p:sp>
      <p:sp>
        <p:nvSpPr>
          <p:cNvPr id="4" name="Text Placeholder 13">
            <a:extLst>
              <a:ext uri="{FF2B5EF4-FFF2-40B4-BE49-F238E27FC236}">
                <a16:creationId xmlns:a16="http://schemas.microsoft.com/office/drawing/2014/main" id="{B50BA853-A991-18CC-E829-93C1AEF7EFEB}"/>
              </a:ext>
            </a:extLst>
          </p:cNvPr>
          <p:cNvSpPr>
            <a:spLocks noGrp="1"/>
          </p:cNvSpPr>
          <p:nvPr>
            <p:ph type="body" sz="quarter" idx="17" hasCustomPrompt="1"/>
          </p:nvPr>
        </p:nvSpPr>
        <p:spPr>
          <a:xfrm>
            <a:off x="812395" y="5218459"/>
            <a:ext cx="4064405" cy="180000"/>
          </a:xfrm>
        </p:spPr>
        <p:txBody>
          <a:bodyPr>
            <a:noAutofit/>
          </a:bodyPr>
          <a:lstStyle>
            <a:lvl1pPr marL="0" indent="0">
              <a:buNone/>
              <a:defRPr sz="1200"/>
            </a:lvl1pPr>
          </a:lstStyle>
          <a:p>
            <a:pPr lvl="0"/>
            <a:r>
              <a:rPr lang="da-DK" noProof="0" dirty="0"/>
              <a:t>Klik for at tilføje +45 00 00 00 00</a:t>
            </a:r>
          </a:p>
        </p:txBody>
      </p:sp>
      <p:sp>
        <p:nvSpPr>
          <p:cNvPr id="40" name="Text Placeholder 15">
            <a:extLst>
              <a:ext uri="{FF2B5EF4-FFF2-40B4-BE49-F238E27FC236}">
                <a16:creationId xmlns:a16="http://schemas.microsoft.com/office/drawing/2014/main" id="{D1B06B06-88AB-865B-69A7-AE02379BCCEA}"/>
              </a:ext>
            </a:extLst>
          </p:cNvPr>
          <p:cNvSpPr>
            <a:spLocks noGrp="1"/>
          </p:cNvSpPr>
          <p:nvPr>
            <p:ph type="body" sz="quarter" idx="14" hasCustomPrompt="1"/>
          </p:nvPr>
        </p:nvSpPr>
        <p:spPr>
          <a:xfrm>
            <a:off x="812394" y="5864629"/>
            <a:ext cx="4064406" cy="180000"/>
          </a:xfrm>
        </p:spPr>
        <p:txBody>
          <a:bodyPr wrap="square">
            <a:noAutofit/>
          </a:bodyPr>
          <a:lstStyle>
            <a:lvl1pPr marL="0" indent="0">
              <a:buNone/>
              <a:defRPr sz="1200"/>
            </a:lvl1pPr>
          </a:lstStyle>
          <a:p>
            <a:pPr lvl="0"/>
            <a:r>
              <a:rPr lang="da-DK" dirty="0"/>
              <a:t>Klik for at tilføje dato, fx: ”1. januar 2023”</a:t>
            </a:r>
          </a:p>
        </p:txBody>
      </p:sp>
      <p:sp>
        <p:nvSpPr>
          <p:cNvPr id="12" name="Date Placeholder 11" hidden="1">
            <a:extLst>
              <a:ext uri="{FF2B5EF4-FFF2-40B4-BE49-F238E27FC236}">
                <a16:creationId xmlns:a16="http://schemas.microsoft.com/office/drawing/2014/main" id="{011723D4-0DF9-3E6B-6530-932E80764986}"/>
              </a:ext>
            </a:extLst>
          </p:cNvPr>
          <p:cNvSpPr>
            <a:spLocks noGrp="1"/>
          </p:cNvSpPr>
          <p:nvPr>
            <p:ph type="dt" sz="half" idx="18"/>
          </p:nvPr>
        </p:nvSpPr>
        <p:spPr/>
        <p:txBody>
          <a:bodyPr/>
          <a:lstStyle/>
          <a:p>
            <a:fld id="{6C7860DD-C0F3-424C-8394-002DB7A09D39}" type="datetime2">
              <a:rPr lang="da-DK" smtClean="0"/>
              <a:t>17. september 2024</a:t>
            </a:fld>
            <a:endParaRPr lang="da-DK" dirty="0"/>
          </a:p>
        </p:txBody>
      </p:sp>
      <p:sp>
        <p:nvSpPr>
          <p:cNvPr id="13" name="Footer Placeholder 12" hidden="1">
            <a:extLst>
              <a:ext uri="{FF2B5EF4-FFF2-40B4-BE49-F238E27FC236}">
                <a16:creationId xmlns:a16="http://schemas.microsoft.com/office/drawing/2014/main" id="{63FC0650-7421-F726-0BEB-C260B3FB82C0}"/>
              </a:ext>
            </a:extLst>
          </p:cNvPr>
          <p:cNvSpPr>
            <a:spLocks noGrp="1"/>
          </p:cNvSpPr>
          <p:nvPr>
            <p:ph type="ftr" sz="quarter" idx="19"/>
          </p:nvPr>
        </p:nvSpPr>
        <p:spPr/>
        <p:txBody>
          <a:bodyPr/>
          <a:lstStyle/>
          <a:p>
            <a:endParaRPr lang="da-DK" dirty="0"/>
          </a:p>
        </p:txBody>
      </p:sp>
      <p:sp>
        <p:nvSpPr>
          <p:cNvPr id="14" name="Slide Number Placeholder 13">
            <a:extLst>
              <a:ext uri="{FF2B5EF4-FFF2-40B4-BE49-F238E27FC236}">
                <a16:creationId xmlns:a16="http://schemas.microsoft.com/office/drawing/2014/main" id="{58BDB077-B0BE-FAD2-AD98-E90F6BC61E13}"/>
              </a:ext>
            </a:extLst>
          </p:cNvPr>
          <p:cNvSpPr>
            <a:spLocks noGrp="1"/>
          </p:cNvSpPr>
          <p:nvPr>
            <p:ph type="sldNum" sz="quarter" idx="20"/>
          </p:nvPr>
        </p:nvSpPr>
        <p:spPr/>
        <p:txBody>
          <a:bodyPr/>
          <a:lstStyle/>
          <a:p>
            <a:fld id="{24C8C45C-947F-4981-8B3F-4F32E973C901}" type="slidenum">
              <a:rPr lang="da-DK" smtClean="0"/>
              <a:pPr/>
              <a:t>‹#›</a:t>
            </a:fld>
            <a:endParaRPr lang="da-DK" dirty="0"/>
          </a:p>
        </p:txBody>
      </p:sp>
      <p:pic>
        <p:nvPicPr>
          <p:cNvPr id="16" name="Billede 15">
            <a:extLst>
              <a:ext uri="{FF2B5EF4-FFF2-40B4-BE49-F238E27FC236}">
                <a16:creationId xmlns:a16="http://schemas.microsoft.com/office/drawing/2014/main" id="{17DCC689-77A9-4A16-A1A1-F819DD0642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2799" y="443482"/>
            <a:ext cx="2528360" cy="576000"/>
          </a:xfrm>
          <a:prstGeom prst="rect">
            <a:avLst/>
          </a:prstGeom>
        </p:spPr>
      </p:pic>
    </p:spTree>
    <p:extLst>
      <p:ext uri="{BB962C8B-B14F-4D97-AF65-F5344CB8AC3E}">
        <p14:creationId xmlns:p14="http://schemas.microsoft.com/office/powerpoint/2010/main" val="258748557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812801" y="448713"/>
            <a:ext cx="10566400"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812801" y="1614980"/>
            <a:ext cx="244891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LAYOUTS</a:t>
            </a:r>
            <a:br>
              <a:rPr lang="da-DK" sz="1600" dirty="0">
                <a:latin typeface="+mn-lt"/>
                <a:cs typeface="Arial" panose="020B0604020202020204" pitchFamily="34" charset="0"/>
              </a:rPr>
            </a:br>
            <a:r>
              <a:rPr lang="da-DK" sz="1600" dirty="0">
                <a:latin typeface="+mn-lt"/>
                <a:cs typeface="Arial" panose="020B0604020202020204" pitchFamily="34" charset="0"/>
              </a:rPr>
              <a:t/>
            </a:r>
            <a:br>
              <a:rPr lang="da-DK" sz="1600" dirty="0">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r>
              <a:rPr lang="da-DK" altLang="da-DK" sz="900" b="0" baseline="0" noProof="1">
                <a:solidFill>
                  <a:schemeClr val="tx1"/>
                </a:solidFill>
                <a:latin typeface="+mn-lt"/>
                <a:cs typeface="Arial" panose="020B0604020202020204" pitchFamily="34" charset="0"/>
              </a:rPr>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slides-layout.</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 </a:t>
            </a:r>
            <a:r>
              <a:rPr lang="da-DK" altLang="da-DK" sz="900" b="0" noProof="1">
                <a:solidFill>
                  <a:schemeClr val="tx1"/>
                </a:solidFill>
                <a:latin typeface="+mn-lt"/>
                <a:cs typeface="Arial" panose="020B0604020202020204" pitchFamily="34" charset="0"/>
              </a:rPr>
              <a:t>og</a:t>
            </a:r>
            <a:r>
              <a:rPr lang="da-DK" altLang="da-DK" sz="900" b="0" baseline="0"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kern="1200" noProof="1">
                <a:solidFill>
                  <a:schemeClr val="tx1"/>
                </a:solidFill>
                <a:latin typeface="Arial" charset="0"/>
                <a:ea typeface="+mn-ea"/>
                <a:cs typeface="Arial" panose="020B0604020202020204" pitchFamily="34" charset="0"/>
              </a:rPr>
              <a:t>Brug </a:t>
            </a:r>
            <a:r>
              <a:rPr lang="da-DK" altLang="da-DK" sz="900" b="1" kern="1200" noProof="1">
                <a:solidFill>
                  <a:schemeClr val="tx1"/>
                </a:solidFill>
                <a:latin typeface="Arial" charset="0"/>
                <a:ea typeface="+mn-ea"/>
                <a:cs typeface="Arial" panose="020B0604020202020204" pitchFamily="34" charset="0"/>
              </a:rPr>
              <a:t>SHIFT+TAB  </a:t>
            </a:r>
            <a:r>
              <a:rPr lang="da-DK" altLang="da-DK" sz="900" b="0" kern="1200" noProof="1">
                <a:solidFill>
                  <a:schemeClr val="tx1"/>
                </a:solidFill>
                <a:latin typeface="Arial" charset="0"/>
                <a:ea typeface="+mn-ea"/>
                <a:cs typeface="Arial" panose="020B0604020202020204" pitchFamily="34" charset="0"/>
              </a:rPr>
              <a:t>f</a:t>
            </a:r>
            <a:r>
              <a:rPr lang="da-DK" altLang="da-DK" sz="900" b="0" noProof="1">
                <a:solidFill>
                  <a:schemeClr val="tx1"/>
                </a:solidFill>
                <a:latin typeface="+mn-lt"/>
                <a:cs typeface="Arial" panose="020B0604020202020204" pitchFamily="34" charset="0"/>
              </a:rPr>
              <a:t>or at gå tilbage i tekst-niveauer. </a:t>
            </a:r>
          </a:p>
          <a:p>
            <a:pPr eaLnBrk="1" hangingPunct="1">
              <a:spcAft>
                <a:spcPts val="600"/>
              </a:spcAft>
              <a:defRPr/>
            </a:pPr>
            <a:r>
              <a:rPr lang="da-DK" altLang="da-DK" sz="900" b="0" noProof="1">
                <a:solidFill>
                  <a:schemeClr val="tx1"/>
                </a:solidFill>
                <a:latin typeface="+mn-lt"/>
                <a:cs typeface="Arial" panose="020B0604020202020204" pitchFamily="34" charset="0"/>
              </a:rPr>
              <a:t>Alternativt kan du bruge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a:t>
            </a: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bullet-knappen for at sætte korrekt bullet igen.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498493" y="1614980"/>
            <a:ext cx="2448911"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Klik</a:t>
            </a:r>
            <a:r>
              <a:rPr lang="da-DK" altLang="da-DK" sz="900" b="0" baseline="0" noProof="1">
                <a:solidFill>
                  <a:schemeClr val="tx1"/>
                </a:solidFill>
                <a:latin typeface="+mn-lt"/>
                <a:cs typeface="Arial" panose="020B0604020202020204" pitchFamily="34" charset="0"/>
              </a:rPr>
              <a:t> på ikonet p</a:t>
            </a:r>
            <a:r>
              <a:rPr lang="da-DK" altLang="da-DK" sz="900" b="0" noProof="1">
                <a:solidFill>
                  <a:schemeClr val="tx1"/>
                </a:solidFill>
                <a:latin typeface="+mn-lt"/>
                <a:cs typeface="Arial" panose="020B0604020202020204" pitchFamily="34" charset="0"/>
              </a:rPr>
              <a:t>å slides med billedpladsholder,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ændre billedets størrelse,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 sker, så højreklik på billedet og vælg </a:t>
            </a:r>
            <a:r>
              <a:rPr lang="da-DK" altLang="da-DK" sz="900" b="1" noProof="1">
                <a:solidFill>
                  <a:schemeClr val="tx1"/>
                </a:solidFill>
                <a:latin typeface="+mn-lt"/>
                <a:cs typeface="Arial" panose="020B0604020202020204" pitchFamily="34" charset="0"/>
              </a:rPr>
              <a:t>Placer bagest.</a:t>
            </a: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35848" y="1614980"/>
            <a:ext cx="2581489"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cap="all" baseline="0" noProof="1">
                <a:latin typeface="+mn-lt"/>
                <a:cs typeface="Arial" panose="020B0604020202020204" pitchFamily="34" charset="0"/>
              </a:rPr>
              <a:t>SIDEnummer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Indsæt sidenummer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Sidenummer </a:t>
            </a: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Er sidenummer aktivt, så sluk for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tag vinduet frem igen, og tænd for Sidenummer.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to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61255" y="5407305"/>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736075" y="314833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66702" y="2032000"/>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808489" y="218009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812219" y="379265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61796" y="464926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67676" y="2709768"/>
            <a:ext cx="475428" cy="176762"/>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38CB3AE4-8087-403D-A93F-5470318A89C2}" type="datetime2">
              <a:rPr lang="da-DK" smtClean="0"/>
              <a:t>17. september 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a:t>
            </a:fld>
            <a:endParaRPr lang="da-DK" dirty="0"/>
          </a:p>
        </p:txBody>
      </p:sp>
      <p:pic>
        <p:nvPicPr>
          <p:cNvPr id="5" name="Billede 4">
            <a:extLst>
              <a:ext uri="{FF2B5EF4-FFF2-40B4-BE49-F238E27FC236}">
                <a16:creationId xmlns:a16="http://schemas.microsoft.com/office/drawing/2014/main" id="{943B692E-9EBD-EEA2-C1E7-8C30249B5A23}"/>
              </a:ext>
            </a:extLst>
          </p:cNvPr>
          <p:cNvPicPr>
            <a:picLocks noChangeAspect="1"/>
          </p:cNvPicPr>
          <p:nvPr userDrawn="1"/>
        </p:nvPicPr>
        <p:blipFill>
          <a:blip r:embed="rId9"/>
          <a:stretch>
            <a:fillRect/>
          </a:stretch>
        </p:blipFill>
        <p:spPr>
          <a:xfrm>
            <a:off x="10804100" y="2352940"/>
            <a:ext cx="266667" cy="266667"/>
          </a:xfrm>
          <a:prstGeom prst="rect">
            <a:avLst/>
          </a:prstGeom>
        </p:spPr>
      </p:pic>
    </p:spTree>
    <p:extLst>
      <p:ext uri="{BB962C8B-B14F-4D97-AF65-F5344CB8AC3E}">
        <p14:creationId xmlns:p14="http://schemas.microsoft.com/office/powerpoint/2010/main" val="4206940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r>
              <a:rPr lang="da-DK" sz="4400" b="0" i="0" noProof="0" dirty="0">
                <a:solidFill>
                  <a:schemeClr val="bg1"/>
                </a:solidFill>
              </a:rPr>
              <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r>
              <a:rPr lang="da-DK" sz="2800" b="0" noProof="0" dirty="0">
                <a:solidFill>
                  <a:schemeClr val="bg1"/>
                </a:solidFill>
              </a:rPr>
              <a:t/>
            </a:r>
            <a:br>
              <a:rPr lang="da-DK" sz="2800" b="0" noProof="0" dirty="0">
                <a:solidFill>
                  <a:schemeClr val="bg1"/>
                </a:solidFill>
              </a:rPr>
            </a:br>
            <a:r>
              <a:rPr lang="da-DK" sz="2800" b="0" noProof="0" dirty="0">
                <a:solidFill>
                  <a:schemeClr val="bg1"/>
                </a:solidFill>
              </a:rPr>
              <a:t/>
            </a: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r>
              <a:rPr lang="da-DK" sz="1800" b="0" noProof="0" dirty="0">
                <a:solidFill>
                  <a:schemeClr val="bg1"/>
                </a:solidFill>
              </a:rPr>
              <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A4339D32-BA0E-4C6C-BE3F-DD5997C1139D}" type="datetime2">
              <a:rPr lang="da-DK" smtClean="0"/>
              <a:t>17. september 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E2706-87A9-DC95-346A-F7D524DE4DC8}"/>
              </a:ext>
            </a:extLst>
          </p:cNvPr>
          <p:cNvSpPr/>
          <p:nvPr userDrawn="1"/>
        </p:nvSpPr>
        <p:spPr>
          <a:xfrm>
            <a:off x="406400" y="0"/>
            <a:ext cx="11379200" cy="588645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AC515801-AD68-47BC-9786-FEFFB5AD5249}" type="datetime2">
              <a:rPr lang="da-DK" smtClean="0"/>
              <a:t>17. september 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 name="Title 2">
            <a:extLst>
              <a:ext uri="{FF2B5EF4-FFF2-40B4-BE49-F238E27FC236}">
                <a16:creationId xmlns:a16="http://schemas.microsoft.com/office/drawing/2014/main" id="{9ACD22E9-9AE9-424B-A7A1-AFD0F990FCCC}"/>
              </a:ext>
            </a:extLst>
          </p:cNvPr>
          <p:cNvSpPr>
            <a:spLocks noGrp="1"/>
          </p:cNvSpPr>
          <p:nvPr>
            <p:ph type="title" hasCustomPrompt="1"/>
          </p:nvPr>
        </p:nvSpPr>
        <p:spPr>
          <a:xfrm>
            <a:off x="812800" y="743658"/>
            <a:ext cx="6502400" cy="641927"/>
          </a:xfrm>
        </p:spPr>
        <p:txBody>
          <a:bodyPr/>
          <a:lstStyle>
            <a:lvl1pPr>
              <a:defRPr sz="4200"/>
            </a:lvl1pPr>
          </a:lstStyle>
          <a:p>
            <a:r>
              <a:rPr lang="da-DK" dirty="0"/>
              <a:t>Tilføj agendatitel</a:t>
            </a:r>
          </a:p>
        </p:txBody>
      </p:sp>
      <p:sp>
        <p:nvSpPr>
          <p:cNvPr id="7" name="Text Placeholder 2"/>
          <p:cNvSpPr>
            <a:spLocks noGrp="1"/>
          </p:cNvSpPr>
          <p:nvPr>
            <p:ph type="body" sz="quarter" idx="13" hasCustomPrompt="1"/>
          </p:nvPr>
        </p:nvSpPr>
        <p:spPr>
          <a:xfrm>
            <a:off x="812799" y="1968499"/>
            <a:ext cx="6502401" cy="3670299"/>
          </a:xfrm>
        </p:spPr>
        <p:txBody>
          <a:bodyPr/>
          <a:lstStyle>
            <a:lvl1pPr marL="266400" indent="-266400">
              <a:spcBef>
                <a:spcPts val="800"/>
              </a:spcBef>
              <a:spcAft>
                <a:spcPts val="800"/>
              </a:spcAft>
              <a:buFont typeface="+mj-lt"/>
              <a:buAutoNum type="arabicPeriod"/>
              <a:defRPr sz="2000" b="0">
                <a:solidFill>
                  <a:schemeClr val="accent1"/>
                </a:solidFill>
              </a:defRPr>
            </a:lvl1pPr>
            <a:lvl2pPr marL="446400" indent="-266400">
              <a:lnSpc>
                <a:spcPct val="100000"/>
              </a:lnSpc>
              <a:spcBef>
                <a:spcPts val="0"/>
              </a:spcBef>
              <a:spcAft>
                <a:spcPts val="600"/>
              </a:spcAft>
              <a:buFont typeface="+mj-lt"/>
              <a:buAutoNum type="alphaLcPeriod"/>
              <a:defRPr sz="1600" b="0">
                <a:solidFill>
                  <a:schemeClr val="accent1"/>
                </a:solidFill>
              </a:defRPr>
            </a:lvl2pPr>
            <a:lvl3pPr marL="446400" indent="-266400">
              <a:lnSpc>
                <a:spcPct val="100000"/>
              </a:lnSpc>
              <a:spcBef>
                <a:spcPts val="0"/>
              </a:spcBef>
              <a:spcAft>
                <a:spcPts val="600"/>
              </a:spcAft>
              <a:buFont typeface="+mj-lt"/>
              <a:buAutoNum type="alphaLcPeriod"/>
              <a:defRPr sz="1600" b="0">
                <a:solidFill>
                  <a:schemeClr val="tx2"/>
                </a:solidFill>
              </a:defRPr>
            </a:lvl3pPr>
            <a:lvl4pPr marL="446400" indent="-266400">
              <a:lnSpc>
                <a:spcPct val="100000"/>
              </a:lnSpc>
              <a:spcBef>
                <a:spcPts val="0"/>
              </a:spcBef>
              <a:spcAft>
                <a:spcPts val="600"/>
              </a:spcAft>
              <a:buFont typeface="+mj-lt"/>
              <a:buAutoNum type="alphaLcPeriod"/>
              <a:defRPr sz="1600" b="0">
                <a:solidFill>
                  <a:schemeClr val="tx2"/>
                </a:solidFill>
              </a:defRPr>
            </a:lvl4pPr>
            <a:lvl5pPr marL="446400" indent="-266400">
              <a:lnSpc>
                <a:spcPct val="100000"/>
              </a:lnSpc>
              <a:spcBef>
                <a:spcPts val="0"/>
              </a:spcBef>
              <a:spcAft>
                <a:spcPts val="600"/>
              </a:spcAft>
              <a:buFont typeface="+mj-lt"/>
              <a:buAutoNum type="alphaLcPeriod"/>
              <a:defRPr sz="1600" b="0">
                <a:solidFill>
                  <a:schemeClr val="tx2"/>
                </a:solidFill>
              </a:defRPr>
            </a:lvl5pPr>
            <a:lvl6pPr marL="446400" indent="-266400">
              <a:lnSpc>
                <a:spcPct val="100000"/>
              </a:lnSpc>
              <a:spcBef>
                <a:spcPts val="0"/>
              </a:spcBef>
              <a:spcAft>
                <a:spcPts val="600"/>
              </a:spcAft>
              <a:buFont typeface="+mj-lt"/>
              <a:buAutoNum type="alphaLcPeriod"/>
              <a:defRPr sz="1600" b="0">
                <a:solidFill>
                  <a:schemeClr val="tx2"/>
                </a:solidFill>
              </a:defRPr>
            </a:lvl6pPr>
            <a:lvl7pPr marL="446400" indent="-266400">
              <a:lnSpc>
                <a:spcPct val="100000"/>
              </a:lnSpc>
              <a:spcBef>
                <a:spcPts val="0"/>
              </a:spcBef>
              <a:spcAft>
                <a:spcPts val="600"/>
              </a:spcAft>
              <a:buFont typeface="+mj-lt"/>
              <a:buAutoNum type="alphaLcPeriod"/>
              <a:defRPr sz="1600" b="0">
                <a:solidFill>
                  <a:schemeClr val="tx2"/>
                </a:solidFill>
              </a:defRPr>
            </a:lvl7pPr>
            <a:lvl8pPr marL="446400" indent="-266400">
              <a:lnSpc>
                <a:spcPct val="100000"/>
              </a:lnSpc>
              <a:spcBef>
                <a:spcPts val="0"/>
              </a:spcBef>
              <a:spcAft>
                <a:spcPts val="600"/>
              </a:spcAft>
              <a:buFont typeface="+mj-lt"/>
              <a:buAutoNum type="alphaLcPeriod"/>
              <a:defRPr sz="1600" b="0">
                <a:solidFill>
                  <a:schemeClr val="tx2"/>
                </a:solidFill>
              </a:defRPr>
            </a:lvl8pPr>
            <a:lvl9pPr marL="446400" indent="-266400">
              <a:lnSpc>
                <a:spcPct val="100000"/>
              </a:lnSpc>
              <a:spcBef>
                <a:spcPts val="0"/>
              </a:spcBef>
              <a:spcAft>
                <a:spcPts val="600"/>
              </a:spcAft>
              <a:buFont typeface="+mj-lt"/>
              <a:buAutoNum type="alphaLcPeriod"/>
              <a:defRPr sz="1600" b="0">
                <a:solidFill>
                  <a:schemeClr val="tx2"/>
                </a:solidFill>
              </a:defRPr>
            </a:lvl9pPr>
          </a:lstStyle>
          <a:p>
            <a:pPr lvl="0"/>
            <a:r>
              <a:rPr lang="da-DK" noProof="0" dirty="0"/>
              <a:t>Klik for at tilføje agendapunkt                                       Klik på Forøg listeniveau for at se næste tekstformat   Klik på Formindsk listeniveau for at se foregående tekstformat </a:t>
            </a:r>
          </a:p>
          <a:p>
            <a:pPr lvl="1"/>
            <a:r>
              <a:rPr lang="da-DK" noProof="0" dirty="0"/>
              <a:t>Andet niveau</a:t>
            </a:r>
          </a:p>
        </p:txBody>
      </p:sp>
      <p:sp>
        <p:nvSpPr>
          <p:cNvPr id="4" name="Pladsholder til slidenummer 3">
            <a:extLst>
              <a:ext uri="{FF2B5EF4-FFF2-40B4-BE49-F238E27FC236}">
                <a16:creationId xmlns:a16="http://schemas.microsoft.com/office/drawing/2014/main" id="{BC6BCB1F-D679-7455-E2A3-AE25E97E0EB7}"/>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649D45-51C1-97B2-2B6C-E9D08F82C4B8}"/>
              </a:ext>
            </a:extLst>
          </p:cNvPr>
          <p:cNvSpPr>
            <a:spLocks noChangeAspect="1"/>
          </p:cNvSpPr>
          <p:nvPr userDrawn="1"/>
        </p:nvSpPr>
        <p:spPr>
          <a:xfrm>
            <a:off x="406401" y="0"/>
            <a:ext cx="11079529"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C6EC6C57-E07C-4B44-997E-0E66161001C0}" type="datetime2">
              <a:rPr lang="da-DK" smtClean="0"/>
              <a:t>17. september 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2" name="Title 1"/>
          <p:cNvSpPr>
            <a:spLocks noGrp="1"/>
          </p:cNvSpPr>
          <p:nvPr>
            <p:ph type="ctrTitle" hasCustomPrompt="1"/>
          </p:nvPr>
        </p:nvSpPr>
        <p:spPr>
          <a:xfrm>
            <a:off x="812800" y="4323327"/>
            <a:ext cx="7317678" cy="1239273"/>
          </a:xfrm>
        </p:spPr>
        <p:txBody>
          <a:bodyPr rIns="0" anchor="t" anchorCtr="0"/>
          <a:lstStyle>
            <a:lvl1pPr algn="l">
              <a:defRPr sz="4200">
                <a:solidFill>
                  <a:schemeClr val="accent1"/>
                </a:solidFill>
              </a:defRPr>
            </a:lvl1pPr>
          </a:lstStyle>
          <a:p>
            <a:r>
              <a:rPr lang="da-DK" dirty="0"/>
              <a:t>Klik for at tilføje titel</a:t>
            </a:r>
          </a:p>
        </p:txBody>
      </p:sp>
      <p:sp>
        <p:nvSpPr>
          <p:cNvPr id="3" name="Subtitle 2"/>
          <p:cNvSpPr>
            <a:spLocks noGrp="1"/>
          </p:cNvSpPr>
          <p:nvPr>
            <p:ph type="subTitle" idx="1" hasCustomPrompt="1"/>
          </p:nvPr>
        </p:nvSpPr>
        <p:spPr>
          <a:xfrm>
            <a:off x="812800" y="3413821"/>
            <a:ext cx="7317676" cy="672562"/>
          </a:xfrm>
        </p:spPr>
        <p:txBody>
          <a:bodyPr rIns="0" anchor="b" anchorCtr="0"/>
          <a:lstStyle>
            <a:lvl1pPr marL="0" indent="0" algn="l">
              <a:lnSpc>
                <a:spcPct val="90000"/>
              </a:lnSpc>
              <a:spcBef>
                <a:spcPts val="0"/>
              </a:spcBef>
              <a:spcAft>
                <a:spcPts val="0"/>
              </a:spcAft>
              <a:buFont typeface="Arial" panose="020B0604020202020204" pitchFamily="34" charset="0"/>
              <a:buNone/>
              <a:defRPr sz="4200" b="1" spc="-70" baseline="0">
                <a:solidFill>
                  <a:schemeClr val="accent4">
                    <a:lumMod val="60000"/>
                    <a:lumOff val="40000"/>
                  </a:schemeClr>
                </a:solidFill>
              </a:defRPr>
            </a:lvl1pPr>
            <a:lvl2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2pPr>
            <a:lvl3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3pPr>
            <a:lvl4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4pPr>
            <a:lvl5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5pPr>
            <a:lvl6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6pPr>
            <a:lvl7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7pPr>
            <a:lvl8pPr marL="0" indent="0" algn="l">
              <a:lnSpc>
                <a:spcPct val="90000"/>
              </a:lnSpc>
              <a:spcBef>
                <a:spcPts val="0"/>
              </a:spcBef>
              <a:spcAft>
                <a:spcPts val="0"/>
              </a:spcAft>
              <a:buFont typeface="Arial" panose="020B0604020202020204" pitchFamily="34" charset="0"/>
              <a:buChar char="​"/>
              <a:defRPr sz="4200" b="1">
                <a:solidFill>
                  <a:schemeClr val="accent4">
                    <a:lumMod val="60000"/>
                    <a:lumOff val="40000"/>
                  </a:schemeClr>
                </a:solidFill>
              </a:defRPr>
            </a:lvl8pPr>
            <a:lvl9pPr marL="0" indent="0" algn="l">
              <a:lnSpc>
                <a:spcPct val="90000"/>
              </a:lnSpc>
              <a:spcBef>
                <a:spcPts val="0"/>
              </a:spcBef>
              <a:spcAft>
                <a:spcPts val="0"/>
              </a:spcAft>
              <a:buFont typeface="Arial" panose="020B0604020202020204" pitchFamily="34" charset="0"/>
              <a:buChar char="​"/>
              <a:tabLst/>
              <a:defRPr sz="4200" b="1">
                <a:solidFill>
                  <a:schemeClr val="accent4">
                    <a:lumMod val="60000"/>
                    <a:lumOff val="40000"/>
                  </a:schemeClr>
                </a:solidFill>
              </a:defRPr>
            </a:lvl9pPr>
          </a:lstStyle>
          <a:p>
            <a:r>
              <a:rPr lang="da-DK" dirty="0"/>
              <a:t>Tilføj fx 01</a:t>
            </a:r>
          </a:p>
        </p:txBody>
      </p:sp>
      <p:sp>
        <p:nvSpPr>
          <p:cNvPr id="5" name="Pladsholder til slidenummer 4">
            <a:extLst>
              <a:ext uri="{FF2B5EF4-FFF2-40B4-BE49-F238E27FC236}">
                <a16:creationId xmlns:a16="http://schemas.microsoft.com/office/drawing/2014/main" id="{009134B4-BBCE-33E6-826D-5A53AE80B572}"/>
              </a:ext>
            </a:extLst>
          </p:cNvPr>
          <p:cNvSpPr>
            <a:spLocks noGrp="1"/>
          </p:cNvSpPr>
          <p:nvPr>
            <p:ph type="sldNum" sz="quarter" idx="17"/>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2032000"/>
            <a:ext cx="6502401" cy="3606800"/>
          </a:xfrm>
        </p:spPr>
        <p:txBody>
          <a:bodyPr/>
          <a:lstStyle>
            <a:lvl1pPr>
              <a:defRPr/>
            </a:lvl1pPr>
            <a:lvl2pPr>
              <a:defRPr/>
            </a:lvl2pPr>
            <a:lvl3pPr>
              <a:defRPr/>
            </a:lvl3pPr>
            <a:lvl4pPr>
              <a:defRPr/>
            </a:lvl4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FA532F53-CC62-4553-9D43-03DE52C486B3}"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 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1955800"/>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 </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79FE527D-4DAF-4B54-B0BF-869BC0806E2F}"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41023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indhold 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15F8B7-992F-CD7C-1067-88371064A0DC}"/>
              </a:ext>
            </a:extLst>
          </p:cNvPr>
          <p:cNvSpPr/>
          <p:nvPr userDrawn="1"/>
        </p:nvSpPr>
        <p:spPr>
          <a:xfrm>
            <a:off x="406400" y="0"/>
            <a:ext cx="11379200" cy="5886000"/>
          </a:xfrm>
          <a:prstGeom prst="rect">
            <a:avLst/>
          </a:prstGeom>
          <a:solidFill>
            <a:srgbClr val="F6EB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C6AD6C70-5F51-4B56-B9D6-2161E2F1332B}"/>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1927225"/>
            <a:ext cx="65024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p:txBody>
      </p:sp>
      <p:sp>
        <p:nvSpPr>
          <p:cNvPr id="4" name="Date Placeholder 3" hidden="1">
            <a:extLst>
              <a:ext uri="{FF2B5EF4-FFF2-40B4-BE49-F238E27FC236}">
                <a16:creationId xmlns:a16="http://schemas.microsoft.com/office/drawing/2014/main" id="{A8D7B535-415A-41F4-AFE0-6FFBBBD7631B}"/>
              </a:ext>
            </a:extLst>
          </p:cNvPr>
          <p:cNvSpPr>
            <a:spLocks noGrp="1"/>
          </p:cNvSpPr>
          <p:nvPr>
            <p:ph type="dt" sz="half" idx="10"/>
          </p:nvPr>
        </p:nvSpPr>
        <p:spPr/>
        <p:txBody>
          <a:bodyPr/>
          <a:lstStyle/>
          <a:p>
            <a:fld id="{DA9BF770-4F7A-47EE-9095-4C2C9343F5CB}"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12CFB2E6-561D-40B3-AC0C-DD0BE409F019}"/>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0EA510CB-1580-43BE-BB77-910FF9E78674}"/>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94324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1755775"/>
            <a:ext cx="4876801"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1755775"/>
            <a:ext cx="4876800" cy="3606800"/>
          </a:xfrm>
        </p:spPr>
        <p:txBody>
          <a:bodyPr/>
          <a:lstStyle>
            <a:lvl1pPr>
              <a:defRPr/>
            </a:lvl1pPr>
            <a:lvl5pPr>
              <a:defRPr>
                <a:solidFill>
                  <a:schemeClr val="accent1"/>
                </a:solidFill>
              </a:defRPr>
            </a:lvl5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Brug sort tekst på hvid baggrund – undtagelse er overskrifter, som altid er blå.</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endParaRPr lang="da-DK" noProof="0" dirty="0"/>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26078736-8A73-4C46-99F0-3F18846D973B}"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dhold B">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5A1F2D-F0D9-D704-6D47-D5BA413A712B}"/>
              </a:ext>
            </a:extLst>
          </p:cNvPr>
          <p:cNvSpPr/>
          <p:nvPr userDrawn="1"/>
        </p:nvSpPr>
        <p:spPr>
          <a:xfrm>
            <a:off x="406400" y="0"/>
            <a:ext cx="11379200" cy="58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a:extLst>
              <a:ext uri="{FF2B5EF4-FFF2-40B4-BE49-F238E27FC236}">
                <a16:creationId xmlns:a16="http://schemas.microsoft.com/office/drawing/2014/main" id="{D9F50754-C2CE-4CB8-A5E2-AD2A724C0A6F}"/>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812799" y="1955800"/>
            <a:ext cx="4876801"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502400" y="1955800"/>
            <a:ext cx="4876800" cy="360680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for at tilføje tekst.                                              Klik på Forøg listeniveau for at se næste tekstformat.                          Klik på Formindsk listeniveau for at se foregående tekstformat.                                                           Brug ikke tekstfeltet til billeder. Brug det gerne til figurer/grafer og tabeller. Teksten skal være blå, når der er en baggrundsfarve.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 Placeholder 3" hidden="1">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E981CBAE-8A2A-4D9D-B6B8-D09E2EA893EF}" type="datetime2">
              <a:rPr lang="da-DK" smtClean="0"/>
              <a:t>17. september 2024</a:t>
            </a:fld>
            <a:endParaRPr lang="da-DK" dirty="0"/>
          </a:p>
        </p:txBody>
      </p:sp>
      <p:sp>
        <p:nvSpPr>
          <p:cNvPr id="5" name="Footer Placeholder 4" hidden="1">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endParaRPr lang="da-DK" dirty="0"/>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p:txBody>
          <a:bodyPr/>
          <a:lstStyle/>
          <a:p>
            <a:fld id="{24C8C45C-947F-4981-8B3F-4F32E973C901}" type="slidenum">
              <a:rPr lang="da-DK" smtClean="0"/>
              <a:pPr/>
              <a:t>‹#›</a:t>
            </a:fld>
            <a:endParaRPr lang="da-DK" dirty="0"/>
          </a:p>
        </p:txBody>
      </p:sp>
    </p:spTree>
    <p:extLst>
      <p:ext uri="{BB962C8B-B14F-4D97-AF65-F5344CB8AC3E}">
        <p14:creationId xmlns:p14="http://schemas.microsoft.com/office/powerpoint/2010/main" val="31828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812799" y="812800"/>
            <a:ext cx="10566401" cy="406400"/>
          </a:xfrm>
          <a:prstGeom prst="rect">
            <a:avLst/>
          </a:prstGeom>
        </p:spPr>
        <p:txBody>
          <a:bodyPr vert="horz" lIns="0" tIns="0" rIns="0" bIns="0" rtlCol="0" anchor="t" anchorCtr="0">
            <a:noAutofit/>
          </a:bodyPr>
          <a:lstStyle/>
          <a:p>
            <a:endParaRPr lang="da-DK" dirty="0"/>
          </a:p>
        </p:txBody>
      </p:sp>
      <p:sp>
        <p:nvSpPr>
          <p:cNvPr id="3" name="Text Placeholder 2"/>
          <p:cNvSpPr>
            <a:spLocks noGrp="1"/>
          </p:cNvSpPr>
          <p:nvPr>
            <p:ph type="body" idx="1"/>
          </p:nvPr>
        </p:nvSpPr>
        <p:spPr>
          <a:xfrm>
            <a:off x="812799" y="2032000"/>
            <a:ext cx="10566401" cy="3606800"/>
          </a:xfrm>
          <a:prstGeom prst="rect">
            <a:avLst/>
          </a:prstGeom>
        </p:spPr>
        <p:txBody>
          <a:bodyPr vert="horz" lIns="0" tIns="0" rIns="0" bIns="0" rtlCol="0">
            <a:noAutofit/>
          </a:bodyPr>
          <a:lstStyle/>
          <a:p>
            <a:pPr lvl="0"/>
            <a:r>
              <a:rPr lang="da-DK" noProof="0" dirty="0"/>
              <a:t>Niveau 1. Bullet 1                                                                                                                                                             Enter &amp; TAB for at se næste tekstformat                                                                                                                   SHIFT+TAB for at se foregående tekstformat</a:t>
            </a:r>
          </a:p>
          <a:p>
            <a:pPr lvl="1"/>
            <a:r>
              <a:rPr lang="da-DK" noProof="0" dirty="0"/>
              <a:t>Niveau 2. Bullet 2</a:t>
            </a:r>
          </a:p>
          <a:p>
            <a:pPr lvl="2"/>
            <a:r>
              <a:rPr lang="da-DK" noProof="0" dirty="0"/>
              <a:t>Niveau 3. Tal</a:t>
            </a:r>
          </a:p>
          <a:p>
            <a:pPr lvl="3"/>
            <a:r>
              <a:rPr lang="da-DK" noProof="0" dirty="0"/>
              <a:t>Niveau 4. Tal andet listeniveau</a:t>
            </a:r>
          </a:p>
          <a:p>
            <a:pPr lvl="4"/>
            <a:r>
              <a:rPr lang="da-DK" noProof="0" dirty="0"/>
              <a:t>Niveau 5. Overskrift</a:t>
            </a:r>
          </a:p>
          <a:p>
            <a:pPr lvl="5"/>
            <a:r>
              <a:rPr lang="da-DK" noProof="0" dirty="0"/>
              <a:t>Niveau 6. Brødtekst</a:t>
            </a:r>
          </a:p>
          <a:p>
            <a:pPr lvl="6"/>
            <a:r>
              <a:rPr lang="da-DK" noProof="0" dirty="0"/>
              <a:t>Niveau 7. Underoverskrift</a:t>
            </a:r>
          </a:p>
          <a:p>
            <a:pPr lvl="7"/>
            <a:r>
              <a:rPr lang="da-DK" noProof="0" dirty="0"/>
              <a:t>Niveau 8. Vigtig information eller tal</a:t>
            </a:r>
          </a:p>
          <a:p>
            <a:pPr lvl="8"/>
            <a:r>
              <a:rPr lang="da-DK" noProof="0" dirty="0"/>
              <a:t>Niveau 9. Billedtekst</a:t>
            </a:r>
          </a:p>
        </p:txBody>
      </p:sp>
      <p:sp>
        <p:nvSpPr>
          <p:cNvPr id="6" name="Slide Number Placeholder 5"/>
          <p:cNvSpPr>
            <a:spLocks noGrp="1"/>
          </p:cNvSpPr>
          <p:nvPr>
            <p:ph type="sldNum" sz="quarter" idx="4"/>
          </p:nvPr>
        </p:nvSpPr>
        <p:spPr>
          <a:xfrm>
            <a:off x="11379200" y="6475024"/>
            <a:ext cx="406399" cy="126000"/>
          </a:xfrm>
          <a:prstGeom prst="rect">
            <a:avLst/>
          </a:prstGeom>
        </p:spPr>
        <p:txBody>
          <a:bodyPr vert="horz" lIns="0" tIns="0" rIns="0" bIns="0" rtlCol="0" anchor="ctr" anchorCtr="0"/>
          <a:lstStyle>
            <a:lvl1pPr algn="r">
              <a:defRPr sz="1100">
                <a:solidFill>
                  <a:schemeClr val="accent4"/>
                </a:solidFill>
              </a:defRPr>
            </a:lvl1pPr>
          </a:lstStyle>
          <a:p>
            <a:fld id="{24C8C45C-947F-4981-8B3F-4F32E973C901}" type="slidenum">
              <a:rPr lang="da-DK" smtClean="0"/>
              <a:pPr/>
              <a:t>‹#›</a:t>
            </a:fld>
            <a:endParaRPr lang="da-DK" dirty="0"/>
          </a:p>
        </p:txBody>
      </p:sp>
      <p:sp>
        <p:nvSpPr>
          <p:cNvPr id="2" name="Date Placeholder 1" hidden="1">
            <a:extLst>
              <a:ext uri="{FF2B5EF4-FFF2-40B4-BE49-F238E27FC236}">
                <a16:creationId xmlns:a16="http://schemas.microsoft.com/office/drawing/2014/main" id="{6DAF2562-DFA4-49A4-9C2A-FBAD02376BBC}"/>
              </a:ext>
            </a:extLst>
          </p:cNvPr>
          <p:cNvSpPr>
            <a:spLocks noGrp="1"/>
          </p:cNvSpPr>
          <p:nvPr>
            <p:ph type="dt" sz="half" idx="2"/>
          </p:nvPr>
        </p:nvSpPr>
        <p:spPr>
          <a:xfrm>
            <a:off x="0" y="6858000"/>
            <a:ext cx="0" cy="0"/>
          </a:xfrm>
          <a:prstGeom prst="rect">
            <a:avLst/>
          </a:prstGeom>
        </p:spPr>
        <p:txBody>
          <a:bodyPr vert="horz" lIns="0" tIns="0" rIns="0" bIns="0" rtlCol="0" anchor="ctr" anchorCtr="0"/>
          <a:lstStyle>
            <a:lvl1pPr algn="l">
              <a:defRPr sz="1200">
                <a:noFill/>
              </a:defRPr>
            </a:lvl1pPr>
          </a:lstStyle>
          <a:p>
            <a:fld id="{4213FFC2-9C36-438D-9BB0-A1C0D8013389}" type="datetime2">
              <a:rPr lang="da-DK" smtClean="0"/>
              <a:t>17. september 2024</a:t>
            </a:fld>
            <a:endParaRPr lang="da-DK" dirty="0"/>
          </a:p>
        </p:txBody>
      </p:sp>
      <p:sp>
        <p:nvSpPr>
          <p:cNvPr id="8" name="Footer Placeholder 7" hidden="1">
            <a:extLst>
              <a:ext uri="{FF2B5EF4-FFF2-40B4-BE49-F238E27FC236}">
                <a16:creationId xmlns:a16="http://schemas.microsoft.com/office/drawing/2014/main" id="{3D397FDF-4480-4092-8EF3-23AF214F4831}"/>
              </a:ext>
            </a:extLst>
          </p:cNvPr>
          <p:cNvSpPr>
            <a:spLocks noGrp="1"/>
          </p:cNvSpPr>
          <p:nvPr>
            <p:ph type="ftr" sz="quarter" idx="3"/>
          </p:nvPr>
        </p:nvSpPr>
        <p:spPr>
          <a:xfrm>
            <a:off x="0" y="6858000"/>
            <a:ext cx="0" cy="0"/>
          </a:xfrm>
          <a:prstGeom prst="rect">
            <a:avLst/>
          </a:prstGeom>
        </p:spPr>
        <p:txBody>
          <a:bodyPr vert="horz" lIns="0" tIns="0" rIns="0" bIns="0" rtlCol="0" anchor="ctr" anchorCtr="0"/>
          <a:lstStyle>
            <a:lvl1pPr algn="ctr">
              <a:defRPr sz="1200">
                <a:noFill/>
              </a:defRPr>
            </a:lvl1pPr>
          </a:lstStyle>
          <a:p>
            <a:endParaRPr lang="da-DK" dirty="0"/>
          </a:p>
        </p:txBody>
      </p:sp>
      <p:pic>
        <p:nvPicPr>
          <p:cNvPr id="9" name="Billede 8">
            <a:extLst>
              <a:ext uri="{FF2B5EF4-FFF2-40B4-BE49-F238E27FC236}">
                <a16:creationId xmlns:a16="http://schemas.microsoft.com/office/drawing/2014/main" id="{032F9891-F251-4B12-B7DE-C71D481BE880}"/>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406401" y="6131424"/>
            <a:ext cx="1896271" cy="432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804" r:id="rId2"/>
    <p:sldLayoutId id="2147483737" r:id="rId3"/>
    <p:sldLayoutId id="2147483731" r:id="rId4"/>
    <p:sldLayoutId id="2147483732" r:id="rId5"/>
    <p:sldLayoutId id="2147483786" r:id="rId6"/>
    <p:sldLayoutId id="2147483787" r:id="rId7"/>
    <p:sldLayoutId id="2147483755" r:id="rId8"/>
    <p:sldLayoutId id="2147483788" r:id="rId9"/>
    <p:sldLayoutId id="2147483789" r:id="rId10"/>
    <p:sldLayoutId id="2147483757" r:id="rId11"/>
    <p:sldLayoutId id="2147483790" r:id="rId12"/>
    <p:sldLayoutId id="2147483791" r:id="rId13"/>
    <p:sldLayoutId id="2147483792" r:id="rId14"/>
    <p:sldLayoutId id="2147483739" r:id="rId15"/>
    <p:sldLayoutId id="2147483793" r:id="rId16"/>
    <p:sldLayoutId id="2147483768" r:id="rId17"/>
    <p:sldLayoutId id="2147483794" r:id="rId18"/>
    <p:sldLayoutId id="2147483795" r:id="rId19"/>
    <p:sldLayoutId id="2147483800" r:id="rId20"/>
    <p:sldLayoutId id="2147483797" r:id="rId21"/>
    <p:sldLayoutId id="2147483798" r:id="rId22"/>
    <p:sldLayoutId id="2147483799" r:id="rId23"/>
    <p:sldLayoutId id="2147483801" r:id="rId24"/>
    <p:sldLayoutId id="2147483743" r:id="rId25"/>
    <p:sldLayoutId id="2147483744" r:id="rId26"/>
    <p:sldLayoutId id="2147483802" r:id="rId27"/>
    <p:sldLayoutId id="2147483769" r:id="rId28"/>
    <p:sldLayoutId id="2147483753" r:id="rId29"/>
  </p:sldLayoutIdLst>
  <p:hf hdr="0" ftr="0" dt="0"/>
  <p:txStyles>
    <p:title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2" userDrawn="1">
          <p15:clr>
            <a:srgbClr val="000000"/>
          </p15:clr>
        </p15:guide>
        <p15:guide id="2" pos="1024" userDrawn="1">
          <p15:clr>
            <a:srgbClr val="A4A3A4"/>
          </p15:clr>
        </p15:guide>
        <p15:guide id="3" orient="horz" pos="256" userDrawn="1">
          <p15:clr>
            <a:srgbClr val="A4A3A4"/>
          </p15:clr>
        </p15:guide>
        <p15:guide id="4" orient="horz" pos="1280" userDrawn="1">
          <p15:clr>
            <a:srgbClr val="A4A3A4"/>
          </p15:clr>
        </p15:guide>
        <p15:guide id="5" pos="1536" userDrawn="1">
          <p15:clr>
            <a:srgbClr val="A4A3A4"/>
          </p15:clr>
        </p15:guide>
        <p15:guide id="6" orient="horz" pos="1792" userDrawn="1">
          <p15:clr>
            <a:srgbClr val="A4A3A4"/>
          </p15:clr>
        </p15:guide>
        <p15:guide id="7" pos="2048" userDrawn="1">
          <p15:clr>
            <a:srgbClr val="A4A3A4"/>
          </p15:clr>
        </p15:guide>
        <p15:guide id="8" orient="horz" pos="2304" userDrawn="1">
          <p15:clr>
            <a:srgbClr val="A4A3A4"/>
          </p15:clr>
        </p15:guide>
        <p15:guide id="9" pos="2560" userDrawn="1">
          <p15:clr>
            <a:srgbClr val="A4A3A4"/>
          </p15:clr>
        </p15:guide>
        <p15:guide id="10" orient="horz" pos="2816" userDrawn="1">
          <p15:clr>
            <a:srgbClr val="A4A3A4"/>
          </p15:clr>
        </p15:guide>
        <p15:guide id="11" pos="6656" userDrawn="1">
          <p15:clr>
            <a:srgbClr val="A4A3A4"/>
          </p15:clr>
        </p15:guide>
        <p15:guide id="12" pos="7168" userDrawn="1">
          <p15:clr>
            <a:srgbClr val="000000"/>
          </p15:clr>
        </p15:guide>
        <p15:guide id="13" orient="horz" pos="3808" userDrawn="1">
          <p15:clr>
            <a:srgbClr val="A4A3A4"/>
          </p15:clr>
        </p15:guide>
        <p15:guide id="14" pos="3072" userDrawn="1">
          <p15:clr>
            <a:srgbClr val="A4A3A4"/>
          </p15:clr>
        </p15:guide>
        <p15:guide id="15" pos="3584" userDrawn="1">
          <p15:clr>
            <a:srgbClr val="A4A3A4"/>
          </p15:clr>
        </p15:guide>
        <p15:guide id="16" pos="4096" userDrawn="1">
          <p15:clr>
            <a:srgbClr val="A4A3A4"/>
          </p15:clr>
        </p15:guide>
        <p15:guide id="17" pos="4608" userDrawn="1">
          <p15:clr>
            <a:srgbClr val="A4A3A4"/>
          </p15:clr>
        </p15:guide>
        <p15:guide id="18" pos="5120" userDrawn="1">
          <p15:clr>
            <a:srgbClr val="A4A3A4"/>
          </p15:clr>
        </p15:guide>
        <p15:guide id="19" pos="5632" userDrawn="1">
          <p15:clr>
            <a:srgbClr val="A4A3A4"/>
          </p15:clr>
        </p15:guide>
        <p15:guide id="20" pos="6144" userDrawn="1">
          <p15:clr>
            <a:srgbClr val="A4A3A4"/>
          </p15:clr>
        </p15:guide>
        <p15:guide id="22" pos="256" userDrawn="1">
          <p15:clr>
            <a:srgbClr val="A4A3A4"/>
          </p15:clr>
        </p15:guide>
        <p15:guide id="23" orient="horz" pos="512" userDrawn="1">
          <p15:clr>
            <a:srgbClr val="000000"/>
          </p15:clr>
        </p15:guide>
        <p15:guide id="24" orient="horz" pos="768" userDrawn="1">
          <p15:clr>
            <a:srgbClr val="A4A3A4"/>
          </p15:clr>
        </p15:guide>
        <p15:guide id="25" pos="7424" userDrawn="1">
          <p15:clr>
            <a:srgbClr val="A4A3A4"/>
          </p15:clr>
        </p15:guide>
        <p15:guide id="26" orient="horz" pos="3296" userDrawn="1">
          <p15:clr>
            <a:srgbClr val="A4A3A4"/>
          </p15:clr>
        </p15:guide>
        <p15:guide id="27" orient="horz" pos="3552"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8.svg"/><Relationship Id="rId5" Type="http://schemas.openxmlformats.org/officeDocument/2006/relationships/image" Target="../media/image21.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svg"/><Relationship Id="rId5" Type="http://schemas.openxmlformats.org/officeDocument/2006/relationships/image" Target="../media/image2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0.svg"/><Relationship Id="rId10" Type="http://schemas.openxmlformats.org/officeDocument/2006/relationships/image" Target="../media/image36.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8.svg"/><Relationship Id="rId5" Type="http://schemas.openxmlformats.org/officeDocument/2006/relationships/image" Target="../media/image30.png"/><Relationship Id="rId10" Type="http://schemas.openxmlformats.org/officeDocument/2006/relationships/image" Target="../media/image44.svg"/><Relationship Id="rId4" Type="http://schemas.openxmlformats.org/officeDocument/2006/relationships/image" Target="../media/image46.sv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27.png"/><Relationship Id="rId3" Type="http://schemas.openxmlformats.org/officeDocument/2006/relationships/image" Target="../media/image32.png"/><Relationship Id="rId12" Type="http://schemas.openxmlformats.org/officeDocument/2006/relationships/image" Target="../media/image60.svg"/><Relationship Id="rId2" Type="http://schemas.openxmlformats.org/officeDocument/2006/relationships/notesSlide" Target="../notesSlides/notesSlide16.xml"/><Relationship Id="rId1" Type="http://schemas.openxmlformats.org/officeDocument/2006/relationships/slideLayout" Target="../slideLayouts/slideLayout5.xml"/><Relationship Id="rId11"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34.png"/><Relationship Id="rId14" Type="http://schemas.openxmlformats.org/officeDocument/2006/relationships/image" Target="../media/image44.svg"/></Relationships>
</file>

<file path=ppt/slides/_rels/slide1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64.svg"/><Relationship Id="rId5" Type="http://schemas.openxmlformats.org/officeDocument/2006/relationships/image" Target="../media/image37.png"/><Relationship Id="rId4" Type="http://schemas.openxmlformats.org/officeDocument/2006/relationships/image" Target="../media/image62.svg"/></Relationships>
</file>

<file path=ppt/slides/_rels/slide1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70.svg"/><Relationship Id="rId5" Type="http://schemas.openxmlformats.org/officeDocument/2006/relationships/image" Target="../media/image40.png"/><Relationship Id="rId4" Type="http://schemas.openxmlformats.org/officeDocument/2006/relationships/image" Target="../media/image68.svg"/></Relationships>
</file>

<file path=ppt/slides/_rels/slide19.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12" Type="http://schemas.openxmlformats.org/officeDocument/2006/relationships/image" Target="../media/image84.sv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45.png"/><Relationship Id="rId7" Type="http://schemas.openxmlformats.org/officeDocument/2006/relationships/image" Target="../media/image47.png"/><Relationship Id="rId12" Type="http://schemas.openxmlformats.org/officeDocument/2006/relationships/image" Target="../media/image94.sv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88.svg"/><Relationship Id="rId11" Type="http://schemas.openxmlformats.org/officeDocument/2006/relationships/image" Target="../media/image49.png"/><Relationship Id="rId5" Type="http://schemas.openxmlformats.org/officeDocument/2006/relationships/image" Target="../media/image46.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5BB2D3E-AB41-4931-B07F-1016E7658767}"/>
              </a:ext>
            </a:extLst>
          </p:cNvPr>
          <p:cNvSpPr>
            <a:spLocks noGrp="1"/>
          </p:cNvSpPr>
          <p:nvPr>
            <p:ph type="ctrTitle"/>
          </p:nvPr>
        </p:nvSpPr>
        <p:spPr/>
        <p:txBody>
          <a:bodyPr/>
          <a:lstStyle/>
          <a:p>
            <a:r>
              <a:rPr lang="da-DK" dirty="0" err="1" smtClean="0"/>
              <a:t>Recommendations</a:t>
            </a:r>
            <a:r>
              <a:rPr lang="da-DK" dirty="0" smtClean="0"/>
              <a:t> and </a:t>
            </a:r>
            <a:r>
              <a:rPr lang="da-DK" dirty="0" err="1" smtClean="0"/>
              <a:t>considerations</a:t>
            </a:r>
            <a:r>
              <a:rPr lang="da-DK" dirty="0" smtClean="0"/>
              <a:t> </a:t>
            </a:r>
            <a:r>
              <a:rPr lang="da-DK" dirty="0" err="1" smtClean="0"/>
              <a:t>regarding</a:t>
            </a:r>
            <a:r>
              <a:rPr lang="da-DK" dirty="0" smtClean="0"/>
              <a:t> Danish </a:t>
            </a:r>
            <a:r>
              <a:rPr lang="da-DK" dirty="0" err="1" smtClean="0"/>
              <a:t>employment</a:t>
            </a:r>
            <a:r>
              <a:rPr lang="da-DK" dirty="0" smtClean="0"/>
              <a:t> </a:t>
            </a:r>
            <a:r>
              <a:rPr lang="da-DK" dirty="0" err="1" smtClean="0"/>
              <a:t>policies</a:t>
            </a:r>
            <a:r>
              <a:rPr lang="da-DK" dirty="0" smtClean="0"/>
              <a:t> in the future</a:t>
            </a:r>
            <a:endParaRPr lang="da-DK" dirty="0"/>
          </a:p>
        </p:txBody>
      </p:sp>
      <p:sp>
        <p:nvSpPr>
          <p:cNvPr id="6" name="Undertitel 5">
            <a:extLst>
              <a:ext uri="{FF2B5EF4-FFF2-40B4-BE49-F238E27FC236}">
                <a16:creationId xmlns:a16="http://schemas.microsoft.com/office/drawing/2014/main" id="{6FD5EED5-6CCE-47BF-6525-6A7E28F6D131}"/>
              </a:ext>
            </a:extLst>
          </p:cNvPr>
          <p:cNvSpPr>
            <a:spLocks noGrp="1"/>
          </p:cNvSpPr>
          <p:nvPr>
            <p:ph type="subTitle" idx="1"/>
          </p:nvPr>
        </p:nvSpPr>
        <p:spPr>
          <a:xfrm>
            <a:off x="847556" y="4640294"/>
            <a:ext cx="7315201" cy="552001"/>
          </a:xfrm>
        </p:spPr>
        <p:txBody>
          <a:bodyPr/>
          <a:lstStyle/>
          <a:p>
            <a:r>
              <a:rPr lang="da-DK" dirty="0" smtClean="0"/>
              <a:t>Michael Rosholm, Aarhus University</a:t>
            </a:r>
          </a:p>
          <a:p>
            <a:r>
              <a:rPr lang="da-DK" dirty="0" err="1" smtClean="0"/>
              <a:t>Member</a:t>
            </a:r>
            <a:r>
              <a:rPr lang="da-DK" dirty="0" smtClean="0"/>
              <a:t> of </a:t>
            </a:r>
            <a:r>
              <a:rPr lang="da-DK" dirty="0" err="1" smtClean="0"/>
              <a:t>expert</a:t>
            </a:r>
            <a:r>
              <a:rPr lang="da-DK" dirty="0" smtClean="0"/>
              <a:t> </a:t>
            </a:r>
            <a:r>
              <a:rPr lang="da-DK" dirty="0" err="1" smtClean="0"/>
              <a:t>group</a:t>
            </a:r>
            <a:r>
              <a:rPr lang="da-DK" dirty="0" smtClean="0"/>
              <a:t> </a:t>
            </a:r>
            <a:r>
              <a:rPr lang="da-DK" dirty="0" err="1" smtClean="0"/>
              <a:t>appointed</a:t>
            </a:r>
            <a:r>
              <a:rPr lang="da-DK" dirty="0" smtClean="0"/>
              <a:t> by Danish </a:t>
            </a:r>
            <a:r>
              <a:rPr lang="da-DK" dirty="0" err="1" smtClean="0"/>
              <a:t>Gov’t</a:t>
            </a:r>
            <a:r>
              <a:rPr lang="da-DK" dirty="0" smtClean="0"/>
              <a:t> to </a:t>
            </a:r>
            <a:r>
              <a:rPr lang="da-DK" dirty="0" err="1" smtClean="0"/>
              <a:t>address</a:t>
            </a:r>
            <a:r>
              <a:rPr lang="da-DK" dirty="0" smtClean="0"/>
              <a:t> </a:t>
            </a:r>
            <a:r>
              <a:rPr lang="da-DK" dirty="0" err="1" smtClean="0"/>
              <a:t>these</a:t>
            </a:r>
            <a:r>
              <a:rPr lang="da-DK" dirty="0" smtClean="0"/>
              <a:t> </a:t>
            </a:r>
            <a:r>
              <a:rPr lang="da-DK" dirty="0" err="1" smtClean="0"/>
              <a:t>issues</a:t>
            </a:r>
            <a:endParaRPr lang="da-DK" dirty="0"/>
          </a:p>
        </p:txBody>
      </p:sp>
      <p:sp>
        <p:nvSpPr>
          <p:cNvPr id="7" name="Pladsholder til tekst 6">
            <a:extLst>
              <a:ext uri="{FF2B5EF4-FFF2-40B4-BE49-F238E27FC236}">
                <a16:creationId xmlns:a16="http://schemas.microsoft.com/office/drawing/2014/main" id="{29779E9A-840C-BB81-5FEA-5E40FA617EA6}"/>
              </a:ext>
            </a:extLst>
          </p:cNvPr>
          <p:cNvSpPr>
            <a:spLocks noGrp="1"/>
          </p:cNvSpPr>
          <p:nvPr>
            <p:ph type="body" sz="quarter" idx="18"/>
          </p:nvPr>
        </p:nvSpPr>
        <p:spPr>
          <a:xfrm>
            <a:off x="812799" y="5638800"/>
            <a:ext cx="8098589" cy="406400"/>
          </a:xfrm>
        </p:spPr>
        <p:txBody>
          <a:bodyPr/>
          <a:lstStyle/>
          <a:p>
            <a:r>
              <a:rPr lang="sv-SE" dirty="0"/>
              <a:t>Arbetsmarknadspolitik – vad kan forskning- och policyvärlden lära sig av varandra? </a:t>
            </a:r>
            <a:r>
              <a:rPr lang="da-DK" dirty="0" smtClean="0"/>
              <a:t>19. september 2024</a:t>
            </a:r>
            <a:endParaRPr lang="da-DK" dirty="0"/>
          </a:p>
        </p:txBody>
      </p:sp>
      <p:sp>
        <p:nvSpPr>
          <p:cNvPr id="2" name="Pladsholder til slidenummer 1">
            <a:extLst>
              <a:ext uri="{FF2B5EF4-FFF2-40B4-BE49-F238E27FC236}">
                <a16:creationId xmlns:a16="http://schemas.microsoft.com/office/drawing/2014/main" id="{C0930367-8C1A-E325-5277-B6BDD9A4E42D}"/>
              </a:ext>
            </a:extLst>
          </p:cNvPr>
          <p:cNvSpPr>
            <a:spLocks noGrp="1"/>
          </p:cNvSpPr>
          <p:nvPr>
            <p:ph type="sldNum" sz="quarter" idx="17"/>
          </p:nvPr>
        </p:nvSpPr>
        <p:spPr/>
        <p:txBody>
          <a:bodyPr/>
          <a:lstStyle/>
          <a:p>
            <a:fld id="{24C8C45C-947F-4981-8B3F-4F32E973C901}" type="slidenum">
              <a:rPr lang="da-DK" smtClean="0"/>
              <a:pPr/>
              <a:t>1</a:t>
            </a:fld>
            <a:endParaRPr lang="da-DK" dirty="0"/>
          </a:p>
        </p:txBody>
      </p:sp>
    </p:spTree>
    <p:extLst>
      <p:ext uri="{BB962C8B-B14F-4D97-AF65-F5344CB8AC3E}">
        <p14:creationId xmlns:p14="http://schemas.microsoft.com/office/powerpoint/2010/main" val="31489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02CC3-A948-45EF-98B1-56101BB2C5D2}"/>
              </a:ext>
            </a:extLst>
          </p:cNvPr>
          <p:cNvSpPr>
            <a:spLocks noGrp="1"/>
          </p:cNvSpPr>
          <p:nvPr>
            <p:ph type="sldNum" sz="quarter" idx="10"/>
          </p:nvPr>
        </p:nvSpPr>
        <p:spPr/>
        <p:txBody>
          <a:bodyPr/>
          <a:lstStyle/>
          <a:p>
            <a:fld id="{24C8C45C-947F-4981-8B3F-4F32E973C901}" type="slidenum">
              <a:rPr lang="da-DK" smtClean="0"/>
              <a:pPr/>
              <a:t>10</a:t>
            </a:fld>
            <a:endParaRPr lang="da-DK" dirty="0"/>
          </a:p>
        </p:txBody>
      </p:sp>
      <p:sp>
        <p:nvSpPr>
          <p:cNvPr id="3" name="Title 2">
            <a:extLst>
              <a:ext uri="{FF2B5EF4-FFF2-40B4-BE49-F238E27FC236}">
                <a16:creationId xmlns:a16="http://schemas.microsoft.com/office/drawing/2014/main" id="{D08A0699-B44A-4CA8-B434-9018BD808EA8}"/>
              </a:ext>
            </a:extLst>
          </p:cNvPr>
          <p:cNvSpPr>
            <a:spLocks noGrp="1"/>
          </p:cNvSpPr>
          <p:nvPr>
            <p:ph type="title"/>
          </p:nvPr>
        </p:nvSpPr>
        <p:spPr/>
        <p:txBody>
          <a:bodyPr/>
          <a:lstStyle/>
          <a:p>
            <a:r>
              <a:rPr lang="da-DK" dirty="0" smtClean="0"/>
              <a:t>Expert </a:t>
            </a:r>
            <a:r>
              <a:rPr lang="da-DK" dirty="0" err="1" smtClean="0"/>
              <a:t>group’s</a:t>
            </a:r>
            <a:r>
              <a:rPr lang="da-DK" dirty="0" smtClean="0"/>
              <a:t> </a:t>
            </a:r>
            <a:r>
              <a:rPr lang="da-DK" dirty="0" err="1" smtClean="0"/>
              <a:t>diagnosis</a:t>
            </a:r>
            <a:endParaRPr lang="da-DK" dirty="0"/>
          </a:p>
        </p:txBody>
      </p:sp>
      <p:sp>
        <p:nvSpPr>
          <p:cNvPr id="4" name="Text Placeholder 3">
            <a:extLst>
              <a:ext uri="{FF2B5EF4-FFF2-40B4-BE49-F238E27FC236}">
                <a16:creationId xmlns:a16="http://schemas.microsoft.com/office/drawing/2014/main" id="{CB423727-97C1-464B-AEE3-3F04DA072FE0}"/>
              </a:ext>
            </a:extLst>
          </p:cNvPr>
          <p:cNvSpPr>
            <a:spLocks noGrp="1"/>
          </p:cNvSpPr>
          <p:nvPr>
            <p:ph type="body" sz="quarter" idx="13"/>
          </p:nvPr>
        </p:nvSpPr>
        <p:spPr>
          <a:xfrm>
            <a:off x="898863" y="2693748"/>
            <a:ext cx="4876799" cy="406800"/>
          </a:xfrm>
        </p:spPr>
        <p:txBody>
          <a:bodyPr/>
          <a:lstStyle/>
          <a:p>
            <a:r>
              <a:rPr lang="da-DK" sz="2400" b="0" dirty="0" err="1" smtClean="0"/>
              <a:t>Detail</a:t>
            </a:r>
            <a:r>
              <a:rPr lang="da-DK" sz="2400" b="0" dirty="0" smtClean="0"/>
              <a:t> </a:t>
            </a:r>
            <a:r>
              <a:rPr lang="da-DK" sz="2400" b="0" dirty="0" err="1" smtClean="0"/>
              <a:t>regulated</a:t>
            </a:r>
            <a:r>
              <a:rPr lang="da-DK" sz="2400" b="0" dirty="0" smtClean="0"/>
              <a:t> </a:t>
            </a:r>
            <a:r>
              <a:rPr lang="da-DK" sz="2400" b="0" dirty="0" err="1" smtClean="0"/>
              <a:t>employment</a:t>
            </a:r>
            <a:r>
              <a:rPr lang="da-DK" sz="2400" b="0" dirty="0" smtClean="0"/>
              <a:t> </a:t>
            </a:r>
            <a:r>
              <a:rPr lang="da-DK" sz="2400" b="0" dirty="0" err="1" smtClean="0"/>
              <a:t>policies</a:t>
            </a:r>
            <a:r>
              <a:rPr lang="da-DK" sz="2400" b="0" dirty="0" smtClean="0"/>
              <a:t> with a </a:t>
            </a:r>
            <a:r>
              <a:rPr lang="da-DK" sz="2400" b="0" dirty="0" err="1" smtClean="0"/>
              <a:t>myriad</a:t>
            </a:r>
            <a:r>
              <a:rPr lang="da-DK" sz="2400" b="0" dirty="0" smtClean="0"/>
              <a:t> of </a:t>
            </a:r>
            <a:r>
              <a:rPr lang="da-DK" sz="2400" b="0" dirty="0" err="1" smtClean="0"/>
              <a:t>processual</a:t>
            </a:r>
            <a:r>
              <a:rPr lang="da-DK" sz="2400" b="0" dirty="0" smtClean="0"/>
              <a:t> </a:t>
            </a:r>
            <a:r>
              <a:rPr lang="da-DK" sz="2400" b="0" dirty="0" err="1" smtClean="0"/>
              <a:t>demands</a:t>
            </a:r>
            <a:endParaRPr lang="da-DK" sz="2400" b="0" dirty="0" smtClean="0"/>
          </a:p>
          <a:p>
            <a:endParaRPr lang="da-DK" sz="2400" b="0" dirty="0"/>
          </a:p>
        </p:txBody>
      </p:sp>
      <p:sp>
        <p:nvSpPr>
          <p:cNvPr id="6" name="Text Placeholder 5">
            <a:extLst>
              <a:ext uri="{FF2B5EF4-FFF2-40B4-BE49-F238E27FC236}">
                <a16:creationId xmlns:a16="http://schemas.microsoft.com/office/drawing/2014/main" id="{673A9157-19BA-4DA7-8B68-2ECD3C965166}"/>
              </a:ext>
            </a:extLst>
          </p:cNvPr>
          <p:cNvSpPr>
            <a:spLocks noGrp="1"/>
          </p:cNvSpPr>
          <p:nvPr>
            <p:ph type="body" sz="quarter" idx="15"/>
          </p:nvPr>
        </p:nvSpPr>
        <p:spPr>
          <a:xfrm>
            <a:off x="898863" y="4645341"/>
            <a:ext cx="4876800" cy="406800"/>
          </a:xfrm>
        </p:spPr>
        <p:txBody>
          <a:bodyPr/>
          <a:lstStyle/>
          <a:p>
            <a:r>
              <a:rPr lang="da-DK" sz="2400" b="0" dirty="0" smtClean="0"/>
              <a:t>Low </a:t>
            </a:r>
            <a:r>
              <a:rPr lang="da-DK" sz="2400" b="0" dirty="0" err="1" smtClean="0"/>
              <a:t>satisfaction</a:t>
            </a:r>
            <a:r>
              <a:rPr lang="da-DK" sz="2400" b="0" dirty="0" smtClean="0"/>
              <a:t> with </a:t>
            </a:r>
            <a:r>
              <a:rPr lang="da-DK" sz="2400" b="0" dirty="0" err="1" smtClean="0"/>
              <a:t>demands</a:t>
            </a:r>
            <a:r>
              <a:rPr lang="da-DK" sz="2400" b="0" dirty="0" smtClean="0"/>
              <a:t>, </a:t>
            </a:r>
            <a:r>
              <a:rPr lang="da-DK" sz="2400" b="0" dirty="0" err="1" smtClean="0"/>
              <a:t>rules</a:t>
            </a:r>
            <a:r>
              <a:rPr lang="da-DK" sz="2400" b="0" dirty="0" smtClean="0"/>
              <a:t> and </a:t>
            </a:r>
            <a:r>
              <a:rPr lang="da-DK" sz="2400" b="0" dirty="0" err="1" smtClean="0"/>
              <a:t>regulaltions</a:t>
            </a:r>
            <a:endParaRPr lang="da-DK" sz="2400" b="0" dirty="0" smtClean="0"/>
          </a:p>
          <a:p>
            <a:endParaRPr lang="da-DK" sz="2400" b="0" dirty="0"/>
          </a:p>
        </p:txBody>
      </p:sp>
      <p:sp>
        <p:nvSpPr>
          <p:cNvPr id="8" name="Text Placeholder 7">
            <a:extLst>
              <a:ext uri="{FF2B5EF4-FFF2-40B4-BE49-F238E27FC236}">
                <a16:creationId xmlns:a16="http://schemas.microsoft.com/office/drawing/2014/main" id="{96D9F88D-06E8-4324-B8D3-2DCB376E02CD}"/>
              </a:ext>
            </a:extLst>
          </p:cNvPr>
          <p:cNvSpPr>
            <a:spLocks noGrp="1"/>
          </p:cNvSpPr>
          <p:nvPr>
            <p:ph type="body" sz="quarter" idx="17"/>
          </p:nvPr>
        </p:nvSpPr>
        <p:spPr>
          <a:xfrm>
            <a:off x="6502400" y="2693748"/>
            <a:ext cx="4876796" cy="406800"/>
          </a:xfrm>
        </p:spPr>
        <p:txBody>
          <a:bodyPr/>
          <a:lstStyle/>
          <a:p>
            <a:r>
              <a:rPr lang="da-DK" sz="2400" b="0" dirty="0" err="1" smtClean="0"/>
              <a:t>Complex</a:t>
            </a:r>
            <a:r>
              <a:rPr lang="da-DK" sz="2400" b="0" dirty="0" smtClean="0"/>
              <a:t> and non-transparent system</a:t>
            </a:r>
            <a:endParaRPr lang="da-DK" sz="2400" b="0" dirty="0"/>
          </a:p>
        </p:txBody>
      </p:sp>
      <p:sp>
        <p:nvSpPr>
          <p:cNvPr id="10" name="Text Placeholder 9">
            <a:extLst>
              <a:ext uri="{FF2B5EF4-FFF2-40B4-BE49-F238E27FC236}">
                <a16:creationId xmlns:a16="http://schemas.microsoft.com/office/drawing/2014/main" id="{2772836C-52FF-4151-9D7B-9A07BB81646B}"/>
              </a:ext>
            </a:extLst>
          </p:cNvPr>
          <p:cNvSpPr>
            <a:spLocks noGrp="1"/>
          </p:cNvSpPr>
          <p:nvPr>
            <p:ph type="body" sz="quarter" idx="22"/>
          </p:nvPr>
        </p:nvSpPr>
        <p:spPr>
          <a:xfrm>
            <a:off x="6502399" y="4645341"/>
            <a:ext cx="4876797" cy="406800"/>
          </a:xfrm>
        </p:spPr>
        <p:txBody>
          <a:bodyPr/>
          <a:lstStyle/>
          <a:p>
            <a:r>
              <a:rPr lang="da-DK" sz="2400" b="0" dirty="0" smtClean="0">
                <a:solidFill>
                  <a:schemeClr val="tx1"/>
                </a:solidFill>
              </a:rPr>
              <a:t>High </a:t>
            </a:r>
            <a:r>
              <a:rPr lang="da-DK" sz="2400" b="0" dirty="0" err="1" smtClean="0">
                <a:solidFill>
                  <a:schemeClr val="tx1"/>
                </a:solidFill>
              </a:rPr>
              <a:t>expenditures</a:t>
            </a:r>
            <a:r>
              <a:rPr lang="da-DK" sz="2400" b="0" dirty="0" smtClean="0">
                <a:solidFill>
                  <a:schemeClr val="tx1"/>
                </a:solidFill>
              </a:rPr>
              <a:t> for </a:t>
            </a:r>
            <a:r>
              <a:rPr lang="da-DK" sz="2400" b="0" dirty="0" err="1" smtClean="0">
                <a:solidFill>
                  <a:schemeClr val="tx1"/>
                </a:solidFill>
              </a:rPr>
              <a:t>employment</a:t>
            </a:r>
            <a:r>
              <a:rPr lang="da-DK" sz="2400" b="0" dirty="0" smtClean="0">
                <a:solidFill>
                  <a:schemeClr val="tx1"/>
                </a:solidFill>
              </a:rPr>
              <a:t> </a:t>
            </a:r>
            <a:r>
              <a:rPr lang="da-DK" sz="2400" b="0" dirty="0" err="1" smtClean="0">
                <a:solidFill>
                  <a:schemeClr val="tx1"/>
                </a:solidFill>
              </a:rPr>
              <a:t>policies</a:t>
            </a:r>
            <a:r>
              <a:rPr lang="da-DK" sz="2400" b="0" dirty="0" smtClean="0">
                <a:solidFill>
                  <a:schemeClr val="tx1"/>
                </a:solidFill>
              </a:rPr>
              <a:t> (but </a:t>
            </a:r>
            <a:r>
              <a:rPr lang="da-DK" sz="2400" b="0" dirty="0" err="1" smtClean="0">
                <a:solidFill>
                  <a:schemeClr val="tx1"/>
                </a:solidFill>
              </a:rPr>
              <a:t>broader</a:t>
            </a:r>
            <a:r>
              <a:rPr lang="da-DK" sz="2400" b="0" dirty="0" smtClean="0">
                <a:solidFill>
                  <a:schemeClr val="tx1"/>
                </a:solidFill>
              </a:rPr>
              <a:t> </a:t>
            </a:r>
            <a:r>
              <a:rPr lang="da-DK" sz="2400" b="0" dirty="0" err="1" smtClean="0">
                <a:solidFill>
                  <a:schemeClr val="tx1"/>
                </a:solidFill>
              </a:rPr>
              <a:t>target</a:t>
            </a:r>
            <a:r>
              <a:rPr lang="da-DK" sz="2400" b="0" dirty="0" smtClean="0">
                <a:solidFill>
                  <a:schemeClr val="tx1"/>
                </a:solidFill>
              </a:rPr>
              <a:t> </a:t>
            </a:r>
            <a:r>
              <a:rPr lang="da-DK" sz="2400" b="0" dirty="0" err="1" smtClean="0">
                <a:solidFill>
                  <a:schemeClr val="tx1"/>
                </a:solidFill>
              </a:rPr>
              <a:t>group</a:t>
            </a:r>
            <a:r>
              <a:rPr lang="da-DK" sz="2400" b="0" dirty="0" smtClean="0">
                <a:solidFill>
                  <a:schemeClr val="tx1"/>
                </a:solidFill>
              </a:rPr>
              <a:t> </a:t>
            </a:r>
            <a:r>
              <a:rPr lang="da-DK" sz="2400" b="0" dirty="0" err="1" smtClean="0">
                <a:solidFill>
                  <a:schemeClr val="tx1"/>
                </a:solidFill>
              </a:rPr>
              <a:t>than</a:t>
            </a:r>
            <a:r>
              <a:rPr lang="da-DK" sz="2400" b="0" dirty="0" smtClean="0">
                <a:solidFill>
                  <a:schemeClr val="tx1"/>
                </a:solidFill>
              </a:rPr>
              <a:t> in most </a:t>
            </a:r>
            <a:r>
              <a:rPr lang="da-DK" sz="2400" b="0" dirty="0" err="1" smtClean="0">
                <a:solidFill>
                  <a:schemeClr val="tx1"/>
                </a:solidFill>
              </a:rPr>
              <a:t>countries</a:t>
            </a:r>
            <a:r>
              <a:rPr lang="da-DK" sz="2400" b="0" dirty="0" smtClean="0">
                <a:solidFill>
                  <a:schemeClr val="tx1"/>
                </a:solidFill>
              </a:rPr>
              <a:t>)</a:t>
            </a:r>
            <a:endParaRPr lang="da-DK" sz="2400" b="0" dirty="0">
              <a:solidFill>
                <a:schemeClr val="tx1"/>
              </a:solidFill>
            </a:endParaRPr>
          </a:p>
        </p:txBody>
      </p:sp>
      <p:pic>
        <p:nvPicPr>
          <p:cNvPr id="19" name="Picture Placeholder 18" descr="Sad face with solid fill">
            <a:extLst>
              <a:ext uri="{FF2B5EF4-FFF2-40B4-BE49-F238E27FC236}">
                <a16:creationId xmlns:a16="http://schemas.microsoft.com/office/drawing/2014/main" id="{7A10276C-D82D-4D82-B249-2EED07DD57EB}"/>
              </a:ext>
            </a:extLst>
          </p:cNvPr>
          <p:cNvPicPr>
            <a:picLocks noGrp="1" noChangeAspect="1"/>
          </p:cNvPicPr>
          <p:nvPr>
            <p:ph type="pic" sz="quarter" idx="32"/>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12800" y="3657600"/>
            <a:ext cx="914400" cy="914400"/>
          </a:xfrm>
        </p:spPr>
      </p:pic>
      <p:pic>
        <p:nvPicPr>
          <p:cNvPr id="22" name="Picture Placeholder 21" descr="Signal">
            <a:extLst>
              <a:ext uri="{FF2B5EF4-FFF2-40B4-BE49-F238E27FC236}">
                <a16:creationId xmlns:a16="http://schemas.microsoft.com/office/drawing/2014/main" id="{3B94A8F8-D79D-4140-9807-9946771FE713}"/>
              </a:ext>
            </a:extLst>
          </p:cNvPr>
          <p:cNvPicPr>
            <a:picLocks noGrp="1" noChangeAspect="1"/>
          </p:cNvPicPr>
          <p:nvPr>
            <p:ph type="pic" sz="quarter" idx="34"/>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405582" y="3657600"/>
            <a:ext cx="914400" cy="914400"/>
          </a:xfrm>
        </p:spPr>
      </p:pic>
      <p:pic>
        <p:nvPicPr>
          <p:cNvPr id="17" name="Picture Placeholder 16">
            <a:extLst>
              <a:ext uri="{FF2B5EF4-FFF2-40B4-BE49-F238E27FC236}">
                <a16:creationId xmlns:a16="http://schemas.microsoft.com/office/drawing/2014/main" id="{401CD180-051C-4702-AA6D-32491A3D74F5}"/>
              </a:ext>
            </a:extLst>
          </p:cNvPr>
          <p:cNvPicPr>
            <a:picLocks noGrp="1" noChangeAspect="1"/>
          </p:cNvPicPr>
          <p:nvPr>
            <p:ph type="pic" sz="quarter" idx="33"/>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769" r="769"/>
          <a:stretch/>
        </p:blipFill>
        <p:spPr>
          <a:xfrm>
            <a:off x="6244216" y="1668797"/>
            <a:ext cx="914400" cy="914400"/>
          </a:xfrm>
          <a:prstGeom prst="rect">
            <a:avLst/>
          </a:prstGeom>
        </p:spPr>
      </p:pic>
      <p:pic>
        <p:nvPicPr>
          <p:cNvPr id="26" name="Picture Placeholder 25" descr="List">
            <a:extLst>
              <a:ext uri="{FF2B5EF4-FFF2-40B4-BE49-F238E27FC236}">
                <a16:creationId xmlns:a16="http://schemas.microsoft.com/office/drawing/2014/main" id="{26FC3057-D8CF-443E-9717-30F5C6DFDC64}"/>
              </a:ext>
            </a:extLst>
          </p:cNvPr>
          <p:cNvPicPr>
            <a:picLocks noGrp="1" noChangeAspect="1"/>
          </p:cNvPicPr>
          <p:nvPr>
            <p:ph type="pic" sz="quarter" idx="31"/>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59010" y="1668797"/>
            <a:ext cx="914400" cy="914400"/>
          </a:xfrm>
        </p:spPr>
      </p:pic>
    </p:spTree>
    <p:extLst>
      <p:ext uri="{BB962C8B-B14F-4D97-AF65-F5344CB8AC3E}">
        <p14:creationId xmlns:p14="http://schemas.microsoft.com/office/powerpoint/2010/main" val="9676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51E2EF-F9D1-48BB-8123-529E72465C70}"/>
              </a:ext>
            </a:extLst>
          </p:cNvPr>
          <p:cNvSpPr/>
          <p:nvPr/>
        </p:nvSpPr>
        <p:spPr>
          <a:xfrm>
            <a:off x="404879" y="-1"/>
            <a:ext cx="11104851" cy="591026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3FBEADAC-2C1D-4202-AC50-771D7D99EAB8}"/>
              </a:ext>
            </a:extLst>
          </p:cNvPr>
          <p:cNvSpPr>
            <a:spLocks noGrp="1"/>
          </p:cNvSpPr>
          <p:nvPr>
            <p:ph type="ctrTitle"/>
          </p:nvPr>
        </p:nvSpPr>
        <p:spPr>
          <a:xfrm>
            <a:off x="812799" y="4323327"/>
            <a:ext cx="9879263" cy="1239273"/>
          </a:xfrm>
        </p:spPr>
        <p:txBody>
          <a:bodyPr/>
          <a:lstStyle/>
          <a:p>
            <a:r>
              <a:rPr lang="da-DK" dirty="0" err="1" smtClean="0"/>
              <a:t>Six</a:t>
            </a:r>
            <a:r>
              <a:rPr lang="da-DK" dirty="0" smtClean="0"/>
              <a:t> </a:t>
            </a:r>
            <a:r>
              <a:rPr lang="da-DK" dirty="0" err="1" smtClean="0"/>
              <a:t>recommendations</a:t>
            </a:r>
            <a:r>
              <a:rPr lang="da-DK" dirty="0" smtClean="0"/>
              <a:t> for </a:t>
            </a:r>
            <a:r>
              <a:rPr lang="da-DK" dirty="0" err="1" smtClean="0"/>
              <a:t>employment</a:t>
            </a:r>
            <a:r>
              <a:rPr lang="da-DK" dirty="0" smtClean="0"/>
              <a:t> </a:t>
            </a:r>
            <a:r>
              <a:rPr lang="da-DK" dirty="0" err="1" smtClean="0"/>
              <a:t>policies</a:t>
            </a:r>
            <a:r>
              <a:rPr lang="da-DK" dirty="0" smtClean="0"/>
              <a:t> of the future (in DK)</a:t>
            </a:r>
            <a:endParaRPr lang="da-DK" dirty="0"/>
          </a:p>
        </p:txBody>
      </p:sp>
      <p:sp>
        <p:nvSpPr>
          <p:cNvPr id="4" name="Slide Number Placeholder 3">
            <a:extLst>
              <a:ext uri="{FF2B5EF4-FFF2-40B4-BE49-F238E27FC236}">
                <a16:creationId xmlns:a16="http://schemas.microsoft.com/office/drawing/2014/main" id="{FBBD1102-CD18-43D1-8FEB-048F494587A9}"/>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3769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28948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519489" cy="406400"/>
          </a:xfrm>
        </p:spPr>
        <p:txBody>
          <a:bodyPr/>
          <a:lstStyle/>
          <a:p>
            <a:r>
              <a:rPr lang="da-DK" sz="3600" dirty="0" err="1" smtClean="0">
                <a:solidFill>
                  <a:schemeClr val="bg1">
                    <a:alpha val="80000"/>
                  </a:schemeClr>
                </a:solidFill>
              </a:rPr>
              <a:t>Fewer</a:t>
            </a:r>
            <a:r>
              <a:rPr lang="da-DK" sz="3600" dirty="0" smtClean="0">
                <a:solidFill>
                  <a:schemeClr val="bg1">
                    <a:alpha val="80000"/>
                  </a:schemeClr>
                </a:solidFill>
              </a:rPr>
              <a:t> </a:t>
            </a:r>
            <a:r>
              <a:rPr lang="da-DK" sz="3600" dirty="0" err="1" smtClean="0">
                <a:solidFill>
                  <a:schemeClr val="bg1">
                    <a:alpha val="80000"/>
                  </a:schemeClr>
                </a:solidFill>
              </a:rPr>
              <a:t>target</a:t>
            </a:r>
            <a:r>
              <a:rPr lang="da-DK" sz="3600" dirty="0" smtClean="0">
                <a:solidFill>
                  <a:schemeClr val="bg1">
                    <a:alpha val="80000"/>
                  </a:schemeClr>
                </a:solidFill>
              </a:rPr>
              <a:t> </a:t>
            </a:r>
            <a:r>
              <a:rPr lang="da-DK" sz="3600" dirty="0" err="1" smtClean="0">
                <a:solidFill>
                  <a:schemeClr val="bg1">
                    <a:alpha val="80000"/>
                  </a:schemeClr>
                </a:solidFill>
              </a:rPr>
              <a:t>groups</a:t>
            </a:r>
            <a:r>
              <a:rPr lang="da-DK" sz="3600" dirty="0" smtClean="0">
                <a:solidFill>
                  <a:schemeClr val="bg1">
                    <a:alpha val="80000"/>
                  </a:schemeClr>
                </a:solidFill>
              </a:rPr>
              <a:t> and </a:t>
            </a:r>
            <a:r>
              <a:rPr lang="da-DK" sz="3600" dirty="0" err="1" smtClean="0">
                <a:solidFill>
                  <a:schemeClr val="bg1">
                    <a:alpha val="80000"/>
                  </a:schemeClr>
                </a:solidFill>
              </a:rPr>
              <a:t>target</a:t>
            </a:r>
            <a:r>
              <a:rPr lang="da-DK" sz="3600" dirty="0" smtClean="0">
                <a:solidFill>
                  <a:schemeClr val="bg1">
                    <a:alpha val="80000"/>
                  </a:schemeClr>
                </a:solidFill>
              </a:rPr>
              <a:t> </a:t>
            </a:r>
            <a:r>
              <a:rPr lang="da-DK" sz="3600" dirty="0" err="1" smtClean="0">
                <a:solidFill>
                  <a:schemeClr val="bg1">
                    <a:alpha val="80000"/>
                  </a:schemeClr>
                </a:solidFill>
              </a:rPr>
              <a:t>group</a:t>
            </a:r>
            <a:r>
              <a:rPr lang="da-DK" sz="3600" dirty="0" smtClean="0">
                <a:solidFill>
                  <a:schemeClr val="bg1">
                    <a:alpha val="80000"/>
                  </a:schemeClr>
                </a:solidFill>
              </a:rPr>
              <a:t> </a:t>
            </a:r>
            <a:r>
              <a:rPr lang="da-DK" sz="3600" dirty="0" err="1" smtClean="0">
                <a:solidFill>
                  <a:schemeClr val="bg1">
                    <a:alpha val="80000"/>
                  </a:schemeClr>
                </a:solidFill>
              </a:rPr>
              <a:t>specific</a:t>
            </a:r>
            <a:r>
              <a:rPr lang="da-DK" sz="3600" dirty="0" smtClean="0">
                <a:solidFill>
                  <a:schemeClr val="bg1">
                    <a:alpha val="80000"/>
                  </a:schemeClr>
                </a:solidFill>
              </a:rPr>
              <a:t> </a:t>
            </a:r>
            <a:r>
              <a:rPr lang="da-DK" sz="3600" dirty="0" err="1" smtClean="0">
                <a:solidFill>
                  <a:schemeClr val="bg1">
                    <a:alpha val="80000"/>
                  </a:schemeClr>
                </a:solidFill>
              </a:rPr>
              <a:t>rules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12</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51948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From 13 to 5 </a:t>
            </a:r>
            <a:r>
              <a:rPr lang="da-DK" dirty="0" err="1" smtClean="0"/>
              <a:t>target</a:t>
            </a:r>
            <a:r>
              <a:rPr lang="da-DK" dirty="0" smtClean="0"/>
              <a:t> </a:t>
            </a:r>
            <a:r>
              <a:rPr lang="da-DK" dirty="0" err="1" smtClean="0"/>
              <a:t>groups</a:t>
            </a:r>
            <a:endParaRPr lang="da-DK" dirty="0"/>
          </a:p>
        </p:txBody>
      </p:sp>
      <p:pic>
        <p:nvPicPr>
          <p:cNvPr id="16" name="Graphic 15">
            <a:extLst>
              <a:ext uri="{FF2B5EF4-FFF2-40B4-BE49-F238E27FC236}">
                <a16:creationId xmlns:a16="http://schemas.microsoft.com/office/drawing/2014/main" id="{3A10AD03-F2A1-4A9C-A6F1-E2FD3BC22C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1581967"/>
            <a:ext cx="685800" cy="685800"/>
          </a:xfrm>
          <a:prstGeom prst="rect">
            <a:avLst/>
          </a:prstGeom>
        </p:spPr>
      </p:pic>
      <p:pic>
        <p:nvPicPr>
          <p:cNvPr id="22" name="Graphic 21">
            <a:extLst>
              <a:ext uri="{FF2B5EF4-FFF2-40B4-BE49-F238E27FC236}">
                <a16:creationId xmlns:a16="http://schemas.microsoft.com/office/drawing/2014/main" id="{4C744171-B9B5-427D-9D49-EBABB21DB54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2419759"/>
            <a:ext cx="685800" cy="685800"/>
          </a:xfrm>
          <a:prstGeom prst="rect">
            <a:avLst/>
          </a:prstGeom>
        </p:spPr>
      </p:pic>
      <p:pic>
        <p:nvPicPr>
          <p:cNvPr id="23" name="Graphic 22">
            <a:extLst>
              <a:ext uri="{FF2B5EF4-FFF2-40B4-BE49-F238E27FC236}">
                <a16:creationId xmlns:a16="http://schemas.microsoft.com/office/drawing/2014/main" id="{FD6C63FE-E518-45B3-855F-2D4A48B4625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3257551"/>
            <a:ext cx="685800" cy="685800"/>
          </a:xfrm>
          <a:prstGeom prst="rect">
            <a:avLst/>
          </a:prstGeom>
        </p:spPr>
      </p:pic>
      <p:pic>
        <p:nvPicPr>
          <p:cNvPr id="24" name="Graphic 23">
            <a:extLst>
              <a:ext uri="{FF2B5EF4-FFF2-40B4-BE49-F238E27FC236}">
                <a16:creationId xmlns:a16="http://schemas.microsoft.com/office/drawing/2014/main" id="{F5D2FD28-B0EC-4893-B63A-43A9AA88063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4095343"/>
            <a:ext cx="685800" cy="685800"/>
          </a:xfrm>
          <a:prstGeom prst="rect">
            <a:avLst/>
          </a:prstGeom>
        </p:spPr>
      </p:pic>
      <p:pic>
        <p:nvPicPr>
          <p:cNvPr id="25" name="Graphic 24">
            <a:extLst>
              <a:ext uri="{FF2B5EF4-FFF2-40B4-BE49-F238E27FC236}">
                <a16:creationId xmlns:a16="http://schemas.microsoft.com/office/drawing/2014/main" id="{AC474A62-BFC2-4166-8584-5B50C9C205A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4933133"/>
            <a:ext cx="685800" cy="685800"/>
          </a:xfrm>
          <a:prstGeom prst="rect">
            <a:avLst/>
          </a:prstGeom>
        </p:spPr>
      </p:pic>
      <p:sp>
        <p:nvSpPr>
          <p:cNvPr id="26" name="TextBox 25">
            <a:extLst>
              <a:ext uri="{FF2B5EF4-FFF2-40B4-BE49-F238E27FC236}">
                <a16:creationId xmlns:a16="http://schemas.microsoft.com/office/drawing/2014/main" id="{79288FEA-A813-451A-AD5E-F58E02AACF06}"/>
              </a:ext>
            </a:extLst>
          </p:cNvPr>
          <p:cNvSpPr txBox="1"/>
          <p:nvPr/>
        </p:nvSpPr>
        <p:spPr>
          <a:xfrm>
            <a:off x="7470128" y="1581967"/>
            <a:ext cx="3844529" cy="685800"/>
          </a:xfrm>
          <a:prstGeom prst="rect">
            <a:avLst/>
          </a:prstGeom>
          <a:noFill/>
        </p:spPr>
        <p:txBody>
          <a:bodyPr wrap="square" lIns="0" tIns="0" rIns="0" bIns="0" rtlCol="0" anchor="ctr">
            <a:noAutofit/>
          </a:bodyPr>
          <a:lstStyle/>
          <a:p>
            <a:pPr algn="l"/>
            <a:r>
              <a:rPr lang="da-DK" spc="-10" baseline="0" dirty="0" smtClean="0">
                <a:solidFill>
                  <a:schemeClr val="accent1"/>
                </a:solidFill>
              </a:rPr>
              <a:t>Dagpengeindsats (UIB)</a:t>
            </a:r>
            <a:endParaRPr lang="da-DK" spc="-10" baseline="0" dirty="0">
              <a:solidFill>
                <a:schemeClr val="bg2">
                  <a:lumMod val="75000"/>
                </a:schemeClr>
              </a:solidFill>
            </a:endParaRPr>
          </a:p>
        </p:txBody>
      </p:sp>
      <p:sp>
        <p:nvSpPr>
          <p:cNvPr id="27" name="TextBox 26">
            <a:extLst>
              <a:ext uri="{FF2B5EF4-FFF2-40B4-BE49-F238E27FC236}">
                <a16:creationId xmlns:a16="http://schemas.microsoft.com/office/drawing/2014/main" id="{7A5227E5-C66E-4950-AC90-3BAF2BB20163}"/>
              </a:ext>
            </a:extLst>
          </p:cNvPr>
          <p:cNvSpPr txBox="1"/>
          <p:nvPr/>
        </p:nvSpPr>
        <p:spPr>
          <a:xfrm>
            <a:off x="7470127" y="2400759"/>
            <a:ext cx="3844530" cy="685800"/>
          </a:xfrm>
          <a:prstGeom prst="rect">
            <a:avLst/>
          </a:prstGeom>
          <a:noFill/>
        </p:spPr>
        <p:txBody>
          <a:bodyPr wrap="square" lIns="0" tIns="0" rIns="0" bIns="0" rtlCol="0" anchor="ctr">
            <a:noAutofit/>
          </a:bodyPr>
          <a:lstStyle/>
          <a:p>
            <a:pPr algn="l"/>
            <a:r>
              <a:rPr lang="da-DK" spc="-10" baseline="0" dirty="0" smtClean="0">
                <a:solidFill>
                  <a:schemeClr val="accent1"/>
                </a:solidFill>
              </a:rPr>
              <a:t>Jobsøgningsindsats (SA)</a:t>
            </a:r>
            <a:endParaRPr lang="da-DK" spc="-10" baseline="0" dirty="0">
              <a:solidFill>
                <a:schemeClr val="bg2">
                  <a:lumMod val="75000"/>
                </a:schemeClr>
              </a:solidFill>
            </a:endParaRPr>
          </a:p>
        </p:txBody>
      </p:sp>
      <p:sp>
        <p:nvSpPr>
          <p:cNvPr id="28" name="TextBox 27">
            <a:extLst>
              <a:ext uri="{FF2B5EF4-FFF2-40B4-BE49-F238E27FC236}">
                <a16:creationId xmlns:a16="http://schemas.microsoft.com/office/drawing/2014/main" id="{2506CE13-48BE-4989-89F3-FDF60BA5013C}"/>
              </a:ext>
            </a:extLst>
          </p:cNvPr>
          <p:cNvSpPr txBox="1"/>
          <p:nvPr/>
        </p:nvSpPr>
        <p:spPr>
          <a:xfrm>
            <a:off x="7470127" y="4857136"/>
            <a:ext cx="3844530"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Other</a:t>
            </a:r>
            <a:r>
              <a:rPr lang="da-DK" spc="-10" baseline="0" dirty="0" smtClean="0">
                <a:solidFill>
                  <a:schemeClr val="accent1"/>
                </a:solidFill>
              </a:rPr>
              <a:t> </a:t>
            </a:r>
            <a:r>
              <a:rPr lang="da-DK" spc="-10" baseline="0" dirty="0" err="1" smtClean="0">
                <a:solidFill>
                  <a:schemeClr val="accent1"/>
                </a:solidFill>
              </a:rPr>
              <a:t>groups</a:t>
            </a:r>
            <a:endParaRPr lang="da-DK" spc="-10" baseline="0" dirty="0">
              <a:solidFill>
                <a:schemeClr val="bg2">
                  <a:lumMod val="75000"/>
                </a:schemeClr>
              </a:solidFill>
            </a:endParaRPr>
          </a:p>
        </p:txBody>
      </p:sp>
      <p:sp>
        <p:nvSpPr>
          <p:cNvPr id="29" name="TextBox 28">
            <a:extLst>
              <a:ext uri="{FF2B5EF4-FFF2-40B4-BE49-F238E27FC236}">
                <a16:creationId xmlns:a16="http://schemas.microsoft.com/office/drawing/2014/main" id="{79E6C8CC-8376-44D9-B4B8-6DB5DCD0925C}"/>
              </a:ext>
            </a:extLst>
          </p:cNvPr>
          <p:cNvSpPr txBox="1"/>
          <p:nvPr/>
        </p:nvSpPr>
        <p:spPr>
          <a:xfrm>
            <a:off x="7470127" y="3219551"/>
            <a:ext cx="3844530" cy="685800"/>
          </a:xfrm>
          <a:prstGeom prst="rect">
            <a:avLst/>
          </a:prstGeom>
          <a:noFill/>
        </p:spPr>
        <p:txBody>
          <a:bodyPr wrap="square" lIns="0" tIns="0" rIns="0" bIns="0" rtlCol="0" anchor="ctr">
            <a:noAutofit/>
          </a:bodyPr>
          <a:lstStyle/>
          <a:p>
            <a:pPr algn="l"/>
            <a:r>
              <a:rPr lang="da-DK" spc="-10" baseline="0" dirty="0" smtClean="0">
                <a:solidFill>
                  <a:schemeClr val="accent1"/>
                </a:solidFill>
              </a:rPr>
              <a:t>Jobhjælpsindsats (SA)</a:t>
            </a:r>
            <a:endParaRPr lang="da-DK" spc="-10" baseline="0" dirty="0">
              <a:solidFill>
                <a:schemeClr val="bg2">
                  <a:lumMod val="75000"/>
                </a:schemeClr>
              </a:solidFill>
            </a:endParaRPr>
          </a:p>
        </p:txBody>
      </p:sp>
      <p:sp>
        <p:nvSpPr>
          <p:cNvPr id="30" name="TextBox 29">
            <a:extLst>
              <a:ext uri="{FF2B5EF4-FFF2-40B4-BE49-F238E27FC236}">
                <a16:creationId xmlns:a16="http://schemas.microsoft.com/office/drawing/2014/main" id="{F20B5B69-FB59-4296-8266-B2B27862AED5}"/>
              </a:ext>
            </a:extLst>
          </p:cNvPr>
          <p:cNvSpPr txBox="1"/>
          <p:nvPr/>
        </p:nvSpPr>
        <p:spPr>
          <a:xfrm>
            <a:off x="7470127" y="4070617"/>
            <a:ext cx="3844530" cy="685800"/>
          </a:xfrm>
          <a:prstGeom prst="rect">
            <a:avLst/>
          </a:prstGeom>
          <a:noFill/>
        </p:spPr>
        <p:txBody>
          <a:bodyPr wrap="square" lIns="0" tIns="0" rIns="0" bIns="0" rtlCol="0" anchor="ctr">
            <a:noAutofit/>
          </a:bodyPr>
          <a:lstStyle/>
          <a:p>
            <a:pPr algn="l"/>
            <a:r>
              <a:rPr lang="da-DK" spc="-10" baseline="0" dirty="0" smtClean="0">
                <a:solidFill>
                  <a:schemeClr val="accent1"/>
                </a:solidFill>
              </a:rPr>
              <a:t>Sygedagpengeindsats (</a:t>
            </a:r>
            <a:r>
              <a:rPr lang="da-DK" spc="-10" baseline="0" dirty="0" err="1" smtClean="0">
                <a:solidFill>
                  <a:schemeClr val="accent1"/>
                </a:solidFill>
              </a:rPr>
              <a:t>Sickness</a:t>
            </a:r>
            <a:r>
              <a:rPr lang="da-DK" spc="-10" baseline="0" dirty="0" smtClean="0">
                <a:solidFill>
                  <a:schemeClr val="accent1"/>
                </a:solidFill>
              </a:rPr>
              <a:t> ben)</a:t>
            </a:r>
            <a:endParaRPr lang="da-DK" spc="-10" baseline="0" dirty="0">
              <a:solidFill>
                <a:schemeClr val="bg2">
                  <a:lumMod val="75000"/>
                </a:schemeClr>
              </a:solidFill>
            </a:endParaRPr>
          </a:p>
        </p:txBody>
      </p:sp>
      <p:pic>
        <p:nvPicPr>
          <p:cNvPr id="17" name="Graphic 16">
            <a:extLst>
              <a:ext uri="{FF2B5EF4-FFF2-40B4-BE49-F238E27FC236}">
                <a16:creationId xmlns:a16="http://schemas.microsoft.com/office/drawing/2014/main" id="{CF793AE1-8920-450A-A501-317578C2D35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780288" y="1366200"/>
            <a:ext cx="4572000" cy="4572000"/>
          </a:xfrm>
          <a:prstGeom prst="rect">
            <a:avLst/>
          </a:prstGeom>
        </p:spPr>
      </p:pic>
      <p:sp>
        <p:nvSpPr>
          <p:cNvPr id="18"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1</a:t>
            </a:r>
          </a:p>
        </p:txBody>
      </p:sp>
    </p:spTree>
    <p:extLst>
      <p:ext uri="{BB962C8B-B14F-4D97-AF65-F5344CB8AC3E}">
        <p14:creationId xmlns:p14="http://schemas.microsoft.com/office/powerpoint/2010/main" val="4076096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28948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519489" cy="406400"/>
          </a:xfrm>
        </p:spPr>
        <p:txBody>
          <a:bodyPr/>
          <a:lstStyle/>
          <a:p>
            <a:r>
              <a:rPr lang="da-DK" sz="3600" dirty="0" err="1">
                <a:solidFill>
                  <a:schemeClr val="bg1">
                    <a:alpha val="80000"/>
                  </a:schemeClr>
                </a:solidFill>
              </a:rPr>
              <a:t>Fewer</a:t>
            </a:r>
            <a:r>
              <a:rPr lang="da-DK" sz="3600" dirty="0">
                <a:solidFill>
                  <a:schemeClr val="bg1">
                    <a:alpha val="80000"/>
                  </a:schemeClr>
                </a:solidFill>
              </a:rPr>
              <a:t> </a:t>
            </a:r>
            <a:r>
              <a:rPr lang="da-DK" sz="3600" dirty="0" err="1">
                <a:solidFill>
                  <a:schemeClr val="bg1">
                    <a:alpha val="80000"/>
                  </a:schemeClr>
                </a:solidFill>
              </a:rPr>
              <a:t>target</a:t>
            </a:r>
            <a:r>
              <a:rPr lang="da-DK" sz="3600" dirty="0">
                <a:solidFill>
                  <a:schemeClr val="bg1">
                    <a:alpha val="80000"/>
                  </a:schemeClr>
                </a:solidFill>
              </a:rPr>
              <a:t> </a:t>
            </a:r>
            <a:r>
              <a:rPr lang="da-DK" sz="3600" dirty="0" err="1">
                <a:solidFill>
                  <a:schemeClr val="bg1">
                    <a:alpha val="80000"/>
                  </a:schemeClr>
                </a:solidFill>
              </a:rPr>
              <a:t>groups</a:t>
            </a:r>
            <a:r>
              <a:rPr lang="da-DK" sz="3600" dirty="0">
                <a:solidFill>
                  <a:schemeClr val="bg1">
                    <a:alpha val="80000"/>
                  </a:schemeClr>
                </a:solidFill>
              </a:rPr>
              <a:t> and </a:t>
            </a:r>
            <a:r>
              <a:rPr lang="da-DK" sz="3600" dirty="0" err="1">
                <a:solidFill>
                  <a:schemeClr val="bg1">
                    <a:alpha val="80000"/>
                  </a:schemeClr>
                </a:solidFill>
              </a:rPr>
              <a:t>target</a:t>
            </a:r>
            <a:r>
              <a:rPr lang="da-DK" sz="3600" dirty="0">
                <a:solidFill>
                  <a:schemeClr val="bg1">
                    <a:alpha val="80000"/>
                  </a:schemeClr>
                </a:solidFill>
              </a:rPr>
              <a:t> </a:t>
            </a:r>
            <a:r>
              <a:rPr lang="da-DK" sz="3600" dirty="0" err="1">
                <a:solidFill>
                  <a:schemeClr val="bg1">
                    <a:alpha val="80000"/>
                  </a:schemeClr>
                </a:solidFill>
              </a:rPr>
              <a:t>group</a:t>
            </a:r>
            <a:r>
              <a:rPr lang="da-DK" sz="3600" dirty="0">
                <a:solidFill>
                  <a:schemeClr val="bg1">
                    <a:alpha val="80000"/>
                  </a:schemeClr>
                </a:solidFill>
              </a:rPr>
              <a:t> </a:t>
            </a:r>
            <a:r>
              <a:rPr lang="da-DK" sz="3600" dirty="0" err="1">
                <a:solidFill>
                  <a:schemeClr val="bg1">
                    <a:alpha val="80000"/>
                  </a:schemeClr>
                </a:solidFill>
              </a:rPr>
              <a:t>specific</a:t>
            </a:r>
            <a:r>
              <a:rPr lang="da-DK" sz="3600" dirty="0">
                <a:solidFill>
                  <a:schemeClr val="bg1">
                    <a:alpha val="80000"/>
                  </a:schemeClr>
                </a:solidFill>
              </a:rPr>
              <a:t> </a:t>
            </a:r>
            <a:r>
              <a:rPr lang="da-DK" sz="3600" dirty="0" err="1">
                <a:solidFill>
                  <a:schemeClr val="bg1">
                    <a:alpha val="80000"/>
                  </a:schemeClr>
                </a:solidFill>
              </a:rPr>
              <a:t>rules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13</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51948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endParaRPr lang="da-DK" dirty="0"/>
          </a:p>
        </p:txBody>
      </p:sp>
      <p:pic>
        <p:nvPicPr>
          <p:cNvPr id="18" name="Graphic 17">
            <a:extLst>
              <a:ext uri="{FF2B5EF4-FFF2-40B4-BE49-F238E27FC236}">
                <a16:creationId xmlns:a16="http://schemas.microsoft.com/office/drawing/2014/main" id="{A526AF0F-77C0-4AED-BD46-8DE06EE6129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773566" y="2073260"/>
            <a:ext cx="685800" cy="685800"/>
          </a:xfrm>
          <a:prstGeom prst="rect">
            <a:avLst/>
          </a:prstGeom>
        </p:spPr>
      </p:pic>
      <p:pic>
        <p:nvPicPr>
          <p:cNvPr id="19" name="Graphic 18">
            <a:extLst>
              <a:ext uri="{FF2B5EF4-FFF2-40B4-BE49-F238E27FC236}">
                <a16:creationId xmlns:a16="http://schemas.microsoft.com/office/drawing/2014/main" id="{949E5E95-FE54-49B8-95AB-527FB4DC47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6773566" y="3430273"/>
            <a:ext cx="685800" cy="685800"/>
          </a:xfrm>
          <a:prstGeom prst="rect">
            <a:avLst/>
          </a:prstGeom>
        </p:spPr>
      </p:pic>
      <p:sp>
        <p:nvSpPr>
          <p:cNvPr id="20" name="TextBox 19">
            <a:extLst>
              <a:ext uri="{FF2B5EF4-FFF2-40B4-BE49-F238E27FC236}">
                <a16:creationId xmlns:a16="http://schemas.microsoft.com/office/drawing/2014/main" id="{0D43EBAC-7F0B-44D5-B385-926A54597DA4}"/>
              </a:ext>
            </a:extLst>
          </p:cNvPr>
          <p:cNvSpPr txBox="1"/>
          <p:nvPr/>
        </p:nvSpPr>
        <p:spPr>
          <a:xfrm>
            <a:off x="7599300" y="2073260"/>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Remove</a:t>
            </a:r>
            <a:r>
              <a:rPr lang="da-DK" spc="-10" dirty="0" smtClean="0">
                <a:solidFill>
                  <a:schemeClr val="accent1"/>
                </a:solidFill>
              </a:rPr>
              <a:t> a </a:t>
            </a:r>
            <a:r>
              <a:rPr lang="da-DK" spc="-10" dirty="0" err="1" smtClean="0">
                <a:solidFill>
                  <a:schemeClr val="accent1"/>
                </a:solidFill>
              </a:rPr>
              <a:t>number</a:t>
            </a:r>
            <a:r>
              <a:rPr lang="da-DK" spc="-10" dirty="0" smtClean="0">
                <a:solidFill>
                  <a:schemeClr val="accent1"/>
                </a:solidFill>
              </a:rPr>
              <a:t> of </a:t>
            </a:r>
            <a:r>
              <a:rPr lang="da-DK" spc="-10" dirty="0" err="1" smtClean="0">
                <a:solidFill>
                  <a:schemeClr val="accent1"/>
                </a:solidFill>
              </a:rPr>
              <a:t>target</a:t>
            </a:r>
            <a:r>
              <a:rPr lang="da-DK" spc="-10" dirty="0" smtClean="0">
                <a:solidFill>
                  <a:schemeClr val="accent1"/>
                </a:solidFill>
              </a:rPr>
              <a:t> </a:t>
            </a:r>
            <a:r>
              <a:rPr lang="da-DK" spc="-10" dirty="0" err="1" smtClean="0">
                <a:solidFill>
                  <a:schemeClr val="accent1"/>
                </a:solidFill>
              </a:rPr>
              <a:t>groups</a:t>
            </a:r>
            <a:r>
              <a:rPr lang="da-DK" spc="-10" dirty="0" smtClean="0">
                <a:solidFill>
                  <a:schemeClr val="accent1"/>
                </a:solidFill>
              </a:rPr>
              <a:t> (8) . Associated </a:t>
            </a:r>
            <a:r>
              <a:rPr lang="da-DK" spc="-10" dirty="0" err="1" smtClean="0">
                <a:solidFill>
                  <a:schemeClr val="accent1"/>
                </a:solidFill>
              </a:rPr>
              <a:t>income</a:t>
            </a:r>
            <a:r>
              <a:rPr lang="da-DK" spc="-10" dirty="0" smtClean="0">
                <a:solidFill>
                  <a:schemeClr val="accent1"/>
                </a:solidFill>
              </a:rPr>
              <a:t> transfers </a:t>
            </a:r>
            <a:r>
              <a:rPr lang="da-DK" spc="-10" dirty="0" err="1" smtClean="0">
                <a:solidFill>
                  <a:schemeClr val="accent1"/>
                </a:solidFill>
              </a:rPr>
              <a:t>converted</a:t>
            </a:r>
            <a:r>
              <a:rPr lang="da-DK" spc="-10" dirty="0" smtClean="0">
                <a:solidFill>
                  <a:schemeClr val="accent1"/>
                </a:solidFill>
              </a:rPr>
              <a:t> to </a:t>
            </a:r>
            <a:r>
              <a:rPr lang="da-DK" spc="-10" dirty="0" err="1" smtClean="0">
                <a:solidFill>
                  <a:schemeClr val="accent1"/>
                </a:solidFill>
              </a:rPr>
              <a:t>closest</a:t>
            </a:r>
            <a:r>
              <a:rPr lang="da-DK" spc="-10" dirty="0" smtClean="0">
                <a:solidFill>
                  <a:schemeClr val="accent1"/>
                </a:solidFill>
              </a:rPr>
              <a:t> </a:t>
            </a:r>
            <a:r>
              <a:rPr lang="da-DK" spc="-10" dirty="0" err="1" smtClean="0">
                <a:solidFill>
                  <a:schemeClr val="accent1"/>
                </a:solidFill>
              </a:rPr>
              <a:t>resembling</a:t>
            </a:r>
            <a:r>
              <a:rPr lang="da-DK" spc="-10" dirty="0" smtClean="0">
                <a:solidFill>
                  <a:schemeClr val="accent1"/>
                </a:solidFill>
              </a:rPr>
              <a:t> (SA og </a:t>
            </a:r>
            <a:r>
              <a:rPr lang="da-DK" spc="-10" dirty="0" err="1" smtClean="0">
                <a:solidFill>
                  <a:schemeClr val="accent1"/>
                </a:solidFill>
              </a:rPr>
              <a:t>sickness</a:t>
            </a:r>
            <a:r>
              <a:rPr lang="da-DK" spc="-10" dirty="0" smtClean="0">
                <a:solidFill>
                  <a:schemeClr val="accent1"/>
                </a:solidFill>
              </a:rPr>
              <a:t> </a:t>
            </a:r>
            <a:r>
              <a:rPr lang="da-DK" spc="-10" dirty="0" err="1" smtClean="0">
                <a:solidFill>
                  <a:schemeClr val="accent1"/>
                </a:solidFill>
              </a:rPr>
              <a:t>benefits</a:t>
            </a:r>
            <a:r>
              <a:rPr lang="da-DK" spc="-10" dirty="0" smtClean="0">
                <a:solidFill>
                  <a:schemeClr val="accent1"/>
                </a:solidFill>
              </a:rPr>
              <a:t>)</a:t>
            </a:r>
            <a:endParaRPr lang="da-DK" i="1" spc="-10" baseline="0" dirty="0">
              <a:solidFill>
                <a:schemeClr val="tx1">
                  <a:lumMod val="75000"/>
                  <a:lumOff val="25000"/>
                </a:schemeClr>
              </a:solidFill>
            </a:endParaRPr>
          </a:p>
        </p:txBody>
      </p:sp>
      <p:sp>
        <p:nvSpPr>
          <p:cNvPr id="31" name="TextBox 30">
            <a:extLst>
              <a:ext uri="{FF2B5EF4-FFF2-40B4-BE49-F238E27FC236}">
                <a16:creationId xmlns:a16="http://schemas.microsoft.com/office/drawing/2014/main" id="{168C7D40-5F24-4C3B-B1A7-13F4A39CC229}"/>
              </a:ext>
            </a:extLst>
          </p:cNvPr>
          <p:cNvSpPr txBox="1"/>
          <p:nvPr/>
        </p:nvSpPr>
        <p:spPr>
          <a:xfrm>
            <a:off x="7599300" y="3430273"/>
            <a:ext cx="4186299" cy="685800"/>
          </a:xfrm>
          <a:prstGeom prst="rect">
            <a:avLst/>
          </a:prstGeom>
          <a:noFill/>
        </p:spPr>
        <p:txBody>
          <a:bodyPr wrap="square" lIns="0" tIns="0" rIns="0" bIns="0" rtlCol="0" anchor="ctr">
            <a:noAutofit/>
          </a:bodyPr>
          <a:lstStyle/>
          <a:p>
            <a:r>
              <a:rPr lang="da-DK" spc="-10" baseline="0" dirty="0" smtClean="0">
                <a:solidFill>
                  <a:schemeClr val="accent1"/>
                </a:solidFill>
              </a:rPr>
              <a:t>Same </a:t>
            </a:r>
            <a:r>
              <a:rPr lang="da-DK" spc="-10" baseline="0" dirty="0" err="1" smtClean="0">
                <a:solidFill>
                  <a:schemeClr val="accent1"/>
                </a:solidFill>
              </a:rPr>
              <a:t>rules</a:t>
            </a:r>
            <a:r>
              <a:rPr lang="da-DK" spc="-10" baseline="0" dirty="0" smtClean="0">
                <a:solidFill>
                  <a:schemeClr val="accent1"/>
                </a:solidFill>
              </a:rPr>
              <a:t> for </a:t>
            </a:r>
            <a:r>
              <a:rPr lang="da-DK" spc="-10" baseline="0" dirty="0" err="1" smtClean="0">
                <a:solidFill>
                  <a:schemeClr val="accent1"/>
                </a:solidFill>
              </a:rPr>
              <a:t>youth</a:t>
            </a:r>
            <a:r>
              <a:rPr lang="da-DK" spc="-10" baseline="0" dirty="0" smtClean="0">
                <a:solidFill>
                  <a:schemeClr val="accent1"/>
                </a:solidFill>
              </a:rPr>
              <a:t> as for </a:t>
            </a:r>
            <a:r>
              <a:rPr lang="da-DK" spc="-10" baseline="0" dirty="0" err="1" smtClean="0">
                <a:solidFill>
                  <a:schemeClr val="accent1"/>
                </a:solidFill>
              </a:rPr>
              <a:t>those</a:t>
            </a:r>
            <a:r>
              <a:rPr lang="da-DK" spc="-10" baseline="0" dirty="0" smtClean="0">
                <a:solidFill>
                  <a:schemeClr val="accent1"/>
                </a:solidFill>
              </a:rPr>
              <a:t> </a:t>
            </a:r>
            <a:r>
              <a:rPr lang="da-DK" spc="-10" baseline="0" dirty="0" err="1" smtClean="0">
                <a:solidFill>
                  <a:schemeClr val="accent1"/>
                </a:solidFill>
              </a:rPr>
              <a:t>above</a:t>
            </a:r>
            <a:r>
              <a:rPr lang="da-DK" spc="-10" baseline="0" dirty="0" smtClean="0">
                <a:solidFill>
                  <a:schemeClr val="accent1"/>
                </a:solidFill>
              </a:rPr>
              <a:t> 30 – i.e. </a:t>
            </a:r>
            <a:r>
              <a:rPr lang="da-DK" spc="-10" baseline="0" dirty="0" err="1" smtClean="0">
                <a:solidFill>
                  <a:schemeClr val="accent1"/>
                </a:solidFill>
              </a:rPr>
              <a:t>no</a:t>
            </a:r>
            <a:r>
              <a:rPr lang="da-DK" spc="-10" baseline="0" dirty="0" smtClean="0">
                <a:solidFill>
                  <a:schemeClr val="accent1"/>
                </a:solidFill>
              </a:rPr>
              <a:t> </a:t>
            </a:r>
            <a:r>
              <a:rPr lang="da-DK" spc="-10" baseline="0" dirty="0" err="1" smtClean="0">
                <a:solidFill>
                  <a:schemeClr val="accent1"/>
                </a:solidFill>
              </a:rPr>
              <a:t>forced</a:t>
            </a:r>
            <a:r>
              <a:rPr lang="da-DK" spc="-10" baseline="0" dirty="0" smtClean="0">
                <a:solidFill>
                  <a:schemeClr val="accent1"/>
                </a:solidFill>
              </a:rPr>
              <a:t> </a:t>
            </a:r>
            <a:r>
              <a:rPr lang="da-DK" spc="-10" baseline="0" dirty="0" err="1" smtClean="0">
                <a:solidFill>
                  <a:schemeClr val="accent1"/>
                </a:solidFill>
              </a:rPr>
              <a:t>focus</a:t>
            </a:r>
            <a:r>
              <a:rPr lang="da-DK" spc="-10" baseline="0" dirty="0" smtClean="0">
                <a:solidFill>
                  <a:schemeClr val="accent1"/>
                </a:solidFill>
              </a:rPr>
              <a:t> on </a:t>
            </a:r>
            <a:r>
              <a:rPr lang="da-DK" spc="-10" baseline="0" dirty="0" err="1" smtClean="0">
                <a:solidFill>
                  <a:schemeClr val="accent1"/>
                </a:solidFill>
              </a:rPr>
              <a:t>education</a:t>
            </a:r>
            <a:endParaRPr lang="da-DK" i="1" spc="-10" baseline="0" dirty="0">
              <a:solidFill>
                <a:schemeClr val="tx1">
                  <a:lumMod val="75000"/>
                  <a:lumOff val="25000"/>
                </a:schemeClr>
              </a:solidFill>
            </a:endParaRPr>
          </a:p>
        </p:txBody>
      </p:sp>
      <p:pic>
        <p:nvPicPr>
          <p:cNvPr id="13" name="Graphic 12">
            <a:extLst>
              <a:ext uri="{FF2B5EF4-FFF2-40B4-BE49-F238E27FC236}">
                <a16:creationId xmlns:a16="http://schemas.microsoft.com/office/drawing/2014/main" id="{4DFBA35A-FDA8-4897-A53E-1792A61B2DD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780288" y="1366200"/>
            <a:ext cx="4572000" cy="4572000"/>
          </a:xfrm>
          <a:prstGeom prst="rect">
            <a:avLst/>
          </a:prstGeom>
        </p:spPr>
      </p:pic>
      <p:sp>
        <p:nvSpPr>
          <p:cNvPr id="14"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1</a:t>
            </a:r>
          </a:p>
        </p:txBody>
      </p:sp>
    </p:spTree>
    <p:extLst>
      <p:ext uri="{BB962C8B-B14F-4D97-AF65-F5344CB8AC3E}">
        <p14:creationId xmlns:p14="http://schemas.microsoft.com/office/powerpoint/2010/main" val="75681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B7803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208547" y="812799"/>
            <a:ext cx="5662864" cy="1056105"/>
          </a:xfrm>
        </p:spPr>
        <p:txBody>
          <a:bodyPr/>
          <a:lstStyle/>
          <a:p>
            <a:r>
              <a:rPr lang="da-DK" sz="3600" dirty="0" err="1" smtClean="0">
                <a:solidFill>
                  <a:schemeClr val="bg1">
                    <a:alpha val="80000"/>
                  </a:schemeClr>
                </a:solidFill>
              </a:rPr>
              <a:t>Individually</a:t>
            </a:r>
            <a:r>
              <a:rPr lang="da-DK" sz="3600" dirty="0" smtClean="0">
                <a:solidFill>
                  <a:schemeClr val="bg1">
                    <a:alpha val="80000"/>
                  </a:schemeClr>
                </a:solidFill>
              </a:rPr>
              <a:t> </a:t>
            </a:r>
            <a:r>
              <a:rPr lang="da-DK" sz="3600" dirty="0" err="1" smtClean="0">
                <a:solidFill>
                  <a:schemeClr val="bg1">
                    <a:alpha val="80000"/>
                  </a:schemeClr>
                </a:solidFill>
              </a:rPr>
              <a:t>tailored</a:t>
            </a:r>
            <a:r>
              <a:rPr lang="da-DK" sz="3600" dirty="0" smtClean="0">
                <a:solidFill>
                  <a:schemeClr val="bg1">
                    <a:alpha val="80000"/>
                  </a:schemeClr>
                </a:solidFill>
              </a:rPr>
              <a:t> </a:t>
            </a:r>
            <a:r>
              <a:rPr lang="da-DK" sz="3600" dirty="0" err="1" smtClean="0">
                <a:solidFill>
                  <a:schemeClr val="bg1">
                    <a:alpha val="80000"/>
                  </a:schemeClr>
                </a:solidFill>
              </a:rPr>
              <a:t>sequence</a:t>
            </a:r>
            <a:r>
              <a:rPr lang="da-DK" sz="3600" dirty="0" smtClean="0">
                <a:solidFill>
                  <a:schemeClr val="bg1">
                    <a:alpha val="80000"/>
                  </a:schemeClr>
                </a:solidFill>
              </a:rPr>
              <a:t> of meetings and interventions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609599"/>
            <a:ext cx="451948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&gt;50% of </a:t>
            </a:r>
            <a:r>
              <a:rPr lang="da-DK" dirty="0" err="1" smtClean="0"/>
              <a:t>target</a:t>
            </a:r>
            <a:r>
              <a:rPr lang="da-DK" dirty="0" smtClean="0"/>
              <a:t> </a:t>
            </a:r>
            <a:r>
              <a:rPr lang="da-DK" dirty="0" err="1" smtClean="0"/>
              <a:t>group</a:t>
            </a:r>
            <a:r>
              <a:rPr lang="da-DK" dirty="0" smtClean="0"/>
              <a:t> </a:t>
            </a:r>
            <a:r>
              <a:rPr lang="da-DK" dirty="0" err="1" smtClean="0"/>
              <a:t>specific</a:t>
            </a:r>
            <a:r>
              <a:rPr lang="da-DK" dirty="0" smtClean="0"/>
              <a:t> </a:t>
            </a:r>
            <a:r>
              <a:rPr lang="da-DK" dirty="0" err="1" smtClean="0"/>
              <a:t>rules</a:t>
            </a:r>
            <a:r>
              <a:rPr lang="da-DK" dirty="0" smtClean="0"/>
              <a:t> </a:t>
            </a:r>
            <a:r>
              <a:rPr lang="da-DK" dirty="0" err="1" smtClean="0"/>
              <a:t>are</a:t>
            </a:r>
            <a:r>
              <a:rPr lang="da-DK" dirty="0" smtClean="0"/>
              <a:t> removed</a:t>
            </a:r>
            <a:endParaRPr lang="da-DK" dirty="0"/>
          </a:p>
        </p:txBody>
      </p:sp>
      <p:pic>
        <p:nvPicPr>
          <p:cNvPr id="12" name="Graphic 11" descr="Target Audience">
            <a:extLst>
              <a:ext uri="{FF2B5EF4-FFF2-40B4-BE49-F238E27FC236}">
                <a16:creationId xmlns:a16="http://schemas.microsoft.com/office/drawing/2014/main" id="{016CD494-B306-43D9-B7A1-AC8B4F8887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0288" y="1527584"/>
            <a:ext cx="4572000" cy="4572000"/>
          </a:xfrm>
          <a:prstGeom prst="rect">
            <a:avLst/>
          </a:prstGeom>
        </p:spPr>
      </p:pic>
      <p:sp>
        <p:nvSpPr>
          <p:cNvPr id="10"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2</a:t>
            </a:r>
          </a:p>
        </p:txBody>
      </p:sp>
      <p:pic>
        <p:nvPicPr>
          <p:cNvPr id="11" name="Picture 10">
            <a:extLst>
              <a:ext uri="{FF2B5EF4-FFF2-40B4-BE49-F238E27FC236}">
                <a16:creationId xmlns:a16="http://schemas.microsoft.com/office/drawing/2014/main" id="{29D4C4D2-BF1C-4EE1-8A7F-C8D193AB1546}"/>
              </a:ext>
            </a:extLst>
          </p:cNvPr>
          <p:cNvPicPr>
            <a:picLocks noChangeAspect="1"/>
          </p:cNvPicPr>
          <p:nvPr/>
        </p:nvPicPr>
        <p:blipFill>
          <a:blip r:embed="rId6"/>
          <a:stretch>
            <a:fillRect/>
          </a:stretch>
        </p:blipFill>
        <p:spPr>
          <a:xfrm>
            <a:off x="6859711" y="1420595"/>
            <a:ext cx="4201579" cy="4624605"/>
          </a:xfrm>
          <a:prstGeom prst="rect">
            <a:avLst/>
          </a:prstGeom>
        </p:spPr>
      </p:pic>
    </p:spTree>
    <p:extLst>
      <p:ext uri="{BB962C8B-B14F-4D97-AF65-F5344CB8AC3E}">
        <p14:creationId xmlns:p14="http://schemas.microsoft.com/office/powerpoint/2010/main" val="349816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B7803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232611" y="812799"/>
            <a:ext cx="5813260" cy="1208506"/>
          </a:xfrm>
        </p:spPr>
        <p:txBody>
          <a:bodyPr/>
          <a:lstStyle/>
          <a:p>
            <a:r>
              <a:rPr lang="da-DK" sz="3600" dirty="0" err="1">
                <a:solidFill>
                  <a:schemeClr val="bg1">
                    <a:alpha val="80000"/>
                  </a:schemeClr>
                </a:solidFill>
              </a:rPr>
              <a:t>Individually</a:t>
            </a:r>
            <a:r>
              <a:rPr lang="da-DK" sz="3600" dirty="0">
                <a:solidFill>
                  <a:schemeClr val="bg1">
                    <a:alpha val="80000"/>
                  </a:schemeClr>
                </a:solidFill>
              </a:rPr>
              <a:t> </a:t>
            </a:r>
            <a:r>
              <a:rPr lang="da-DK" sz="3600" dirty="0" err="1">
                <a:solidFill>
                  <a:schemeClr val="bg1">
                    <a:alpha val="80000"/>
                  </a:schemeClr>
                </a:solidFill>
              </a:rPr>
              <a:t>tailored</a:t>
            </a:r>
            <a:r>
              <a:rPr lang="da-DK" sz="3600" dirty="0">
                <a:solidFill>
                  <a:schemeClr val="bg1">
                    <a:alpha val="80000"/>
                  </a:schemeClr>
                </a:solidFill>
              </a:rPr>
              <a:t> </a:t>
            </a:r>
            <a:r>
              <a:rPr lang="da-DK" sz="3600" dirty="0" err="1">
                <a:solidFill>
                  <a:schemeClr val="bg1">
                    <a:alpha val="80000"/>
                  </a:schemeClr>
                </a:solidFill>
              </a:rPr>
              <a:t>sequence</a:t>
            </a:r>
            <a:r>
              <a:rPr lang="da-DK" sz="3600" dirty="0">
                <a:solidFill>
                  <a:schemeClr val="bg1">
                    <a:alpha val="80000"/>
                  </a:schemeClr>
                </a:solidFill>
              </a:rPr>
              <a:t> of meetings and interventions</a:t>
            </a: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15</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925888"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New </a:t>
            </a:r>
            <a:r>
              <a:rPr lang="da-DK" dirty="0" err="1" smtClean="0"/>
              <a:t>rules</a:t>
            </a:r>
            <a:r>
              <a:rPr lang="da-DK" dirty="0" smtClean="0"/>
              <a:t> </a:t>
            </a:r>
            <a:r>
              <a:rPr lang="da-DK" dirty="0" err="1" smtClean="0"/>
              <a:t>regarding</a:t>
            </a:r>
            <a:r>
              <a:rPr lang="da-DK" dirty="0" smtClean="0"/>
              <a:t> meetings </a:t>
            </a:r>
            <a:r>
              <a:rPr lang="da-DK" dirty="0" err="1" smtClean="0"/>
              <a:t>early</a:t>
            </a:r>
            <a:r>
              <a:rPr lang="da-DK" dirty="0" smtClean="0"/>
              <a:t> in </a:t>
            </a:r>
            <a:r>
              <a:rPr lang="da-DK" dirty="0" err="1" smtClean="0"/>
              <a:t>spells</a:t>
            </a:r>
            <a:endParaRPr lang="da-DK" dirty="0"/>
          </a:p>
        </p:txBody>
      </p:sp>
      <p:sp>
        <p:nvSpPr>
          <p:cNvPr id="32" name="TextBox 31">
            <a:extLst>
              <a:ext uri="{FF2B5EF4-FFF2-40B4-BE49-F238E27FC236}">
                <a16:creationId xmlns:a16="http://schemas.microsoft.com/office/drawing/2014/main" id="{E2A47046-11C8-4D11-BFF5-89D7EE43BB88}"/>
              </a:ext>
            </a:extLst>
          </p:cNvPr>
          <p:cNvSpPr txBox="1"/>
          <p:nvPr/>
        </p:nvSpPr>
        <p:spPr>
          <a:xfrm>
            <a:off x="7570574" y="2433663"/>
            <a:ext cx="4184725" cy="685800"/>
          </a:xfrm>
          <a:prstGeom prst="rect">
            <a:avLst/>
          </a:prstGeom>
          <a:noFill/>
        </p:spPr>
        <p:txBody>
          <a:bodyPr wrap="square" lIns="0" tIns="0" rIns="0" bIns="0" rtlCol="0" anchor="ctr">
            <a:noAutofit/>
          </a:bodyPr>
          <a:lstStyle/>
          <a:p>
            <a:pPr algn="l"/>
            <a:r>
              <a:rPr lang="da-DK" b="1" spc="-10" baseline="0" dirty="0" smtClean="0">
                <a:solidFill>
                  <a:schemeClr val="accent1"/>
                </a:solidFill>
              </a:rPr>
              <a:t>Clients not </a:t>
            </a:r>
            <a:r>
              <a:rPr lang="da-DK" b="1" spc="-10" baseline="0" dirty="0" err="1" smtClean="0">
                <a:solidFill>
                  <a:schemeClr val="accent1"/>
                </a:solidFill>
              </a:rPr>
              <a:t>immediately</a:t>
            </a:r>
            <a:r>
              <a:rPr lang="da-DK" b="1" spc="-10" baseline="0" dirty="0" smtClean="0">
                <a:solidFill>
                  <a:schemeClr val="accent1"/>
                </a:solidFill>
              </a:rPr>
              <a:t> </a:t>
            </a:r>
            <a:r>
              <a:rPr lang="da-DK" b="1" spc="-10" baseline="0" dirty="0" err="1" smtClean="0">
                <a:solidFill>
                  <a:schemeClr val="accent1"/>
                </a:solidFill>
              </a:rPr>
              <a:t>ready</a:t>
            </a:r>
            <a:r>
              <a:rPr lang="da-DK" b="1" spc="-10" baseline="0" dirty="0" smtClean="0">
                <a:solidFill>
                  <a:schemeClr val="accent1"/>
                </a:solidFill>
              </a:rPr>
              <a:t> </a:t>
            </a:r>
            <a:r>
              <a:rPr lang="da-DK" b="1" spc="-10" baseline="0" dirty="0" err="1" smtClean="0">
                <a:solidFill>
                  <a:schemeClr val="accent1"/>
                </a:solidFill>
              </a:rPr>
              <a:t>foir</a:t>
            </a:r>
            <a:r>
              <a:rPr lang="da-DK" b="1" spc="-10" baseline="0" dirty="0" smtClean="0">
                <a:solidFill>
                  <a:schemeClr val="accent1"/>
                </a:solidFill>
              </a:rPr>
              <a:t> </a:t>
            </a:r>
            <a:r>
              <a:rPr lang="da-DK" b="1" spc="-10" baseline="0" dirty="0" err="1" smtClean="0">
                <a:solidFill>
                  <a:schemeClr val="accent1"/>
                </a:solidFill>
              </a:rPr>
              <a:t>employment</a:t>
            </a:r>
            <a:endParaRPr lang="da-DK" b="1" spc="-10" baseline="0" dirty="0">
              <a:solidFill>
                <a:schemeClr val="accent1"/>
              </a:solidFill>
            </a:endParaRPr>
          </a:p>
          <a:p>
            <a:pPr algn="l"/>
            <a:r>
              <a:rPr lang="da-DK" i="1" spc="-10" baseline="0" dirty="0" smtClean="0">
                <a:solidFill>
                  <a:schemeClr val="tx1">
                    <a:lumMod val="75000"/>
                    <a:lumOff val="25000"/>
                  </a:schemeClr>
                </a:solidFill>
              </a:rPr>
              <a:t>Minimum </a:t>
            </a:r>
            <a:r>
              <a:rPr lang="da-DK" i="1" spc="-10" baseline="0" dirty="0" err="1" smtClean="0">
                <a:solidFill>
                  <a:schemeClr val="tx1">
                    <a:lumMod val="75000"/>
                    <a:lumOff val="25000"/>
                  </a:schemeClr>
                </a:solidFill>
              </a:rPr>
              <a:t>one</a:t>
            </a:r>
            <a:r>
              <a:rPr lang="da-DK" i="1" spc="-10" baseline="0" dirty="0" smtClean="0">
                <a:solidFill>
                  <a:schemeClr val="tx1">
                    <a:lumMod val="75000"/>
                    <a:lumOff val="25000"/>
                  </a:schemeClr>
                </a:solidFill>
              </a:rPr>
              <a:t> meeting </a:t>
            </a:r>
            <a:r>
              <a:rPr lang="da-DK" i="1" spc="-10" baseline="0" dirty="0" err="1" smtClean="0">
                <a:solidFill>
                  <a:schemeClr val="tx1">
                    <a:lumMod val="75000"/>
                    <a:lumOff val="25000"/>
                  </a:schemeClr>
                </a:solidFill>
              </a:rPr>
              <a:t>first</a:t>
            </a:r>
            <a:r>
              <a:rPr lang="da-DK" i="1" spc="-10" baseline="0" dirty="0" smtClean="0">
                <a:solidFill>
                  <a:schemeClr val="tx1">
                    <a:lumMod val="75000"/>
                    <a:lumOff val="25000"/>
                  </a:schemeClr>
                </a:solidFill>
              </a:rPr>
              <a:t> 6 </a:t>
            </a:r>
            <a:r>
              <a:rPr lang="da-DK" i="1" spc="-10" baseline="0" dirty="0" err="1" smtClean="0">
                <a:solidFill>
                  <a:schemeClr val="tx1">
                    <a:lumMod val="75000"/>
                    <a:lumOff val="25000"/>
                  </a:schemeClr>
                </a:solidFill>
              </a:rPr>
              <a:t>months</a:t>
            </a:r>
            <a:r>
              <a:rPr lang="da-DK" i="1" spc="-10" baseline="0" dirty="0" smtClean="0">
                <a:solidFill>
                  <a:schemeClr val="tx1">
                    <a:lumMod val="75000"/>
                    <a:lumOff val="25000"/>
                  </a:schemeClr>
                </a:solidFill>
              </a:rPr>
              <a:t>. No </a:t>
            </a:r>
            <a:r>
              <a:rPr lang="da-DK" i="1" spc="-10" baseline="0" dirty="0" err="1" smtClean="0">
                <a:solidFill>
                  <a:schemeClr val="tx1">
                    <a:lumMod val="75000"/>
                    <a:lumOff val="25000"/>
                  </a:schemeClr>
                </a:solidFill>
              </a:rPr>
              <a:t>requirements</a:t>
            </a:r>
            <a:r>
              <a:rPr lang="da-DK" i="1" spc="-10" baseline="0" dirty="0" smtClean="0">
                <a:solidFill>
                  <a:schemeClr val="tx1">
                    <a:lumMod val="75000"/>
                    <a:lumOff val="25000"/>
                  </a:schemeClr>
                </a:solidFill>
              </a:rPr>
              <a:t> re. </a:t>
            </a:r>
            <a:r>
              <a:rPr lang="da-DK" i="1" spc="-10" baseline="0" dirty="0" err="1" smtClean="0">
                <a:solidFill>
                  <a:schemeClr val="tx1">
                    <a:lumMod val="75000"/>
                    <a:lumOff val="25000"/>
                  </a:schemeClr>
                </a:solidFill>
              </a:rPr>
              <a:t>activation</a:t>
            </a:r>
            <a:r>
              <a:rPr lang="da-DK" i="1" spc="-10" baseline="0" dirty="0" smtClean="0">
                <a:solidFill>
                  <a:schemeClr val="tx1">
                    <a:lumMod val="75000"/>
                    <a:lumOff val="25000"/>
                  </a:schemeClr>
                </a:solidFill>
              </a:rPr>
              <a:t>.</a:t>
            </a:r>
          </a:p>
          <a:p>
            <a:pPr algn="l"/>
            <a:endParaRPr lang="da-DK" i="1" spc="-10" baseline="0" dirty="0">
              <a:solidFill>
                <a:schemeClr val="tx1">
                  <a:lumMod val="75000"/>
                  <a:lumOff val="25000"/>
                </a:schemeClr>
              </a:solidFill>
            </a:endParaRPr>
          </a:p>
        </p:txBody>
      </p:sp>
      <p:sp>
        <p:nvSpPr>
          <p:cNvPr id="34" name="TextBox 33">
            <a:extLst>
              <a:ext uri="{FF2B5EF4-FFF2-40B4-BE49-F238E27FC236}">
                <a16:creationId xmlns:a16="http://schemas.microsoft.com/office/drawing/2014/main" id="{CB4A6210-473F-453D-B449-95F0E899281C}"/>
              </a:ext>
            </a:extLst>
          </p:cNvPr>
          <p:cNvSpPr txBox="1"/>
          <p:nvPr/>
        </p:nvSpPr>
        <p:spPr>
          <a:xfrm>
            <a:off x="7613425" y="4147329"/>
            <a:ext cx="4141873" cy="685800"/>
          </a:xfrm>
          <a:prstGeom prst="rect">
            <a:avLst/>
          </a:prstGeom>
          <a:noFill/>
        </p:spPr>
        <p:txBody>
          <a:bodyPr wrap="square" lIns="0" tIns="0" rIns="0" bIns="0" rtlCol="0" anchor="ctr">
            <a:noAutofit/>
          </a:bodyPr>
          <a:lstStyle/>
          <a:p>
            <a:r>
              <a:rPr lang="da-DK" b="1" spc="-10" dirty="0" err="1" smtClean="0">
                <a:solidFill>
                  <a:schemeClr val="accent1"/>
                </a:solidFill>
              </a:rPr>
              <a:t>Unemployed</a:t>
            </a:r>
            <a:r>
              <a:rPr lang="da-DK" b="1" spc="-10" dirty="0" smtClean="0">
                <a:solidFill>
                  <a:schemeClr val="accent1"/>
                </a:solidFill>
              </a:rPr>
              <a:t> (UI </a:t>
            </a:r>
            <a:r>
              <a:rPr lang="da-DK" b="1" spc="-10" dirty="0" err="1" smtClean="0">
                <a:solidFill>
                  <a:schemeClr val="accent1"/>
                </a:solidFill>
              </a:rPr>
              <a:t>benefits</a:t>
            </a:r>
            <a:r>
              <a:rPr lang="da-DK" b="1" spc="-10" dirty="0" smtClean="0">
                <a:solidFill>
                  <a:schemeClr val="accent1"/>
                </a:solidFill>
              </a:rPr>
              <a:t> + job </a:t>
            </a:r>
            <a:r>
              <a:rPr lang="da-DK" b="1" spc="-10" dirty="0" err="1" smtClean="0">
                <a:solidFill>
                  <a:schemeClr val="accent1"/>
                </a:solidFill>
              </a:rPr>
              <a:t>ready</a:t>
            </a:r>
            <a:r>
              <a:rPr lang="da-DK" b="1" spc="-10" dirty="0" smtClean="0">
                <a:solidFill>
                  <a:schemeClr val="accent1"/>
                </a:solidFill>
              </a:rPr>
              <a:t> SA)</a:t>
            </a:r>
            <a:endParaRPr lang="da-DK" b="1" spc="-10" dirty="0">
              <a:solidFill>
                <a:schemeClr val="accent1"/>
              </a:solidFill>
            </a:endParaRPr>
          </a:p>
          <a:p>
            <a:r>
              <a:rPr lang="da-DK" i="1" spc="-10" dirty="0" smtClean="0">
                <a:solidFill>
                  <a:schemeClr val="tx1">
                    <a:lumMod val="75000"/>
                    <a:lumOff val="25000"/>
                  </a:schemeClr>
                </a:solidFill>
              </a:rPr>
              <a:t>Minimum </a:t>
            </a:r>
            <a:r>
              <a:rPr lang="da-DK" i="1" spc="-10" dirty="0" err="1" smtClean="0">
                <a:solidFill>
                  <a:schemeClr val="tx1">
                    <a:lumMod val="75000"/>
                    <a:lumOff val="25000"/>
                  </a:schemeClr>
                </a:solidFill>
              </a:rPr>
              <a:t>four</a:t>
            </a:r>
            <a:r>
              <a:rPr lang="da-DK" i="1" spc="-10" dirty="0" smtClean="0">
                <a:solidFill>
                  <a:schemeClr val="tx1">
                    <a:lumMod val="75000"/>
                    <a:lumOff val="25000"/>
                  </a:schemeClr>
                </a:solidFill>
              </a:rPr>
              <a:t> meetings and </a:t>
            </a:r>
            <a:r>
              <a:rPr lang="da-DK" i="1" spc="-10" dirty="0" err="1" smtClean="0">
                <a:solidFill>
                  <a:schemeClr val="tx1">
                    <a:lumMod val="75000"/>
                    <a:lumOff val="25000"/>
                  </a:schemeClr>
                </a:solidFill>
              </a:rPr>
              <a:t>one</a:t>
            </a:r>
            <a:r>
              <a:rPr lang="da-DK" i="1" spc="-10" dirty="0" smtClean="0">
                <a:solidFill>
                  <a:schemeClr val="tx1">
                    <a:lumMod val="75000"/>
                    <a:lumOff val="25000"/>
                  </a:schemeClr>
                </a:solidFill>
              </a:rPr>
              <a:t> </a:t>
            </a:r>
            <a:r>
              <a:rPr lang="da-DK" i="1" spc="-10" dirty="0" err="1" smtClean="0">
                <a:solidFill>
                  <a:schemeClr val="tx1">
                    <a:lumMod val="75000"/>
                    <a:lumOff val="25000"/>
                  </a:schemeClr>
                </a:solidFill>
              </a:rPr>
              <a:t>activation</a:t>
            </a:r>
            <a:r>
              <a:rPr lang="da-DK" i="1" spc="-10" dirty="0" smtClean="0">
                <a:solidFill>
                  <a:schemeClr val="tx1">
                    <a:lumMod val="75000"/>
                    <a:lumOff val="25000"/>
                  </a:schemeClr>
                </a:solidFill>
              </a:rPr>
              <a:t> </a:t>
            </a:r>
            <a:r>
              <a:rPr lang="da-DK" i="1" spc="-10" dirty="0" err="1" smtClean="0">
                <a:solidFill>
                  <a:schemeClr val="tx1">
                    <a:lumMod val="75000"/>
                    <a:lumOff val="25000"/>
                  </a:schemeClr>
                </a:solidFill>
              </a:rPr>
              <a:t>period</a:t>
            </a:r>
            <a:r>
              <a:rPr lang="da-DK" i="1" spc="-10" dirty="0" smtClean="0">
                <a:solidFill>
                  <a:schemeClr val="tx1">
                    <a:lumMod val="75000"/>
                    <a:lumOff val="25000"/>
                  </a:schemeClr>
                </a:solidFill>
              </a:rPr>
              <a:t> </a:t>
            </a:r>
            <a:r>
              <a:rPr lang="da-DK" i="1" spc="-10" dirty="0" err="1" smtClean="0">
                <a:solidFill>
                  <a:schemeClr val="tx1">
                    <a:lumMod val="75000"/>
                    <a:lumOff val="25000"/>
                  </a:schemeClr>
                </a:solidFill>
              </a:rPr>
              <a:t>before</a:t>
            </a:r>
            <a:r>
              <a:rPr lang="da-DK" i="1" spc="-10" dirty="0" smtClean="0">
                <a:solidFill>
                  <a:schemeClr val="tx1">
                    <a:lumMod val="75000"/>
                    <a:lumOff val="25000"/>
                  </a:schemeClr>
                </a:solidFill>
              </a:rPr>
              <a:t> 6 </a:t>
            </a:r>
            <a:r>
              <a:rPr lang="da-DK" i="1" spc="-10" dirty="0" err="1" smtClean="0">
                <a:solidFill>
                  <a:schemeClr val="tx1">
                    <a:lumMod val="75000"/>
                    <a:lumOff val="25000"/>
                  </a:schemeClr>
                </a:solidFill>
              </a:rPr>
              <a:t>months</a:t>
            </a:r>
            <a:r>
              <a:rPr lang="da-DK" i="1" spc="-10" dirty="0" smtClean="0">
                <a:solidFill>
                  <a:schemeClr val="tx1">
                    <a:lumMod val="75000"/>
                    <a:lumOff val="25000"/>
                  </a:schemeClr>
                </a:solidFill>
              </a:rPr>
              <a:t> but </a:t>
            </a:r>
            <a:r>
              <a:rPr lang="da-DK" i="1" spc="-10" dirty="0" err="1" smtClean="0">
                <a:solidFill>
                  <a:schemeClr val="tx1">
                    <a:lumMod val="75000"/>
                    <a:lumOff val="25000"/>
                  </a:schemeClr>
                </a:solidFill>
              </a:rPr>
              <a:t>exemption</a:t>
            </a:r>
            <a:r>
              <a:rPr lang="da-DK" i="1" spc="-10" dirty="0" smtClean="0">
                <a:solidFill>
                  <a:schemeClr val="tx1">
                    <a:lumMod val="75000"/>
                    <a:lumOff val="25000"/>
                  </a:schemeClr>
                </a:solidFill>
              </a:rPr>
              <a:t> </a:t>
            </a:r>
            <a:r>
              <a:rPr lang="da-DK" i="1" spc="-10" dirty="0" err="1" smtClean="0">
                <a:solidFill>
                  <a:schemeClr val="tx1">
                    <a:lumMod val="75000"/>
                    <a:lumOff val="25000"/>
                  </a:schemeClr>
                </a:solidFill>
              </a:rPr>
              <a:t>possibilities</a:t>
            </a:r>
            <a:endParaRPr lang="da-DK" i="1" spc="-10" dirty="0">
              <a:solidFill>
                <a:schemeClr val="tx1">
                  <a:lumMod val="75000"/>
                  <a:lumOff val="25000"/>
                </a:schemeClr>
              </a:solidFill>
            </a:endParaRPr>
          </a:p>
        </p:txBody>
      </p:sp>
      <p:pic>
        <p:nvPicPr>
          <p:cNvPr id="14" name="Graphic 13">
            <a:extLst>
              <a:ext uri="{FF2B5EF4-FFF2-40B4-BE49-F238E27FC236}">
                <a16:creationId xmlns:a16="http://schemas.microsoft.com/office/drawing/2014/main" id="{0DFF0664-ECE8-4B06-9AAF-FF1851FA6A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6773566" y="2471763"/>
            <a:ext cx="685800" cy="685800"/>
          </a:xfrm>
          <a:prstGeom prst="rect">
            <a:avLst/>
          </a:prstGeom>
        </p:spPr>
      </p:pic>
      <p:grpSp>
        <p:nvGrpSpPr>
          <p:cNvPr id="3" name="Group 2">
            <a:extLst>
              <a:ext uri="{FF2B5EF4-FFF2-40B4-BE49-F238E27FC236}">
                <a16:creationId xmlns:a16="http://schemas.microsoft.com/office/drawing/2014/main" id="{8E7DC11D-4C6D-48A8-B980-DC6BD199C985}"/>
              </a:ext>
            </a:extLst>
          </p:cNvPr>
          <p:cNvGrpSpPr/>
          <p:nvPr/>
        </p:nvGrpSpPr>
        <p:grpSpPr>
          <a:xfrm>
            <a:off x="6812616" y="4069337"/>
            <a:ext cx="693913" cy="876365"/>
            <a:chOff x="6442761" y="4004149"/>
            <a:chExt cx="693913" cy="876365"/>
          </a:xfrm>
        </p:grpSpPr>
        <p:pic>
          <p:nvPicPr>
            <p:cNvPr id="21" name="Graphic 20">
              <a:extLst>
                <a:ext uri="{FF2B5EF4-FFF2-40B4-BE49-F238E27FC236}">
                  <a16:creationId xmlns:a16="http://schemas.microsoft.com/office/drawing/2014/main" id="{3AF8A608-C1A9-4737-B3B4-288D6BAA4B7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6442761" y="4004149"/>
              <a:ext cx="457200" cy="457200"/>
            </a:xfrm>
            <a:prstGeom prst="rect">
              <a:avLst/>
            </a:prstGeom>
          </p:spPr>
        </p:pic>
        <p:pic>
          <p:nvPicPr>
            <p:cNvPr id="22" name="Graphic 21">
              <a:extLst>
                <a:ext uri="{FF2B5EF4-FFF2-40B4-BE49-F238E27FC236}">
                  <a16:creationId xmlns:a16="http://schemas.microsoft.com/office/drawing/2014/main" id="{F3FE7C74-2E91-4E04-92B7-ACFB2FCA9BA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6679474" y="4004149"/>
              <a:ext cx="457200" cy="457200"/>
            </a:xfrm>
            <a:prstGeom prst="rect">
              <a:avLst/>
            </a:prstGeom>
          </p:spPr>
        </p:pic>
        <p:pic>
          <p:nvPicPr>
            <p:cNvPr id="23" name="Graphic 22">
              <a:extLst>
                <a:ext uri="{FF2B5EF4-FFF2-40B4-BE49-F238E27FC236}">
                  <a16:creationId xmlns:a16="http://schemas.microsoft.com/office/drawing/2014/main" id="{D4C23E06-E3E5-4A3D-8BB1-DBDFB24C10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6442761" y="4423314"/>
              <a:ext cx="457200" cy="457200"/>
            </a:xfrm>
            <a:prstGeom prst="rect">
              <a:avLst/>
            </a:prstGeom>
          </p:spPr>
        </p:pic>
        <p:pic>
          <p:nvPicPr>
            <p:cNvPr id="24" name="Graphic 23">
              <a:extLst>
                <a:ext uri="{FF2B5EF4-FFF2-40B4-BE49-F238E27FC236}">
                  <a16:creationId xmlns:a16="http://schemas.microsoft.com/office/drawing/2014/main" id="{94E9A6B3-D3CE-49A9-BCC7-75D3AE20381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6679474" y="4423314"/>
              <a:ext cx="457200" cy="457200"/>
            </a:xfrm>
            <a:prstGeom prst="rect">
              <a:avLst/>
            </a:prstGeom>
          </p:spPr>
        </p:pic>
      </p:grpSp>
      <p:pic>
        <p:nvPicPr>
          <p:cNvPr id="26" name="Graphic 25" descr="Target Audience">
            <a:extLst>
              <a:ext uri="{FF2B5EF4-FFF2-40B4-BE49-F238E27FC236}">
                <a16:creationId xmlns:a16="http://schemas.microsoft.com/office/drawing/2014/main" id="{AE122578-B6E1-436B-8818-ACC5D6832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80288" y="1527584"/>
            <a:ext cx="4572000" cy="4572000"/>
          </a:xfrm>
          <a:prstGeom prst="rect">
            <a:avLst/>
          </a:prstGeom>
        </p:spPr>
      </p:pic>
      <p:sp>
        <p:nvSpPr>
          <p:cNvPr id="15"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2</a:t>
            </a:r>
          </a:p>
        </p:txBody>
      </p:sp>
    </p:spTree>
    <p:extLst>
      <p:ext uri="{BB962C8B-B14F-4D97-AF65-F5344CB8AC3E}">
        <p14:creationId xmlns:p14="http://schemas.microsoft.com/office/powerpoint/2010/main" val="316451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B7803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192505" y="812799"/>
            <a:ext cx="5940072" cy="991269"/>
          </a:xfrm>
        </p:spPr>
        <p:txBody>
          <a:bodyPr/>
          <a:lstStyle/>
          <a:p>
            <a:r>
              <a:rPr lang="da-DK" sz="3600" dirty="0" err="1">
                <a:solidFill>
                  <a:schemeClr val="bg1">
                    <a:alpha val="80000"/>
                  </a:schemeClr>
                </a:solidFill>
              </a:rPr>
              <a:t>Individually</a:t>
            </a:r>
            <a:r>
              <a:rPr lang="da-DK" sz="3600" dirty="0">
                <a:solidFill>
                  <a:schemeClr val="bg1">
                    <a:alpha val="80000"/>
                  </a:schemeClr>
                </a:solidFill>
              </a:rPr>
              <a:t> </a:t>
            </a:r>
            <a:r>
              <a:rPr lang="da-DK" sz="3600" dirty="0" err="1">
                <a:solidFill>
                  <a:schemeClr val="bg1">
                    <a:alpha val="80000"/>
                  </a:schemeClr>
                </a:solidFill>
              </a:rPr>
              <a:t>tailored</a:t>
            </a:r>
            <a:r>
              <a:rPr lang="da-DK" sz="3600" dirty="0">
                <a:solidFill>
                  <a:schemeClr val="bg1">
                    <a:alpha val="80000"/>
                  </a:schemeClr>
                </a:solidFill>
              </a:rPr>
              <a:t> </a:t>
            </a:r>
            <a:r>
              <a:rPr lang="da-DK" sz="3600" dirty="0" err="1">
                <a:solidFill>
                  <a:schemeClr val="bg1">
                    <a:alpha val="80000"/>
                  </a:schemeClr>
                </a:solidFill>
              </a:rPr>
              <a:t>sequence</a:t>
            </a:r>
            <a:r>
              <a:rPr lang="da-DK" sz="3600" dirty="0">
                <a:solidFill>
                  <a:schemeClr val="bg1">
                    <a:alpha val="80000"/>
                  </a:schemeClr>
                </a:solidFill>
              </a:rPr>
              <a:t> of meetings and interventions</a:t>
            </a: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16</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51948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err="1" smtClean="0"/>
              <a:t>Selected</a:t>
            </a:r>
            <a:r>
              <a:rPr lang="da-DK" dirty="0" smtClean="0"/>
              <a:t> </a:t>
            </a:r>
            <a:r>
              <a:rPr lang="da-DK" dirty="0" err="1" smtClean="0"/>
              <a:t>proposals</a:t>
            </a:r>
            <a:endParaRPr lang="da-DK" dirty="0"/>
          </a:p>
        </p:txBody>
      </p:sp>
      <p:sp>
        <p:nvSpPr>
          <p:cNvPr id="30" name="TextBox 29">
            <a:extLst>
              <a:ext uri="{FF2B5EF4-FFF2-40B4-BE49-F238E27FC236}">
                <a16:creationId xmlns:a16="http://schemas.microsoft.com/office/drawing/2014/main" id="{3EDE1A1F-BEB8-4D78-B435-78FCAA98F08C}"/>
              </a:ext>
            </a:extLst>
          </p:cNvPr>
          <p:cNvSpPr txBox="1"/>
          <p:nvPr/>
        </p:nvSpPr>
        <p:spPr>
          <a:xfrm>
            <a:off x="7457438" y="3162705"/>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Sicklist</a:t>
            </a:r>
            <a:r>
              <a:rPr lang="da-DK" spc="-10" dirty="0" err="1" smtClean="0">
                <a:solidFill>
                  <a:schemeClr val="accent1"/>
                </a:solidFill>
              </a:rPr>
              <a:t>ed</a:t>
            </a:r>
            <a:r>
              <a:rPr lang="da-DK" spc="-10" dirty="0" smtClean="0">
                <a:solidFill>
                  <a:schemeClr val="accent1"/>
                </a:solidFill>
              </a:rPr>
              <a:t> from </a:t>
            </a:r>
            <a:r>
              <a:rPr lang="da-DK" spc="-10" dirty="0" err="1" smtClean="0">
                <a:solidFill>
                  <a:schemeClr val="accent1"/>
                </a:solidFill>
              </a:rPr>
              <a:t>employment</a:t>
            </a:r>
            <a:r>
              <a:rPr lang="da-DK" spc="-10" dirty="0" smtClean="0">
                <a:solidFill>
                  <a:schemeClr val="accent1"/>
                </a:solidFill>
              </a:rPr>
              <a:t> </a:t>
            </a:r>
            <a:r>
              <a:rPr lang="da-DK" spc="-10" dirty="0" err="1" smtClean="0">
                <a:solidFill>
                  <a:schemeClr val="accent1"/>
                </a:solidFill>
              </a:rPr>
              <a:t>no</a:t>
            </a:r>
            <a:r>
              <a:rPr lang="da-DK" spc="-10" dirty="0" smtClean="0">
                <a:solidFill>
                  <a:schemeClr val="accent1"/>
                </a:solidFill>
              </a:rPr>
              <a:t> longer have to </a:t>
            </a:r>
            <a:r>
              <a:rPr lang="da-DK" spc="-10" dirty="0" err="1" smtClean="0">
                <a:solidFill>
                  <a:schemeClr val="accent1"/>
                </a:solidFill>
              </a:rPr>
              <a:t>report</a:t>
            </a:r>
            <a:r>
              <a:rPr lang="da-DK" spc="-10" dirty="0" smtClean="0">
                <a:solidFill>
                  <a:schemeClr val="accent1"/>
                </a:solidFill>
              </a:rPr>
              <a:t> to PES</a:t>
            </a:r>
            <a:endParaRPr lang="da-DK" i="1" spc="-10" baseline="0" dirty="0">
              <a:solidFill>
                <a:schemeClr val="tx1">
                  <a:lumMod val="75000"/>
                  <a:lumOff val="25000"/>
                </a:schemeClr>
              </a:solidFill>
            </a:endParaRPr>
          </a:p>
        </p:txBody>
      </p:sp>
      <p:pic>
        <p:nvPicPr>
          <p:cNvPr id="31" name="Graphic 30">
            <a:extLst>
              <a:ext uri="{FF2B5EF4-FFF2-40B4-BE49-F238E27FC236}">
                <a16:creationId xmlns:a16="http://schemas.microsoft.com/office/drawing/2014/main" id="{9C624DC0-8023-415A-9E84-79E923A298D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26159" y="3277005"/>
            <a:ext cx="457200" cy="457200"/>
          </a:xfrm>
          <a:prstGeom prst="rect">
            <a:avLst/>
          </a:prstGeom>
        </p:spPr>
      </p:pic>
      <p:pic>
        <p:nvPicPr>
          <p:cNvPr id="35" name="Pladsholder til billede 63" descr="Forretningsudvikling">
            <a:extLst>
              <a:ext uri="{FF2B5EF4-FFF2-40B4-BE49-F238E27FC236}">
                <a16:creationId xmlns:a16="http://schemas.microsoft.com/office/drawing/2014/main" id="{B78382EA-B33B-4CC1-AE3A-CAA0D70ACAE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29" b="129"/>
          <a:stretch>
            <a:fillRect/>
          </a:stretch>
        </p:blipFill>
        <p:spPr>
          <a:xfrm>
            <a:off x="6826159" y="1638830"/>
            <a:ext cx="457200" cy="457200"/>
          </a:xfrm>
          <a:prstGeom prst="rect">
            <a:avLst/>
          </a:prstGeom>
        </p:spPr>
      </p:pic>
      <p:sp>
        <p:nvSpPr>
          <p:cNvPr id="36" name="TextBox 35">
            <a:extLst>
              <a:ext uri="{FF2B5EF4-FFF2-40B4-BE49-F238E27FC236}">
                <a16:creationId xmlns:a16="http://schemas.microsoft.com/office/drawing/2014/main" id="{30888FE4-C61B-47FA-A5CB-A7B36B43A065}"/>
              </a:ext>
            </a:extLst>
          </p:cNvPr>
          <p:cNvSpPr txBox="1"/>
          <p:nvPr/>
        </p:nvSpPr>
        <p:spPr>
          <a:xfrm>
            <a:off x="7457438" y="1527584"/>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Annual</a:t>
            </a:r>
            <a:r>
              <a:rPr lang="da-DK" spc="-10" dirty="0" smtClean="0">
                <a:solidFill>
                  <a:schemeClr val="accent1"/>
                </a:solidFill>
              </a:rPr>
              <a:t> ‘</a:t>
            </a:r>
            <a:r>
              <a:rPr lang="da-DK" spc="-10" dirty="0" err="1" smtClean="0">
                <a:solidFill>
                  <a:schemeClr val="accent1"/>
                </a:solidFill>
              </a:rPr>
              <a:t>progress</a:t>
            </a:r>
            <a:r>
              <a:rPr lang="da-DK" spc="-10" dirty="0" smtClean="0">
                <a:solidFill>
                  <a:schemeClr val="accent1"/>
                </a:solidFill>
              </a:rPr>
              <a:t> </a:t>
            </a:r>
            <a:r>
              <a:rPr lang="da-DK" spc="-10" dirty="0" err="1" smtClean="0">
                <a:solidFill>
                  <a:schemeClr val="accent1"/>
                </a:solidFill>
              </a:rPr>
              <a:t>guarantee</a:t>
            </a:r>
            <a:r>
              <a:rPr lang="da-DK" spc="-10" dirty="0" smtClean="0">
                <a:solidFill>
                  <a:schemeClr val="accent1"/>
                </a:solidFill>
              </a:rPr>
              <a:t>’ for </a:t>
            </a:r>
            <a:r>
              <a:rPr lang="da-DK" spc="-10" dirty="0" err="1" smtClean="0">
                <a:solidFill>
                  <a:schemeClr val="accent1"/>
                </a:solidFill>
              </a:rPr>
              <a:t>those</a:t>
            </a:r>
            <a:r>
              <a:rPr lang="da-DK" spc="-10" dirty="0" smtClean="0">
                <a:solidFill>
                  <a:schemeClr val="accent1"/>
                </a:solidFill>
              </a:rPr>
              <a:t> not </a:t>
            </a:r>
            <a:r>
              <a:rPr lang="da-DK" spc="-10" dirty="0" err="1" smtClean="0">
                <a:solidFill>
                  <a:schemeClr val="accent1"/>
                </a:solidFill>
              </a:rPr>
              <a:t>immediately</a:t>
            </a:r>
            <a:r>
              <a:rPr lang="da-DK" spc="-10" dirty="0" smtClean="0">
                <a:solidFill>
                  <a:schemeClr val="accent1"/>
                </a:solidFill>
              </a:rPr>
              <a:t> </a:t>
            </a:r>
            <a:r>
              <a:rPr lang="da-DK" spc="-10" dirty="0" err="1" smtClean="0">
                <a:solidFill>
                  <a:schemeClr val="accent1"/>
                </a:solidFill>
              </a:rPr>
              <a:t>ready</a:t>
            </a:r>
            <a:r>
              <a:rPr lang="da-DK" spc="-10" dirty="0" smtClean="0">
                <a:solidFill>
                  <a:schemeClr val="accent1"/>
                </a:solidFill>
              </a:rPr>
              <a:t> for </a:t>
            </a:r>
            <a:r>
              <a:rPr lang="da-DK" spc="-10" dirty="0" err="1" smtClean="0">
                <a:solidFill>
                  <a:schemeClr val="accent1"/>
                </a:solidFill>
              </a:rPr>
              <a:t>employment</a:t>
            </a:r>
            <a:r>
              <a:rPr lang="da-DK" spc="-10" dirty="0" smtClean="0">
                <a:solidFill>
                  <a:schemeClr val="accent1"/>
                </a:solidFill>
              </a:rPr>
              <a:t> </a:t>
            </a:r>
            <a:endParaRPr lang="da-DK" i="1" spc="-10" baseline="0" dirty="0">
              <a:solidFill>
                <a:schemeClr val="tx1">
                  <a:lumMod val="75000"/>
                  <a:lumOff val="25000"/>
                </a:schemeClr>
              </a:solidFill>
            </a:endParaRPr>
          </a:p>
        </p:txBody>
      </p:sp>
      <p:sp>
        <p:nvSpPr>
          <p:cNvPr id="37" name="TextBox 36">
            <a:extLst>
              <a:ext uri="{FF2B5EF4-FFF2-40B4-BE49-F238E27FC236}">
                <a16:creationId xmlns:a16="http://schemas.microsoft.com/office/drawing/2014/main" id="{A2B33C61-5C4C-4D59-8778-DF4BC6AB0B48}"/>
              </a:ext>
            </a:extLst>
          </p:cNvPr>
          <p:cNvSpPr txBox="1"/>
          <p:nvPr/>
        </p:nvSpPr>
        <p:spPr>
          <a:xfrm>
            <a:off x="7457438" y="2345156"/>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Possibility</a:t>
            </a:r>
            <a:r>
              <a:rPr lang="da-DK" spc="-10" baseline="0" dirty="0" smtClean="0">
                <a:solidFill>
                  <a:schemeClr val="accent1"/>
                </a:solidFill>
              </a:rPr>
              <a:t> to </a:t>
            </a:r>
            <a:r>
              <a:rPr lang="da-DK" spc="-10" baseline="0" dirty="0" err="1" smtClean="0">
                <a:solidFill>
                  <a:schemeClr val="accent1"/>
                </a:solidFill>
              </a:rPr>
              <a:t>be</a:t>
            </a:r>
            <a:r>
              <a:rPr lang="da-DK" spc="-10" baseline="0" dirty="0" smtClean="0">
                <a:solidFill>
                  <a:schemeClr val="accent1"/>
                </a:solidFill>
              </a:rPr>
              <a:t> </a:t>
            </a:r>
            <a:r>
              <a:rPr lang="da-DK" spc="-10" baseline="0" dirty="0" err="1" smtClean="0">
                <a:solidFill>
                  <a:schemeClr val="accent1"/>
                </a:solidFill>
              </a:rPr>
              <a:t>temporarily</a:t>
            </a:r>
            <a:r>
              <a:rPr lang="da-DK" spc="-10" baseline="0" dirty="0" smtClean="0">
                <a:solidFill>
                  <a:schemeClr val="accent1"/>
                </a:solidFill>
              </a:rPr>
              <a:t> </a:t>
            </a:r>
            <a:r>
              <a:rPr lang="da-DK" spc="-10" baseline="0" dirty="0" err="1" smtClean="0">
                <a:solidFill>
                  <a:schemeClr val="accent1"/>
                </a:solidFill>
              </a:rPr>
              <a:t>exempted</a:t>
            </a:r>
            <a:r>
              <a:rPr lang="da-DK" spc="-10" baseline="0" dirty="0" smtClean="0">
                <a:solidFill>
                  <a:schemeClr val="accent1"/>
                </a:solidFill>
              </a:rPr>
              <a:t> from </a:t>
            </a:r>
            <a:r>
              <a:rPr lang="da-DK" spc="-10" baseline="0" dirty="0" err="1" smtClean="0">
                <a:solidFill>
                  <a:schemeClr val="accent1"/>
                </a:solidFill>
              </a:rPr>
              <a:t>activities</a:t>
            </a:r>
            <a:endParaRPr lang="da-DK" i="1" spc="-10" baseline="0" dirty="0">
              <a:solidFill>
                <a:schemeClr val="tx1">
                  <a:lumMod val="75000"/>
                  <a:lumOff val="25000"/>
                </a:schemeClr>
              </a:solidFill>
            </a:endParaRPr>
          </a:p>
        </p:txBody>
      </p:sp>
      <p:pic>
        <p:nvPicPr>
          <p:cNvPr id="38" name="Pladsholder til billede 59" descr="Timeglas">
            <a:extLst>
              <a:ext uri="{FF2B5EF4-FFF2-40B4-BE49-F238E27FC236}">
                <a16:creationId xmlns:a16="http://schemas.microsoft.com/office/drawing/2014/main" id="{74F19272-F915-4395-8EBA-D801679C8B7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826159" y="2457918"/>
            <a:ext cx="457200" cy="457200"/>
          </a:xfrm>
          <a:prstGeom prst="rect">
            <a:avLst/>
          </a:prstGeom>
        </p:spPr>
      </p:pic>
      <p:pic>
        <p:nvPicPr>
          <p:cNvPr id="39" name="Pladsholder til billede 65" descr="Forstørrelsesglas">
            <a:extLst>
              <a:ext uri="{FF2B5EF4-FFF2-40B4-BE49-F238E27FC236}">
                <a16:creationId xmlns:a16="http://schemas.microsoft.com/office/drawing/2014/main" id="{765A93CA-5459-439C-9AC5-8C034199C60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t="129" b="129"/>
          <a:stretch>
            <a:fillRect/>
          </a:stretch>
        </p:blipFill>
        <p:spPr>
          <a:xfrm>
            <a:off x="6826159" y="4088563"/>
            <a:ext cx="457200" cy="457200"/>
          </a:xfrm>
          <a:prstGeom prst="rect">
            <a:avLst/>
          </a:prstGeom>
        </p:spPr>
      </p:pic>
      <p:sp>
        <p:nvSpPr>
          <p:cNvPr id="40" name="TextBox 39">
            <a:extLst>
              <a:ext uri="{FF2B5EF4-FFF2-40B4-BE49-F238E27FC236}">
                <a16:creationId xmlns:a16="http://schemas.microsoft.com/office/drawing/2014/main" id="{943D1816-CA06-4B10-A6AC-00C0237DE88B}"/>
              </a:ext>
            </a:extLst>
          </p:cNvPr>
          <p:cNvSpPr txBox="1"/>
          <p:nvPr/>
        </p:nvSpPr>
        <p:spPr>
          <a:xfrm>
            <a:off x="7457438" y="3980249"/>
            <a:ext cx="3991086" cy="685800"/>
          </a:xfrm>
          <a:prstGeom prst="rect">
            <a:avLst/>
          </a:prstGeom>
          <a:noFill/>
        </p:spPr>
        <p:txBody>
          <a:bodyPr wrap="square" lIns="0" tIns="0" rIns="0" bIns="0" rtlCol="0" anchor="ctr">
            <a:noAutofit/>
          </a:bodyPr>
          <a:lstStyle/>
          <a:p>
            <a:r>
              <a:rPr lang="da-DK" spc="-10" dirty="0" smtClean="0">
                <a:solidFill>
                  <a:schemeClr val="accent1"/>
                </a:solidFill>
              </a:rPr>
              <a:t>Educational interventions (</a:t>
            </a:r>
            <a:r>
              <a:rPr lang="da-DK" spc="-10" dirty="0" err="1" smtClean="0">
                <a:solidFill>
                  <a:schemeClr val="accent1"/>
                </a:solidFill>
              </a:rPr>
              <a:t>classroom</a:t>
            </a:r>
            <a:r>
              <a:rPr lang="da-DK" spc="-10" dirty="0" smtClean="0">
                <a:solidFill>
                  <a:schemeClr val="accent1"/>
                </a:solidFill>
              </a:rPr>
              <a:t> </a:t>
            </a:r>
            <a:r>
              <a:rPr lang="da-DK" spc="-10" dirty="0" err="1" smtClean="0">
                <a:solidFill>
                  <a:schemeClr val="accent1"/>
                </a:solidFill>
              </a:rPr>
              <a:t>training</a:t>
            </a:r>
            <a:r>
              <a:rPr lang="da-DK" spc="-10" dirty="0" smtClean="0">
                <a:solidFill>
                  <a:schemeClr val="accent1"/>
                </a:solidFill>
              </a:rPr>
              <a:t> programs) </a:t>
            </a:r>
            <a:r>
              <a:rPr lang="da-DK" spc="-10" dirty="0" err="1" smtClean="0">
                <a:solidFill>
                  <a:schemeClr val="accent1"/>
                </a:solidFill>
              </a:rPr>
              <a:t>simplified</a:t>
            </a:r>
            <a:r>
              <a:rPr lang="da-DK" spc="-10" dirty="0" smtClean="0">
                <a:solidFill>
                  <a:schemeClr val="accent1"/>
                </a:solidFill>
              </a:rPr>
              <a:t> and </a:t>
            </a:r>
            <a:r>
              <a:rPr lang="da-DK" spc="-10" dirty="0" err="1" smtClean="0">
                <a:solidFill>
                  <a:schemeClr val="accent1"/>
                </a:solidFill>
              </a:rPr>
              <a:t>targeted</a:t>
            </a:r>
            <a:r>
              <a:rPr lang="da-DK" spc="-10" dirty="0" smtClean="0">
                <a:solidFill>
                  <a:schemeClr val="accent1"/>
                </a:solidFill>
              </a:rPr>
              <a:t> </a:t>
            </a:r>
            <a:r>
              <a:rPr lang="da-DK" spc="-10" dirty="0" err="1" smtClean="0">
                <a:solidFill>
                  <a:schemeClr val="accent1"/>
                </a:solidFill>
              </a:rPr>
              <a:t>those</a:t>
            </a:r>
            <a:r>
              <a:rPr lang="da-DK" spc="-10" dirty="0" smtClean="0">
                <a:solidFill>
                  <a:schemeClr val="accent1"/>
                </a:solidFill>
              </a:rPr>
              <a:t> with </a:t>
            </a:r>
            <a:r>
              <a:rPr lang="da-DK" spc="-10" dirty="0" err="1" smtClean="0">
                <a:solidFill>
                  <a:schemeClr val="accent1"/>
                </a:solidFill>
              </a:rPr>
              <a:t>greatest</a:t>
            </a:r>
            <a:r>
              <a:rPr lang="da-DK" spc="-10" dirty="0" smtClean="0">
                <a:solidFill>
                  <a:schemeClr val="accent1"/>
                </a:solidFill>
              </a:rPr>
              <a:t> </a:t>
            </a:r>
            <a:r>
              <a:rPr lang="da-DK" spc="-10" dirty="0" err="1" smtClean="0">
                <a:solidFill>
                  <a:schemeClr val="accent1"/>
                </a:solidFill>
              </a:rPr>
              <a:t>need</a:t>
            </a:r>
            <a:endParaRPr lang="da-DK" i="1" spc="-10" baseline="0" dirty="0">
              <a:solidFill>
                <a:schemeClr val="tx1">
                  <a:lumMod val="75000"/>
                  <a:lumOff val="25000"/>
                </a:schemeClr>
              </a:solidFill>
            </a:endParaRPr>
          </a:p>
        </p:txBody>
      </p:sp>
      <p:pic>
        <p:nvPicPr>
          <p:cNvPr id="41" name="Graphic 40" descr="Target Audience">
            <a:extLst>
              <a:ext uri="{FF2B5EF4-FFF2-40B4-BE49-F238E27FC236}">
                <a16:creationId xmlns:a16="http://schemas.microsoft.com/office/drawing/2014/main" id="{3F276DE0-D32E-468D-B9B8-6FEAF7254B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80288" y="1527584"/>
            <a:ext cx="4572000" cy="4572000"/>
          </a:xfrm>
          <a:prstGeom prst="rect">
            <a:avLst/>
          </a:prstGeom>
        </p:spPr>
      </p:pic>
      <p:sp>
        <p:nvSpPr>
          <p:cNvPr id="17"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2</a:t>
            </a:r>
          </a:p>
        </p:txBody>
      </p:sp>
    </p:spTree>
    <p:extLst>
      <p:ext uri="{BB962C8B-B14F-4D97-AF65-F5344CB8AC3E}">
        <p14:creationId xmlns:p14="http://schemas.microsoft.com/office/powerpoint/2010/main" val="2497784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174380"/>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368968" y="812800"/>
            <a:ext cx="5670885" cy="910854"/>
          </a:xfrm>
        </p:spPr>
        <p:txBody>
          <a:bodyPr/>
          <a:lstStyle/>
          <a:p>
            <a:r>
              <a:rPr lang="da-DK" sz="3600" dirty="0" err="1" smtClean="0">
                <a:solidFill>
                  <a:schemeClr val="bg1">
                    <a:alpha val="80000"/>
                  </a:schemeClr>
                </a:solidFill>
              </a:rPr>
              <a:t>Dignified</a:t>
            </a:r>
            <a:r>
              <a:rPr lang="da-DK" sz="3600" dirty="0">
                <a:solidFill>
                  <a:schemeClr val="bg1">
                    <a:alpha val="80000"/>
                  </a:schemeClr>
                </a:solidFill>
              </a:rPr>
              <a:t> </a:t>
            </a:r>
            <a:r>
              <a:rPr lang="da-DK" sz="3600" dirty="0" smtClean="0">
                <a:solidFill>
                  <a:schemeClr val="bg1">
                    <a:alpha val="80000"/>
                  </a:schemeClr>
                </a:solidFill>
              </a:rPr>
              <a:t>and </a:t>
            </a:r>
            <a:r>
              <a:rPr lang="da-DK" sz="3600" dirty="0" err="1" smtClean="0">
                <a:solidFill>
                  <a:schemeClr val="bg1">
                    <a:alpha val="80000"/>
                  </a:schemeClr>
                </a:solidFill>
              </a:rPr>
              <a:t>balanced</a:t>
            </a:r>
            <a:r>
              <a:rPr lang="da-DK" sz="3600" dirty="0" smtClean="0">
                <a:solidFill>
                  <a:schemeClr val="bg1">
                    <a:alpha val="80000"/>
                  </a:schemeClr>
                </a:solidFill>
              </a:rPr>
              <a:t> system of </a:t>
            </a:r>
            <a:r>
              <a:rPr lang="da-DK" sz="3600" dirty="0" err="1" smtClean="0">
                <a:solidFill>
                  <a:schemeClr val="bg1">
                    <a:alpha val="80000"/>
                  </a:schemeClr>
                </a:solidFill>
              </a:rPr>
              <a:t>sanctions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17</a:t>
            </a:fld>
            <a:endParaRPr lang="da-DK" dirty="0"/>
          </a:p>
        </p:txBody>
      </p:sp>
      <p:pic>
        <p:nvPicPr>
          <p:cNvPr id="11" name="Graphic 10" descr="Scales of justice">
            <a:extLst>
              <a:ext uri="{FF2B5EF4-FFF2-40B4-BE49-F238E27FC236}">
                <a16:creationId xmlns:a16="http://schemas.microsoft.com/office/drawing/2014/main" id="{351D32EC-672A-4FE1-A747-57CF751C1B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08888" y="1723654"/>
            <a:ext cx="4114800" cy="4114800"/>
          </a:xfrm>
          <a:prstGeom prst="rect">
            <a:avLst/>
          </a:prstGeom>
        </p:spPr>
      </p:pic>
      <p:sp>
        <p:nvSpPr>
          <p:cNvPr id="10" name="TextBox 9">
            <a:extLst>
              <a:ext uri="{FF2B5EF4-FFF2-40B4-BE49-F238E27FC236}">
                <a16:creationId xmlns:a16="http://schemas.microsoft.com/office/drawing/2014/main" id="{1C37118F-C0DF-4121-B1AD-D5E55C434AC3}"/>
              </a:ext>
            </a:extLst>
          </p:cNvPr>
          <p:cNvSpPr txBox="1"/>
          <p:nvPr/>
        </p:nvSpPr>
        <p:spPr>
          <a:xfrm>
            <a:off x="7616414" y="1917772"/>
            <a:ext cx="3944469" cy="914400"/>
          </a:xfrm>
          <a:prstGeom prst="rect">
            <a:avLst/>
          </a:prstGeom>
          <a:noFill/>
        </p:spPr>
        <p:txBody>
          <a:bodyPr wrap="square" lIns="0" tIns="0" rIns="0" bIns="0" rtlCol="0" anchor="ctr">
            <a:noAutofit/>
          </a:bodyPr>
          <a:lstStyle/>
          <a:p>
            <a:pPr algn="l">
              <a:spcAft>
                <a:spcPts val="600"/>
              </a:spcAft>
            </a:pPr>
            <a:r>
              <a:rPr lang="da-DK" spc="-10" dirty="0" smtClean="0">
                <a:solidFill>
                  <a:schemeClr val="accent1"/>
                </a:solidFill>
              </a:rPr>
              <a:t>Not </a:t>
            </a:r>
            <a:r>
              <a:rPr lang="da-DK" spc="-10" dirty="0" err="1" smtClean="0">
                <a:solidFill>
                  <a:schemeClr val="accent1"/>
                </a:solidFill>
              </a:rPr>
              <a:t>immediately</a:t>
            </a:r>
            <a:r>
              <a:rPr lang="da-DK" spc="-10" dirty="0" smtClean="0">
                <a:solidFill>
                  <a:schemeClr val="accent1"/>
                </a:solidFill>
              </a:rPr>
              <a:t> </a:t>
            </a:r>
            <a:r>
              <a:rPr lang="da-DK" spc="-10" dirty="0" err="1" smtClean="0">
                <a:solidFill>
                  <a:schemeClr val="accent1"/>
                </a:solidFill>
              </a:rPr>
              <a:t>ready</a:t>
            </a:r>
            <a:r>
              <a:rPr lang="da-DK" spc="-10" dirty="0" smtClean="0">
                <a:solidFill>
                  <a:schemeClr val="accent1"/>
                </a:solidFill>
              </a:rPr>
              <a:t> for </a:t>
            </a:r>
            <a:r>
              <a:rPr lang="da-DK" spc="-10" dirty="0" err="1" smtClean="0">
                <a:solidFill>
                  <a:schemeClr val="accent1"/>
                </a:solidFill>
              </a:rPr>
              <a:t>employment</a:t>
            </a:r>
            <a:r>
              <a:rPr lang="da-DK" spc="-10" dirty="0" smtClean="0">
                <a:solidFill>
                  <a:schemeClr val="accent1"/>
                </a:solidFill>
              </a:rPr>
              <a:t>:</a:t>
            </a:r>
            <a:endParaRPr lang="da-DK" spc="-10" dirty="0">
              <a:solidFill>
                <a:schemeClr val="accent1"/>
              </a:solidFill>
            </a:endParaRPr>
          </a:p>
          <a:p>
            <a:pPr algn="l"/>
            <a:r>
              <a:rPr lang="da-DK" spc="-10" dirty="0" smtClean="0">
                <a:solidFill>
                  <a:schemeClr val="accent1"/>
                </a:solidFill>
              </a:rPr>
              <a:t>No </a:t>
            </a:r>
            <a:r>
              <a:rPr lang="da-DK" spc="-10" dirty="0" err="1" smtClean="0">
                <a:solidFill>
                  <a:schemeClr val="accent1"/>
                </a:solidFill>
              </a:rPr>
              <a:t>sanctions</a:t>
            </a:r>
            <a:r>
              <a:rPr lang="da-DK" spc="-10" dirty="0" smtClean="0">
                <a:solidFill>
                  <a:schemeClr val="accent1"/>
                </a:solidFill>
              </a:rPr>
              <a:t> as a general </a:t>
            </a:r>
            <a:r>
              <a:rPr lang="da-DK" spc="-10" dirty="0" err="1" smtClean="0">
                <a:solidFill>
                  <a:schemeClr val="accent1"/>
                </a:solidFill>
              </a:rPr>
              <a:t>rule</a:t>
            </a:r>
            <a:endParaRPr lang="da-DK" spc="-10" baseline="0" dirty="0">
              <a:solidFill>
                <a:schemeClr val="tx1">
                  <a:lumMod val="75000"/>
                  <a:lumOff val="25000"/>
                </a:schemeClr>
              </a:solidFill>
            </a:endParaRPr>
          </a:p>
        </p:txBody>
      </p:sp>
      <p:sp>
        <p:nvSpPr>
          <p:cNvPr id="15" name="TextBox 14">
            <a:extLst>
              <a:ext uri="{FF2B5EF4-FFF2-40B4-BE49-F238E27FC236}">
                <a16:creationId xmlns:a16="http://schemas.microsoft.com/office/drawing/2014/main" id="{94680AE9-0575-4224-B049-737CD70CB230}"/>
              </a:ext>
            </a:extLst>
          </p:cNvPr>
          <p:cNvSpPr txBox="1"/>
          <p:nvPr/>
        </p:nvSpPr>
        <p:spPr>
          <a:xfrm>
            <a:off x="7616414" y="3710906"/>
            <a:ext cx="3944469" cy="1082476"/>
          </a:xfrm>
          <a:prstGeom prst="rect">
            <a:avLst/>
          </a:prstGeom>
          <a:noFill/>
        </p:spPr>
        <p:txBody>
          <a:bodyPr wrap="square" lIns="0" tIns="0" rIns="0" bIns="0" rtlCol="0" anchor="ctr">
            <a:noAutofit/>
          </a:bodyPr>
          <a:lstStyle/>
          <a:p>
            <a:pPr algn="l">
              <a:spcAft>
                <a:spcPts val="600"/>
              </a:spcAft>
            </a:pPr>
            <a:r>
              <a:rPr lang="da-DK" spc="-10" dirty="0" err="1" smtClean="0">
                <a:solidFill>
                  <a:schemeClr val="accent1"/>
                </a:solidFill>
              </a:rPr>
              <a:t>Unemployed</a:t>
            </a:r>
            <a:r>
              <a:rPr lang="da-DK" spc="-10" dirty="0" smtClean="0">
                <a:solidFill>
                  <a:schemeClr val="accent1"/>
                </a:solidFill>
              </a:rPr>
              <a:t>:</a:t>
            </a:r>
            <a:endParaRPr lang="da-DK" spc="-10" dirty="0">
              <a:solidFill>
                <a:schemeClr val="accent1"/>
              </a:solidFill>
            </a:endParaRPr>
          </a:p>
          <a:p>
            <a:pPr algn="l"/>
            <a:r>
              <a:rPr lang="da-DK" spc="-10" dirty="0" smtClean="0">
                <a:solidFill>
                  <a:schemeClr val="accent1"/>
                </a:solidFill>
              </a:rPr>
              <a:t>Automatic reminders, and </a:t>
            </a:r>
            <a:r>
              <a:rPr lang="da-DK" spc="-10" dirty="0" err="1" smtClean="0">
                <a:solidFill>
                  <a:schemeClr val="accent1"/>
                </a:solidFill>
              </a:rPr>
              <a:t>automatic</a:t>
            </a:r>
            <a:r>
              <a:rPr lang="da-DK" spc="-10" dirty="0" smtClean="0">
                <a:solidFill>
                  <a:schemeClr val="accent1"/>
                </a:solidFill>
              </a:rPr>
              <a:t> </a:t>
            </a:r>
            <a:r>
              <a:rPr lang="da-DK" spc="-10" dirty="0" err="1" smtClean="0">
                <a:solidFill>
                  <a:schemeClr val="accent1"/>
                </a:solidFill>
              </a:rPr>
              <a:t>sanctions</a:t>
            </a:r>
            <a:r>
              <a:rPr lang="da-DK" spc="-10" dirty="0" smtClean="0">
                <a:solidFill>
                  <a:schemeClr val="accent1"/>
                </a:solidFill>
              </a:rPr>
              <a:t> in case of non-</a:t>
            </a:r>
            <a:r>
              <a:rPr lang="da-DK" spc="-10" dirty="0" err="1" smtClean="0">
                <a:solidFill>
                  <a:schemeClr val="accent1"/>
                </a:solidFill>
              </a:rPr>
              <a:t>compliance</a:t>
            </a:r>
            <a:endParaRPr lang="da-DK" spc="-10" baseline="0" dirty="0">
              <a:solidFill>
                <a:schemeClr val="tx1">
                  <a:lumMod val="75000"/>
                  <a:lumOff val="25000"/>
                </a:schemeClr>
              </a:solidFill>
            </a:endParaRPr>
          </a:p>
        </p:txBody>
      </p:sp>
      <p:pic>
        <p:nvPicPr>
          <p:cNvPr id="18" name="Graphic 17">
            <a:extLst>
              <a:ext uri="{FF2B5EF4-FFF2-40B4-BE49-F238E27FC236}">
                <a16:creationId xmlns:a16="http://schemas.microsoft.com/office/drawing/2014/main" id="{D818BFFD-7F91-41AB-A37B-1BEFC724471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73566" y="3825206"/>
            <a:ext cx="685800" cy="685800"/>
          </a:xfrm>
          <a:prstGeom prst="rect">
            <a:avLst/>
          </a:prstGeom>
        </p:spPr>
      </p:pic>
      <p:pic>
        <p:nvPicPr>
          <p:cNvPr id="20" name="Graphic 19">
            <a:extLst>
              <a:ext uri="{FF2B5EF4-FFF2-40B4-BE49-F238E27FC236}">
                <a16:creationId xmlns:a16="http://schemas.microsoft.com/office/drawing/2014/main" id="{8EAC4926-5135-4F76-8913-B2EB9127837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73566" y="2032072"/>
            <a:ext cx="685800" cy="685800"/>
          </a:xfrm>
          <a:prstGeom prst="rect">
            <a:avLst/>
          </a:prstGeom>
        </p:spPr>
      </p:pic>
      <p:sp>
        <p:nvSpPr>
          <p:cNvPr id="13"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3</a:t>
            </a:r>
          </a:p>
        </p:txBody>
      </p:sp>
    </p:spTree>
    <p:extLst>
      <p:ext uri="{BB962C8B-B14F-4D97-AF65-F5344CB8AC3E}">
        <p14:creationId xmlns:p14="http://schemas.microsoft.com/office/powerpoint/2010/main" val="1046954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28948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974815" cy="406400"/>
          </a:xfrm>
        </p:spPr>
        <p:txBody>
          <a:bodyPr/>
          <a:lstStyle/>
          <a:p>
            <a:r>
              <a:rPr lang="da-DK" sz="3600" dirty="0" err="1" smtClean="0">
                <a:solidFill>
                  <a:schemeClr val="bg1">
                    <a:alpha val="80000"/>
                  </a:schemeClr>
                </a:solidFill>
              </a:rPr>
              <a:t>Closure</a:t>
            </a:r>
            <a:r>
              <a:rPr lang="da-DK" sz="3600" dirty="0" smtClean="0">
                <a:solidFill>
                  <a:schemeClr val="bg1">
                    <a:alpha val="80000"/>
                  </a:schemeClr>
                </a:solidFill>
              </a:rPr>
              <a:t> of job centres and </a:t>
            </a:r>
            <a:r>
              <a:rPr lang="da-DK" sz="3600" dirty="0" err="1" smtClean="0">
                <a:solidFill>
                  <a:schemeClr val="bg1">
                    <a:alpha val="80000"/>
                  </a:schemeClr>
                </a:solidFill>
              </a:rPr>
              <a:t>free</a:t>
            </a:r>
            <a:r>
              <a:rPr lang="da-DK" sz="3600" dirty="0" smtClean="0">
                <a:solidFill>
                  <a:schemeClr val="bg1">
                    <a:alpha val="80000"/>
                  </a:schemeClr>
                </a:solidFill>
              </a:rPr>
              <a:t> </a:t>
            </a:r>
            <a:r>
              <a:rPr lang="da-DK" sz="3600" dirty="0" err="1" smtClean="0">
                <a:solidFill>
                  <a:schemeClr val="bg1">
                    <a:alpha val="80000"/>
                  </a:schemeClr>
                </a:solidFill>
              </a:rPr>
              <a:t>organization</a:t>
            </a:r>
            <a:r>
              <a:rPr lang="da-DK" sz="3600" dirty="0" smtClean="0">
                <a:solidFill>
                  <a:schemeClr val="bg1">
                    <a:alpha val="80000"/>
                  </a:schemeClr>
                </a:solidFill>
              </a:rPr>
              <a:t> in </a:t>
            </a:r>
            <a:r>
              <a:rPr lang="da-DK" sz="3600" dirty="0" err="1" smtClean="0">
                <a:solidFill>
                  <a:schemeClr val="bg1">
                    <a:alpha val="80000"/>
                  </a:schemeClr>
                </a:solidFill>
              </a:rPr>
              <a:t>municipalities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18</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925888"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News </a:t>
            </a:r>
            <a:r>
              <a:rPr lang="da-DK" dirty="0" err="1" smtClean="0"/>
              <a:t>possibilities</a:t>
            </a:r>
            <a:r>
              <a:rPr lang="da-DK" dirty="0" smtClean="0"/>
              <a:t> in the </a:t>
            </a:r>
            <a:r>
              <a:rPr lang="da-DK" dirty="0" err="1" smtClean="0"/>
              <a:t>organization</a:t>
            </a:r>
            <a:r>
              <a:rPr lang="da-DK" dirty="0" smtClean="0"/>
              <a:t> of </a:t>
            </a:r>
            <a:r>
              <a:rPr lang="da-DK" dirty="0" err="1" smtClean="0"/>
              <a:t>employment</a:t>
            </a:r>
            <a:r>
              <a:rPr lang="da-DK" dirty="0" smtClean="0"/>
              <a:t> </a:t>
            </a:r>
            <a:r>
              <a:rPr lang="da-DK" dirty="0" err="1" smtClean="0"/>
              <a:t>policies</a:t>
            </a:r>
            <a:endParaRPr lang="da-DK" dirty="0"/>
          </a:p>
        </p:txBody>
      </p:sp>
      <p:pic>
        <p:nvPicPr>
          <p:cNvPr id="14" name="Pladsholder til billede 15" descr="Brugere">
            <a:extLst>
              <a:ext uri="{FF2B5EF4-FFF2-40B4-BE49-F238E27FC236}">
                <a16:creationId xmlns:a16="http://schemas.microsoft.com/office/drawing/2014/main" id="{2CD54C82-B903-4B58-BCE4-2E6B0D9EEC5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773566" y="4144027"/>
            <a:ext cx="914400" cy="914400"/>
          </a:xfrm>
          <a:prstGeom prst="rect">
            <a:avLst/>
          </a:prstGeom>
        </p:spPr>
      </p:pic>
      <p:pic>
        <p:nvPicPr>
          <p:cNvPr id="15" name="Grafik 15">
            <a:extLst>
              <a:ext uri="{FF2B5EF4-FFF2-40B4-BE49-F238E27FC236}">
                <a16:creationId xmlns:a16="http://schemas.microsoft.com/office/drawing/2014/main" id="{AD5149E3-01DF-43C3-B175-997D335DB2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773566" y="2224413"/>
            <a:ext cx="914400" cy="914400"/>
          </a:xfrm>
          <a:prstGeom prst="rect">
            <a:avLst/>
          </a:prstGeom>
        </p:spPr>
      </p:pic>
      <p:sp>
        <p:nvSpPr>
          <p:cNvPr id="16" name="TextBox 15">
            <a:extLst>
              <a:ext uri="{FF2B5EF4-FFF2-40B4-BE49-F238E27FC236}">
                <a16:creationId xmlns:a16="http://schemas.microsoft.com/office/drawing/2014/main" id="{E1517A2C-ECE2-49E2-9FE0-037AEDD1380B}"/>
              </a:ext>
            </a:extLst>
          </p:cNvPr>
          <p:cNvSpPr txBox="1"/>
          <p:nvPr/>
        </p:nvSpPr>
        <p:spPr>
          <a:xfrm>
            <a:off x="7838656" y="2338713"/>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Munic’s</a:t>
            </a:r>
            <a:r>
              <a:rPr lang="da-DK" spc="-10" baseline="0" dirty="0" smtClean="0">
                <a:solidFill>
                  <a:schemeClr val="accent1"/>
                </a:solidFill>
              </a:rPr>
              <a:t> </a:t>
            </a:r>
            <a:r>
              <a:rPr lang="da-DK" spc="-10" baseline="0" dirty="0" err="1" smtClean="0">
                <a:solidFill>
                  <a:schemeClr val="accent1"/>
                </a:solidFill>
              </a:rPr>
              <a:t>can</a:t>
            </a:r>
            <a:r>
              <a:rPr lang="da-DK" spc="-10" dirty="0" smtClean="0">
                <a:solidFill>
                  <a:schemeClr val="accent1"/>
                </a:solidFill>
              </a:rPr>
              <a:t> </a:t>
            </a:r>
            <a:r>
              <a:rPr lang="da-DK" spc="-10" dirty="0" err="1" smtClean="0">
                <a:solidFill>
                  <a:schemeClr val="accent1"/>
                </a:solidFill>
              </a:rPr>
              <a:t>merge</a:t>
            </a:r>
            <a:r>
              <a:rPr lang="da-DK" spc="-10" dirty="0" smtClean="0">
                <a:solidFill>
                  <a:schemeClr val="accent1"/>
                </a:solidFill>
              </a:rPr>
              <a:t> </a:t>
            </a:r>
            <a:r>
              <a:rPr lang="da-DK" spc="-10" dirty="0" err="1" smtClean="0">
                <a:solidFill>
                  <a:schemeClr val="accent1"/>
                </a:solidFill>
              </a:rPr>
              <a:t>employment</a:t>
            </a:r>
            <a:r>
              <a:rPr lang="da-DK" spc="-10" dirty="0" smtClean="0">
                <a:solidFill>
                  <a:schemeClr val="accent1"/>
                </a:solidFill>
              </a:rPr>
              <a:t>, social, </a:t>
            </a:r>
            <a:r>
              <a:rPr lang="da-DK" spc="-10" dirty="0" err="1" smtClean="0">
                <a:solidFill>
                  <a:schemeClr val="accent1"/>
                </a:solidFill>
              </a:rPr>
              <a:t>health</a:t>
            </a:r>
            <a:r>
              <a:rPr lang="da-DK" spc="-10" dirty="0" smtClean="0">
                <a:solidFill>
                  <a:schemeClr val="accent1"/>
                </a:solidFill>
              </a:rPr>
              <a:t> </a:t>
            </a:r>
            <a:r>
              <a:rPr lang="da-DK" spc="-10" dirty="0" err="1" smtClean="0">
                <a:solidFill>
                  <a:schemeClr val="accent1"/>
                </a:solidFill>
              </a:rPr>
              <a:t>org</a:t>
            </a:r>
            <a:r>
              <a:rPr lang="da-DK" spc="-10" dirty="0" smtClean="0">
                <a:solidFill>
                  <a:schemeClr val="accent1"/>
                </a:solidFill>
              </a:rPr>
              <a:t> in </a:t>
            </a:r>
            <a:r>
              <a:rPr lang="da-DK" spc="-10" dirty="0" err="1" smtClean="0">
                <a:solidFill>
                  <a:schemeClr val="accent1"/>
                </a:solidFill>
              </a:rPr>
              <a:t>one</a:t>
            </a:r>
            <a:r>
              <a:rPr lang="da-DK" spc="-10" dirty="0" smtClean="0">
                <a:solidFill>
                  <a:schemeClr val="accent1"/>
                </a:solidFill>
              </a:rPr>
              <a:t> </a:t>
            </a:r>
            <a:r>
              <a:rPr lang="da-DK" spc="-10" dirty="0" smtClean="0">
                <a:solidFill>
                  <a:schemeClr val="accent1"/>
                </a:solidFill>
              </a:rPr>
              <a:t>administrative </a:t>
            </a:r>
            <a:r>
              <a:rPr lang="da-DK" spc="-10" dirty="0" smtClean="0">
                <a:solidFill>
                  <a:schemeClr val="accent1"/>
                </a:solidFill>
              </a:rPr>
              <a:t>unit if </a:t>
            </a:r>
            <a:r>
              <a:rPr lang="da-DK" spc="-10" dirty="0" err="1" smtClean="0">
                <a:solidFill>
                  <a:schemeClr val="accent1"/>
                </a:solidFill>
              </a:rPr>
              <a:t>they</a:t>
            </a:r>
            <a:r>
              <a:rPr lang="da-DK" spc="-10" dirty="0" smtClean="0">
                <a:solidFill>
                  <a:schemeClr val="accent1"/>
                </a:solidFill>
              </a:rPr>
              <a:t> </a:t>
            </a:r>
            <a:r>
              <a:rPr lang="da-DK" spc="-10" dirty="0" err="1" smtClean="0">
                <a:solidFill>
                  <a:schemeClr val="accent1"/>
                </a:solidFill>
              </a:rPr>
              <a:t>want</a:t>
            </a:r>
            <a:endParaRPr lang="da-DK" i="1" spc="-10" baseline="0" dirty="0">
              <a:solidFill>
                <a:schemeClr val="tx1">
                  <a:lumMod val="75000"/>
                  <a:lumOff val="25000"/>
                </a:schemeClr>
              </a:solidFill>
            </a:endParaRPr>
          </a:p>
        </p:txBody>
      </p:sp>
      <p:sp>
        <p:nvSpPr>
          <p:cNvPr id="17" name="TextBox 16">
            <a:extLst>
              <a:ext uri="{FF2B5EF4-FFF2-40B4-BE49-F238E27FC236}">
                <a16:creationId xmlns:a16="http://schemas.microsoft.com/office/drawing/2014/main" id="{D28EEAE1-6666-4C1E-8744-57E45117DC01}"/>
              </a:ext>
            </a:extLst>
          </p:cNvPr>
          <p:cNvSpPr txBox="1"/>
          <p:nvPr/>
        </p:nvSpPr>
        <p:spPr>
          <a:xfrm>
            <a:off x="7838656" y="4264510"/>
            <a:ext cx="3991086" cy="685800"/>
          </a:xfrm>
          <a:prstGeom prst="rect">
            <a:avLst/>
          </a:prstGeom>
          <a:noFill/>
        </p:spPr>
        <p:txBody>
          <a:bodyPr wrap="square" lIns="0" tIns="0" rIns="0" bIns="0" rtlCol="0" anchor="ctr">
            <a:noAutofit/>
          </a:bodyPr>
          <a:lstStyle/>
          <a:p>
            <a:pPr algn="l"/>
            <a:r>
              <a:rPr lang="da-DK" spc="-10" baseline="0" dirty="0" err="1" smtClean="0">
                <a:solidFill>
                  <a:schemeClr val="accent1"/>
                </a:solidFill>
              </a:rPr>
              <a:t>Munic’s</a:t>
            </a:r>
            <a:r>
              <a:rPr lang="da-DK" spc="-10" baseline="0" dirty="0" smtClean="0">
                <a:solidFill>
                  <a:schemeClr val="accent1"/>
                </a:solidFill>
              </a:rPr>
              <a:t> </a:t>
            </a:r>
            <a:r>
              <a:rPr lang="da-DK" spc="-10" baseline="0" dirty="0" err="1" smtClean="0">
                <a:solidFill>
                  <a:schemeClr val="accent1"/>
                </a:solidFill>
              </a:rPr>
              <a:t>can</a:t>
            </a:r>
            <a:r>
              <a:rPr lang="da-DK" spc="-10" baseline="0" dirty="0" smtClean="0">
                <a:solidFill>
                  <a:schemeClr val="accent1"/>
                </a:solidFill>
              </a:rPr>
              <a:t> </a:t>
            </a:r>
            <a:r>
              <a:rPr lang="da-DK" spc="-10" baseline="0" dirty="0" err="1" smtClean="0">
                <a:solidFill>
                  <a:schemeClr val="accent1"/>
                </a:solidFill>
              </a:rPr>
              <a:t>decide</a:t>
            </a:r>
            <a:r>
              <a:rPr lang="da-DK" spc="-10" baseline="0" dirty="0" smtClean="0">
                <a:solidFill>
                  <a:schemeClr val="accent1"/>
                </a:solidFill>
              </a:rPr>
              <a:t> </a:t>
            </a:r>
            <a:r>
              <a:rPr lang="da-DK" spc="-10" baseline="0" dirty="0" err="1" smtClean="0">
                <a:solidFill>
                  <a:schemeClr val="accent1"/>
                </a:solidFill>
              </a:rPr>
              <a:t>that</a:t>
            </a:r>
            <a:r>
              <a:rPr lang="da-DK" spc="-10" baseline="0" dirty="0" smtClean="0">
                <a:solidFill>
                  <a:schemeClr val="accent1"/>
                </a:solidFill>
              </a:rPr>
              <a:t> </a:t>
            </a:r>
            <a:r>
              <a:rPr lang="da-DK" spc="-10" baseline="0" dirty="0" err="1" smtClean="0">
                <a:solidFill>
                  <a:schemeClr val="accent1"/>
                </a:solidFill>
              </a:rPr>
              <a:t>some</a:t>
            </a:r>
            <a:r>
              <a:rPr lang="da-DK" spc="-10" baseline="0" dirty="0" smtClean="0">
                <a:solidFill>
                  <a:schemeClr val="accent1"/>
                </a:solidFill>
              </a:rPr>
              <a:t> </a:t>
            </a:r>
            <a:r>
              <a:rPr lang="da-DK" spc="-10" baseline="0" dirty="0" err="1" smtClean="0">
                <a:solidFill>
                  <a:schemeClr val="accent1"/>
                </a:solidFill>
              </a:rPr>
              <a:t>target</a:t>
            </a:r>
            <a:r>
              <a:rPr lang="da-DK" spc="-10" baseline="0" dirty="0" smtClean="0">
                <a:solidFill>
                  <a:schemeClr val="accent1"/>
                </a:solidFill>
              </a:rPr>
              <a:t> </a:t>
            </a:r>
            <a:r>
              <a:rPr lang="da-DK" spc="-10" baseline="0" dirty="0" err="1" smtClean="0">
                <a:solidFill>
                  <a:schemeClr val="accent1"/>
                </a:solidFill>
              </a:rPr>
              <a:t>groups</a:t>
            </a:r>
            <a:r>
              <a:rPr lang="da-DK" spc="-10" baseline="0" dirty="0" smtClean="0">
                <a:solidFill>
                  <a:schemeClr val="accent1"/>
                </a:solidFill>
              </a:rPr>
              <a:t> </a:t>
            </a:r>
            <a:r>
              <a:rPr lang="da-DK" spc="-10" baseline="0" dirty="0" err="1" smtClean="0">
                <a:solidFill>
                  <a:schemeClr val="accent1"/>
                </a:solidFill>
              </a:rPr>
              <a:t>are</a:t>
            </a:r>
            <a:r>
              <a:rPr lang="da-DK" spc="-10" baseline="0" dirty="0" smtClean="0">
                <a:solidFill>
                  <a:schemeClr val="accent1"/>
                </a:solidFill>
              </a:rPr>
              <a:t> </a:t>
            </a:r>
            <a:r>
              <a:rPr lang="da-DK" spc="-10" baseline="0" dirty="0" err="1" smtClean="0">
                <a:solidFill>
                  <a:schemeClr val="accent1"/>
                </a:solidFill>
              </a:rPr>
              <a:t>handled</a:t>
            </a:r>
            <a:r>
              <a:rPr lang="da-DK" spc="-10" baseline="0" dirty="0" smtClean="0">
                <a:solidFill>
                  <a:schemeClr val="accent1"/>
                </a:solidFill>
              </a:rPr>
              <a:t> by </a:t>
            </a:r>
            <a:r>
              <a:rPr lang="da-DK" spc="-10" baseline="0" dirty="0" err="1" smtClean="0">
                <a:solidFill>
                  <a:schemeClr val="accent1"/>
                </a:solidFill>
              </a:rPr>
              <a:t>e.g</a:t>
            </a:r>
            <a:r>
              <a:rPr lang="da-DK" spc="-10" baseline="0" dirty="0" smtClean="0">
                <a:solidFill>
                  <a:schemeClr val="accent1"/>
                </a:solidFill>
              </a:rPr>
              <a:t>. social </a:t>
            </a:r>
            <a:r>
              <a:rPr lang="da-DK" spc="-10" baseline="0" dirty="0" err="1" smtClean="0">
                <a:solidFill>
                  <a:schemeClr val="accent1"/>
                </a:solidFill>
              </a:rPr>
              <a:t>authorities</a:t>
            </a:r>
            <a:endParaRPr lang="da-DK" i="1" spc="-10" baseline="0" dirty="0">
              <a:solidFill>
                <a:schemeClr val="tx1">
                  <a:lumMod val="75000"/>
                  <a:lumOff val="25000"/>
                </a:schemeClr>
              </a:solidFill>
            </a:endParaRPr>
          </a:p>
        </p:txBody>
      </p:sp>
      <p:pic>
        <p:nvPicPr>
          <p:cNvPr id="13" name="Graphic 12">
            <a:extLst>
              <a:ext uri="{FF2B5EF4-FFF2-40B4-BE49-F238E27FC236}">
                <a16:creationId xmlns:a16="http://schemas.microsoft.com/office/drawing/2014/main" id="{BE6AD3E5-0D64-4D00-8C90-66ABA374B65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0288" y="1858027"/>
            <a:ext cx="4572000" cy="4572000"/>
          </a:xfrm>
          <a:prstGeom prst="rect">
            <a:avLst/>
          </a:prstGeom>
        </p:spPr>
      </p:pic>
      <p:sp>
        <p:nvSpPr>
          <p:cNvPr id="11"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4</a:t>
            </a:r>
          </a:p>
        </p:txBody>
      </p:sp>
    </p:spTree>
    <p:extLst>
      <p:ext uri="{BB962C8B-B14F-4D97-AF65-F5344CB8AC3E}">
        <p14:creationId xmlns:p14="http://schemas.microsoft.com/office/powerpoint/2010/main" val="520770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28948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974815" cy="406400"/>
          </a:xfrm>
        </p:spPr>
        <p:txBody>
          <a:bodyPr/>
          <a:lstStyle/>
          <a:p>
            <a:r>
              <a:rPr lang="da-DK" sz="3600" dirty="0" err="1">
                <a:solidFill>
                  <a:schemeClr val="bg1">
                    <a:alpha val="80000"/>
                  </a:schemeClr>
                </a:solidFill>
              </a:rPr>
              <a:t>Closure</a:t>
            </a:r>
            <a:r>
              <a:rPr lang="da-DK" sz="3600" dirty="0">
                <a:solidFill>
                  <a:schemeClr val="bg1">
                    <a:alpha val="80000"/>
                  </a:schemeClr>
                </a:solidFill>
              </a:rPr>
              <a:t> of job centres and </a:t>
            </a:r>
            <a:r>
              <a:rPr lang="da-DK" sz="3600" dirty="0" err="1">
                <a:solidFill>
                  <a:schemeClr val="bg1">
                    <a:alpha val="80000"/>
                  </a:schemeClr>
                </a:solidFill>
              </a:rPr>
              <a:t>free</a:t>
            </a:r>
            <a:r>
              <a:rPr lang="da-DK" sz="3600" dirty="0">
                <a:solidFill>
                  <a:schemeClr val="bg1">
                    <a:alpha val="80000"/>
                  </a:schemeClr>
                </a:solidFill>
              </a:rPr>
              <a:t> </a:t>
            </a:r>
            <a:r>
              <a:rPr lang="da-DK" sz="3600" dirty="0" err="1">
                <a:solidFill>
                  <a:schemeClr val="bg1">
                    <a:alpha val="80000"/>
                  </a:schemeClr>
                </a:solidFill>
              </a:rPr>
              <a:t>organization</a:t>
            </a:r>
            <a:r>
              <a:rPr lang="da-DK" sz="3600" dirty="0">
                <a:solidFill>
                  <a:schemeClr val="bg1">
                    <a:alpha val="80000"/>
                  </a:schemeClr>
                </a:solidFill>
              </a:rPr>
              <a:t> in </a:t>
            </a:r>
            <a:r>
              <a:rPr lang="da-DK" sz="3600" dirty="0" err="1">
                <a:solidFill>
                  <a:schemeClr val="bg1">
                    <a:alpha val="80000"/>
                  </a:schemeClr>
                </a:solidFill>
              </a:rPr>
              <a:t>municipalities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19</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925888"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Laws on </a:t>
            </a:r>
            <a:r>
              <a:rPr lang="da-DK" dirty="0" err="1" smtClean="0"/>
              <a:t>active</a:t>
            </a:r>
            <a:r>
              <a:rPr lang="da-DK" dirty="0" smtClean="0"/>
              <a:t> social policy and </a:t>
            </a:r>
            <a:r>
              <a:rPr lang="da-DK" dirty="0" err="1" smtClean="0"/>
              <a:t>active</a:t>
            </a:r>
            <a:r>
              <a:rPr lang="da-DK" dirty="0" smtClean="0"/>
              <a:t> </a:t>
            </a:r>
            <a:r>
              <a:rPr lang="da-DK" dirty="0" err="1" smtClean="0"/>
              <a:t>labour</a:t>
            </a:r>
            <a:r>
              <a:rPr lang="da-DK" dirty="0" smtClean="0"/>
              <a:t> </a:t>
            </a:r>
            <a:r>
              <a:rPr lang="da-DK" dirty="0" err="1" smtClean="0"/>
              <a:t>market</a:t>
            </a:r>
            <a:r>
              <a:rPr lang="da-DK" dirty="0" smtClean="0"/>
              <a:t> policy </a:t>
            </a:r>
            <a:r>
              <a:rPr lang="da-DK" dirty="0" err="1" smtClean="0"/>
              <a:t>should</a:t>
            </a:r>
            <a:r>
              <a:rPr lang="da-DK" dirty="0" smtClean="0"/>
              <a:t> </a:t>
            </a:r>
            <a:r>
              <a:rPr lang="da-DK" dirty="0" err="1" smtClean="0"/>
              <a:t>be</a:t>
            </a:r>
            <a:r>
              <a:rPr lang="da-DK" dirty="0" smtClean="0"/>
              <a:t> </a:t>
            </a:r>
            <a:r>
              <a:rPr lang="da-DK" dirty="0" err="1" smtClean="0"/>
              <a:t>harmonized</a:t>
            </a:r>
            <a:r>
              <a:rPr lang="da-DK" dirty="0" smtClean="0"/>
              <a:t> </a:t>
            </a:r>
            <a:r>
              <a:rPr lang="da-DK" dirty="0" err="1" smtClean="0"/>
              <a:t>wrt</a:t>
            </a:r>
            <a:r>
              <a:rPr lang="da-DK" dirty="0" smtClean="0"/>
              <a:t> </a:t>
            </a:r>
            <a:r>
              <a:rPr lang="da-DK" dirty="0" err="1" smtClean="0"/>
              <a:t>aims</a:t>
            </a:r>
            <a:endParaRPr lang="da-DK" dirty="0"/>
          </a:p>
        </p:txBody>
      </p:sp>
      <p:grpSp>
        <p:nvGrpSpPr>
          <p:cNvPr id="13" name="Gruppe 29">
            <a:extLst>
              <a:ext uri="{FF2B5EF4-FFF2-40B4-BE49-F238E27FC236}">
                <a16:creationId xmlns:a16="http://schemas.microsoft.com/office/drawing/2014/main" id="{B19DD5C5-9C06-4FA5-AAAC-F9DDA265A364}"/>
              </a:ext>
            </a:extLst>
          </p:cNvPr>
          <p:cNvGrpSpPr/>
          <p:nvPr/>
        </p:nvGrpSpPr>
        <p:grpSpPr>
          <a:xfrm>
            <a:off x="7817142" y="2230644"/>
            <a:ext cx="2822569" cy="3707556"/>
            <a:chOff x="8118469" y="2001050"/>
            <a:chExt cx="1311160" cy="1728827"/>
          </a:xfrm>
        </p:grpSpPr>
        <p:pic>
          <p:nvPicPr>
            <p:cNvPr id="19" name="Billede 33">
              <a:extLst>
                <a:ext uri="{FF2B5EF4-FFF2-40B4-BE49-F238E27FC236}">
                  <a16:creationId xmlns:a16="http://schemas.microsoft.com/office/drawing/2014/main" id="{D2582759-C8F7-4215-85A6-FD90D23D0217}"/>
                </a:ext>
              </a:extLst>
            </p:cNvPr>
            <p:cNvPicPr>
              <a:picLocks noChangeAspect="1"/>
            </p:cNvPicPr>
            <p:nvPr/>
          </p:nvPicPr>
          <p:blipFill rotWithShape="1">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ackgroundRemoval t="25869" b="74363" l="67560" r="91022">
                          <a14:foregroundMark x1="78819" y1="49498" x2="78819" y2="49498"/>
                          <a14:backgroundMark x1="72817" y1="60154" x2="72817" y2="60154"/>
                        </a14:backgroundRemoval>
                      </a14:imgEffect>
                    </a14:imgLayer>
                  </a14:imgProps>
                </a:ext>
                <a:ext uri="{28A0092B-C50C-407E-A947-70E740481C1C}">
                  <a14:useLocalDpi xmlns:a14="http://schemas.microsoft.com/office/drawing/2010/main" val="0"/>
                </a:ext>
              </a:extLst>
            </a:blip>
            <a:srcRect l="67700" t="26216" r="8815" b="25622"/>
            <a:stretch/>
          </p:blipFill>
          <p:spPr>
            <a:xfrm>
              <a:off x="8118469" y="2001050"/>
              <a:ext cx="1311160" cy="1728827"/>
            </a:xfrm>
            <a:prstGeom prst="rect">
              <a:avLst/>
            </a:prstGeom>
          </p:spPr>
        </p:pic>
        <p:sp>
          <p:nvSpPr>
            <p:cNvPr id="20" name="Tekstfelt 34">
              <a:extLst>
                <a:ext uri="{FF2B5EF4-FFF2-40B4-BE49-F238E27FC236}">
                  <a16:creationId xmlns:a16="http://schemas.microsoft.com/office/drawing/2014/main" id="{8DEBA31E-E5F2-44DD-9518-9ACCF07C9AFE}"/>
                </a:ext>
              </a:extLst>
            </p:cNvPr>
            <p:cNvSpPr txBox="1"/>
            <p:nvPr/>
          </p:nvSpPr>
          <p:spPr>
            <a:xfrm flipH="1">
              <a:off x="8257141" y="2168495"/>
              <a:ext cx="1070081" cy="248688"/>
            </a:xfrm>
            <a:prstGeom prst="rect">
              <a:avLst/>
            </a:prstGeom>
            <a:noFill/>
          </p:spPr>
          <p:txBody>
            <a:bodyPr wrap="square" lIns="36000" tIns="36000" rIns="36000" bIns="36000" rtlCol="0" anchor="ctr">
              <a:noAutofit/>
            </a:bodyPr>
            <a:lstStyle/>
            <a:p>
              <a:pPr algn="ctr"/>
              <a:r>
                <a:rPr lang="da-DK" sz="1600" b="1" spc="-10" dirty="0">
                  <a:solidFill>
                    <a:schemeClr val="bg1"/>
                  </a:solidFill>
                </a:rPr>
                <a:t>Beskæftigelse</a:t>
              </a:r>
              <a:endParaRPr lang="da-DK" sz="2000" b="1" spc="-10" baseline="0" dirty="0">
                <a:solidFill>
                  <a:schemeClr val="bg1"/>
                </a:solidFill>
              </a:endParaRPr>
            </a:p>
          </p:txBody>
        </p:sp>
        <p:sp>
          <p:nvSpPr>
            <p:cNvPr id="21" name="Tekstfelt 35">
              <a:extLst>
                <a:ext uri="{FF2B5EF4-FFF2-40B4-BE49-F238E27FC236}">
                  <a16:creationId xmlns:a16="http://schemas.microsoft.com/office/drawing/2014/main" id="{C746B741-FD9A-421E-A9D9-6E524AA0BD9C}"/>
                </a:ext>
              </a:extLst>
            </p:cNvPr>
            <p:cNvSpPr txBox="1"/>
            <p:nvPr/>
          </p:nvSpPr>
          <p:spPr>
            <a:xfrm flipH="1">
              <a:off x="8239008" y="2637407"/>
              <a:ext cx="1070081" cy="248688"/>
            </a:xfrm>
            <a:prstGeom prst="rect">
              <a:avLst/>
            </a:prstGeom>
            <a:noFill/>
          </p:spPr>
          <p:txBody>
            <a:bodyPr wrap="square" lIns="36000" tIns="36000" rIns="36000" bIns="36000" rtlCol="0" anchor="ctr">
              <a:noAutofit/>
            </a:bodyPr>
            <a:lstStyle/>
            <a:p>
              <a:pPr algn="ctr"/>
              <a:r>
                <a:rPr lang="da-DK" sz="1600" b="1" spc="-10" baseline="0" dirty="0">
                  <a:solidFill>
                    <a:schemeClr val="bg1"/>
                  </a:solidFill>
                </a:rPr>
                <a:t> Socialområdet</a:t>
              </a:r>
              <a:endParaRPr lang="da-DK" sz="2000" b="1" spc="-10" baseline="0" dirty="0">
                <a:solidFill>
                  <a:schemeClr val="bg1"/>
                </a:solidFill>
              </a:endParaRPr>
            </a:p>
          </p:txBody>
        </p:sp>
      </p:grpSp>
      <p:pic>
        <p:nvPicPr>
          <p:cNvPr id="23" name="Billede 130">
            <a:extLst>
              <a:ext uri="{FF2B5EF4-FFF2-40B4-BE49-F238E27FC236}">
                <a16:creationId xmlns:a16="http://schemas.microsoft.com/office/drawing/2014/main" id="{A6F1E339-99E2-46CA-84A3-21D975D42476}"/>
              </a:ext>
            </a:extLst>
          </p:cNvPr>
          <p:cNvPicPr>
            <a:picLocks noChangeAspect="1"/>
          </p:cNvPicPr>
          <p:nvPr/>
        </p:nvPicPr>
        <p:blipFill rotWithShape="1">
          <a:blip r:embed="rId5" cstate="hqprint">
            <a:duotone>
              <a:schemeClr val="accent4">
                <a:shade val="45000"/>
                <a:satMod val="135000"/>
              </a:schemeClr>
              <a:prstClr val="white"/>
            </a:duotone>
            <a:extLst>
              <a:ext uri="{BEBA8EAE-BF5A-486C-A8C5-ECC9F3942E4B}">
                <a14:imgProps xmlns:a14="http://schemas.microsoft.com/office/drawing/2010/main">
                  <a14:imgLayer r:embed="rId6">
                    <a14:imgEffect>
                      <a14:backgroundRemoval t="49424" b="64706" l="34809" r="70710"/>
                    </a14:imgEffect>
                  </a14:imgLayer>
                </a14:imgProps>
              </a:ext>
              <a:ext uri="{28A0092B-C50C-407E-A947-70E740481C1C}">
                <a14:useLocalDpi xmlns:a14="http://schemas.microsoft.com/office/drawing/2010/main" val="0"/>
              </a:ext>
            </a:extLst>
          </a:blip>
          <a:srcRect l="35204" t="49647" r="30962" b="35989"/>
          <a:stretch/>
        </p:blipFill>
        <p:spPr>
          <a:xfrm>
            <a:off x="7817142" y="5140111"/>
            <a:ext cx="1234069" cy="523898"/>
          </a:xfrm>
          <a:prstGeom prst="rect">
            <a:avLst/>
          </a:prstGeom>
        </p:spPr>
      </p:pic>
      <p:sp>
        <p:nvSpPr>
          <p:cNvPr id="24" name="Tekstfelt 131">
            <a:extLst>
              <a:ext uri="{FF2B5EF4-FFF2-40B4-BE49-F238E27FC236}">
                <a16:creationId xmlns:a16="http://schemas.microsoft.com/office/drawing/2014/main" id="{AD611727-9126-4BAF-8B54-818FF34875B2}"/>
              </a:ext>
            </a:extLst>
          </p:cNvPr>
          <p:cNvSpPr txBox="1"/>
          <p:nvPr/>
        </p:nvSpPr>
        <p:spPr>
          <a:xfrm>
            <a:off x="7742479" y="5608176"/>
            <a:ext cx="1383394" cy="269246"/>
          </a:xfrm>
          <a:prstGeom prst="rect">
            <a:avLst/>
          </a:prstGeom>
          <a:noFill/>
        </p:spPr>
        <p:txBody>
          <a:bodyPr wrap="square" lIns="36000" tIns="36000" rIns="36000" bIns="36000" rtlCol="0">
            <a:noAutofit/>
          </a:bodyPr>
          <a:lstStyle/>
          <a:p>
            <a:pPr algn="ctr"/>
            <a:r>
              <a:rPr lang="da-DK" sz="1200" b="1" spc="-10" baseline="0" dirty="0">
                <a:solidFill>
                  <a:schemeClr val="accent1"/>
                </a:solidFill>
              </a:rPr>
              <a:t>HOI</a:t>
            </a:r>
            <a:endParaRPr lang="da-DK" sz="1200" b="1" spc="-10" baseline="0" dirty="0">
              <a:solidFill>
                <a:schemeClr val="accent6"/>
              </a:solidFill>
            </a:endParaRPr>
          </a:p>
        </p:txBody>
      </p:sp>
      <p:sp>
        <p:nvSpPr>
          <p:cNvPr id="3" name="TextBox 2">
            <a:extLst>
              <a:ext uri="{FF2B5EF4-FFF2-40B4-BE49-F238E27FC236}">
                <a16:creationId xmlns:a16="http://schemas.microsoft.com/office/drawing/2014/main" id="{5E789E6E-9301-42F9-87F2-F406CEF89C46}"/>
              </a:ext>
            </a:extLst>
          </p:cNvPr>
          <p:cNvSpPr txBox="1"/>
          <p:nvPr/>
        </p:nvSpPr>
        <p:spPr>
          <a:xfrm>
            <a:off x="8124038" y="5055121"/>
            <a:ext cx="620276" cy="638046"/>
          </a:xfrm>
          <a:prstGeom prst="rect">
            <a:avLst/>
          </a:prstGeom>
          <a:noFill/>
        </p:spPr>
        <p:txBody>
          <a:bodyPr wrap="square" lIns="0" tIns="0" rIns="0" bIns="0" rtlCol="0" anchor="ctr">
            <a:noAutofit/>
          </a:bodyPr>
          <a:lstStyle/>
          <a:p>
            <a:pPr algn="ctr"/>
            <a:r>
              <a:rPr lang="da-DK" sz="5400" b="1" spc="-10" baseline="0" dirty="0">
                <a:solidFill>
                  <a:schemeClr val="tx2">
                    <a:lumMod val="50000"/>
                  </a:schemeClr>
                </a:solidFill>
              </a:rPr>
              <a:t>?</a:t>
            </a:r>
          </a:p>
        </p:txBody>
      </p:sp>
      <p:pic>
        <p:nvPicPr>
          <p:cNvPr id="17" name="Graphic 16">
            <a:extLst>
              <a:ext uri="{FF2B5EF4-FFF2-40B4-BE49-F238E27FC236}">
                <a16:creationId xmlns:a16="http://schemas.microsoft.com/office/drawing/2014/main" id="{AD2EDDBB-268E-4B14-8198-ACD0DE88422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0288" y="1858027"/>
            <a:ext cx="4572000" cy="4572000"/>
          </a:xfrm>
          <a:prstGeom prst="rect">
            <a:avLst/>
          </a:prstGeom>
        </p:spPr>
      </p:pic>
      <p:sp>
        <p:nvSpPr>
          <p:cNvPr id="14"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4</a:t>
            </a:r>
          </a:p>
        </p:txBody>
      </p:sp>
    </p:spTree>
    <p:extLst>
      <p:ext uri="{BB962C8B-B14F-4D97-AF65-F5344CB8AC3E}">
        <p14:creationId xmlns:p14="http://schemas.microsoft.com/office/powerpoint/2010/main" val="427268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51E2EF-F9D1-48BB-8123-529E72465C70}"/>
              </a:ext>
            </a:extLst>
          </p:cNvPr>
          <p:cNvSpPr/>
          <p:nvPr/>
        </p:nvSpPr>
        <p:spPr>
          <a:xfrm>
            <a:off x="415637" y="0"/>
            <a:ext cx="11064239" cy="5885410"/>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4" name="Slide Number Placeholder 3">
            <a:extLst>
              <a:ext uri="{FF2B5EF4-FFF2-40B4-BE49-F238E27FC236}">
                <a16:creationId xmlns:a16="http://schemas.microsoft.com/office/drawing/2014/main" id="{FBBD1102-CD18-43D1-8FEB-048F494587A9}"/>
              </a:ext>
            </a:extLst>
          </p:cNvPr>
          <p:cNvSpPr>
            <a:spLocks noGrp="1"/>
          </p:cNvSpPr>
          <p:nvPr>
            <p:ph type="sldNum" sz="quarter" idx="12"/>
          </p:nvPr>
        </p:nvSpPr>
        <p:spPr/>
        <p:txBody>
          <a:bodyPr/>
          <a:lstStyle/>
          <a:p>
            <a:fld id="{24C8C45C-947F-4981-8B3F-4F32E973C901}" type="slidenum">
              <a:rPr lang="da-DK" smtClean="0"/>
              <a:pPr/>
              <a:t>2</a:t>
            </a:fld>
            <a:endParaRPr lang="da-DK" dirty="0"/>
          </a:p>
        </p:txBody>
      </p:sp>
      <p:sp>
        <p:nvSpPr>
          <p:cNvPr id="9" name="Subtitle 2">
            <a:extLst>
              <a:ext uri="{FF2B5EF4-FFF2-40B4-BE49-F238E27FC236}">
                <a16:creationId xmlns:a16="http://schemas.microsoft.com/office/drawing/2014/main" id="{E04174CA-F54F-432F-851B-44CEDB66534A}"/>
              </a:ext>
            </a:extLst>
          </p:cNvPr>
          <p:cNvSpPr txBox="1">
            <a:spLocks/>
          </p:cNvSpPr>
          <p:nvPr/>
        </p:nvSpPr>
        <p:spPr>
          <a:xfrm>
            <a:off x="2167774" y="2149014"/>
            <a:ext cx="9012844" cy="6725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4200" b="1" kern="1200" spc="-70" baseline="0">
                <a:solidFill>
                  <a:schemeClr val="accent4">
                    <a:lumMod val="60000"/>
                    <a:lumOff val="40000"/>
                  </a:schemeClr>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spc="-10" baseline="0">
                <a:solidFill>
                  <a:schemeClr val="accent4">
                    <a:lumMod val="60000"/>
                    <a:lumOff val="40000"/>
                  </a:schemeClr>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30" baseline="0">
                <a:solidFill>
                  <a:schemeClr val="accent4">
                    <a:lumMod val="60000"/>
                    <a:lumOff val="40000"/>
                  </a:schemeClr>
                </a:solidFill>
                <a:latin typeface="+mn-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50" baseline="0">
                <a:solidFill>
                  <a:schemeClr val="accent4">
                    <a:lumMod val="60000"/>
                    <a:lumOff val="40000"/>
                  </a:schemeClr>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baseline="0">
                <a:solidFill>
                  <a:schemeClr val="accent4">
                    <a:lumMod val="60000"/>
                    <a:lumOff val="40000"/>
                  </a:schemeClr>
                </a:solidFill>
                <a:latin typeface="+mn-lt"/>
                <a:ea typeface="+mn-ea"/>
                <a:cs typeface="+mn-cs"/>
              </a:defRPr>
            </a:lvl9pPr>
          </a:lstStyle>
          <a:p>
            <a:r>
              <a:rPr lang="da-DK" sz="2800" b="0" dirty="0" err="1" smtClean="0">
                <a:solidFill>
                  <a:schemeClr val="tx1"/>
                </a:solidFill>
              </a:rPr>
              <a:t>Diagnosis</a:t>
            </a:r>
            <a:endParaRPr lang="da-DK" sz="2800" b="0" dirty="0">
              <a:solidFill>
                <a:schemeClr val="tx1"/>
              </a:solidFill>
            </a:endParaRPr>
          </a:p>
        </p:txBody>
      </p:sp>
      <p:sp>
        <p:nvSpPr>
          <p:cNvPr id="10" name="Arrow: Pentagon 9">
            <a:extLst>
              <a:ext uri="{FF2B5EF4-FFF2-40B4-BE49-F238E27FC236}">
                <a16:creationId xmlns:a16="http://schemas.microsoft.com/office/drawing/2014/main" id="{25F6806A-75C4-407A-8230-7FB202345657}"/>
              </a:ext>
            </a:extLst>
          </p:cNvPr>
          <p:cNvSpPr/>
          <p:nvPr/>
        </p:nvSpPr>
        <p:spPr>
          <a:xfrm>
            <a:off x="415637" y="2010407"/>
            <a:ext cx="1579418" cy="949776"/>
          </a:xfrm>
          <a:prstGeom prst="homePlat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162000" rIns="162000" bIns="162000" numCol="1" spcCol="0" rtlCol="0" fromWordArt="0" anchor="ctr" anchorCtr="0" forceAA="0" compatLnSpc="1">
            <a:prstTxWarp prst="textNoShape">
              <a:avLst/>
            </a:prstTxWarp>
            <a:noAutofit/>
          </a:bodyPr>
          <a:lstStyle/>
          <a:p>
            <a:pPr algn="ctr"/>
            <a:r>
              <a:rPr lang="da-DK" sz="3200" b="1" spc="-10" dirty="0">
                <a:solidFill>
                  <a:schemeClr val="tx2">
                    <a:lumMod val="50000"/>
                  </a:schemeClr>
                </a:solidFill>
              </a:rPr>
              <a:t>2</a:t>
            </a:r>
          </a:p>
        </p:txBody>
      </p:sp>
      <p:sp>
        <p:nvSpPr>
          <p:cNvPr id="8" name="Arrow: Pentagon 7">
            <a:extLst>
              <a:ext uri="{FF2B5EF4-FFF2-40B4-BE49-F238E27FC236}">
                <a16:creationId xmlns:a16="http://schemas.microsoft.com/office/drawing/2014/main" id="{B0846E6A-28AC-4933-A664-CDE1A4ADFFA1}"/>
              </a:ext>
            </a:extLst>
          </p:cNvPr>
          <p:cNvSpPr/>
          <p:nvPr/>
        </p:nvSpPr>
        <p:spPr>
          <a:xfrm>
            <a:off x="415637" y="665018"/>
            <a:ext cx="1579418" cy="949776"/>
          </a:xfrm>
          <a:prstGeom prst="homePlat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ctr">
            <a:noAutofit/>
          </a:bodyPr>
          <a:lstStyle/>
          <a:p>
            <a:pPr algn="ctr"/>
            <a:r>
              <a:rPr lang="da-DK" sz="3200" b="1" spc="-10" baseline="0" dirty="0">
                <a:solidFill>
                  <a:schemeClr val="tx2">
                    <a:lumMod val="50000"/>
                  </a:schemeClr>
                </a:solidFill>
              </a:rPr>
              <a:t>1</a:t>
            </a:r>
            <a:endParaRPr lang="da-DK" sz="1600" b="1" spc="-10" baseline="0" dirty="0">
              <a:solidFill>
                <a:schemeClr val="tx2">
                  <a:lumMod val="50000"/>
                </a:schemeClr>
              </a:solidFill>
            </a:endParaRPr>
          </a:p>
        </p:txBody>
      </p:sp>
      <p:sp>
        <p:nvSpPr>
          <p:cNvPr id="14" name="Subtitle 2">
            <a:extLst>
              <a:ext uri="{FF2B5EF4-FFF2-40B4-BE49-F238E27FC236}">
                <a16:creationId xmlns:a16="http://schemas.microsoft.com/office/drawing/2014/main" id="{332D25C4-BFCC-4051-A1ED-DBA3D86607BD}"/>
              </a:ext>
            </a:extLst>
          </p:cNvPr>
          <p:cNvSpPr txBox="1">
            <a:spLocks/>
          </p:cNvSpPr>
          <p:nvPr/>
        </p:nvSpPr>
        <p:spPr>
          <a:xfrm>
            <a:off x="2167774" y="803625"/>
            <a:ext cx="9012844" cy="6725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4200" b="1" kern="1200" spc="-70" baseline="0">
                <a:solidFill>
                  <a:schemeClr val="accent4">
                    <a:lumMod val="60000"/>
                    <a:lumOff val="40000"/>
                  </a:schemeClr>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spc="-10" baseline="0">
                <a:solidFill>
                  <a:schemeClr val="accent4">
                    <a:lumMod val="60000"/>
                    <a:lumOff val="40000"/>
                  </a:schemeClr>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30" baseline="0">
                <a:solidFill>
                  <a:schemeClr val="accent4">
                    <a:lumMod val="60000"/>
                    <a:lumOff val="40000"/>
                  </a:schemeClr>
                </a:solidFill>
                <a:latin typeface="+mn-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50" baseline="0">
                <a:solidFill>
                  <a:schemeClr val="accent4">
                    <a:lumMod val="60000"/>
                    <a:lumOff val="40000"/>
                  </a:schemeClr>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baseline="0">
                <a:solidFill>
                  <a:schemeClr val="accent4">
                    <a:lumMod val="60000"/>
                    <a:lumOff val="40000"/>
                  </a:schemeClr>
                </a:solidFill>
                <a:latin typeface="+mn-lt"/>
                <a:ea typeface="+mn-ea"/>
                <a:cs typeface="+mn-cs"/>
              </a:defRPr>
            </a:lvl9pPr>
          </a:lstStyle>
          <a:p>
            <a:r>
              <a:rPr lang="da-DK" sz="2800" b="0" dirty="0" err="1" smtClean="0">
                <a:solidFill>
                  <a:schemeClr val="tx1"/>
                </a:solidFill>
              </a:rPr>
              <a:t>Task</a:t>
            </a:r>
            <a:r>
              <a:rPr lang="da-DK" sz="2800" b="0" dirty="0" smtClean="0">
                <a:solidFill>
                  <a:schemeClr val="tx1"/>
                </a:solidFill>
              </a:rPr>
              <a:t> of the </a:t>
            </a:r>
            <a:r>
              <a:rPr lang="da-DK" sz="2800" b="0" dirty="0" err="1" smtClean="0">
                <a:solidFill>
                  <a:schemeClr val="tx1"/>
                </a:solidFill>
              </a:rPr>
              <a:t>expert</a:t>
            </a:r>
            <a:r>
              <a:rPr lang="da-DK" sz="2800" b="0" dirty="0" smtClean="0">
                <a:solidFill>
                  <a:schemeClr val="tx1"/>
                </a:solidFill>
              </a:rPr>
              <a:t> </a:t>
            </a:r>
            <a:r>
              <a:rPr lang="da-DK" sz="2800" b="0" dirty="0" err="1" smtClean="0">
                <a:solidFill>
                  <a:schemeClr val="tx1"/>
                </a:solidFill>
              </a:rPr>
              <a:t>group</a:t>
            </a:r>
            <a:endParaRPr lang="da-DK" sz="2800" b="0" dirty="0">
              <a:solidFill>
                <a:schemeClr val="tx1"/>
              </a:solidFill>
            </a:endParaRPr>
          </a:p>
        </p:txBody>
      </p:sp>
      <p:sp>
        <p:nvSpPr>
          <p:cNvPr id="15" name="Subtitle 2">
            <a:extLst>
              <a:ext uri="{FF2B5EF4-FFF2-40B4-BE49-F238E27FC236}">
                <a16:creationId xmlns:a16="http://schemas.microsoft.com/office/drawing/2014/main" id="{2AB265F7-B38D-4A23-941A-62255FBBC8B4}"/>
              </a:ext>
            </a:extLst>
          </p:cNvPr>
          <p:cNvSpPr txBox="1">
            <a:spLocks/>
          </p:cNvSpPr>
          <p:nvPr/>
        </p:nvSpPr>
        <p:spPr>
          <a:xfrm>
            <a:off x="2167774" y="3494403"/>
            <a:ext cx="9012844" cy="6725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4200" b="1" kern="1200" spc="-70" baseline="0">
                <a:solidFill>
                  <a:schemeClr val="accent4">
                    <a:lumMod val="60000"/>
                    <a:lumOff val="40000"/>
                  </a:schemeClr>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spc="-10" baseline="0">
                <a:solidFill>
                  <a:schemeClr val="accent4">
                    <a:lumMod val="60000"/>
                    <a:lumOff val="40000"/>
                  </a:schemeClr>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30" baseline="0">
                <a:solidFill>
                  <a:schemeClr val="accent4">
                    <a:lumMod val="60000"/>
                    <a:lumOff val="40000"/>
                  </a:schemeClr>
                </a:solidFill>
                <a:latin typeface="+mn-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50" baseline="0">
                <a:solidFill>
                  <a:schemeClr val="accent4">
                    <a:lumMod val="60000"/>
                    <a:lumOff val="40000"/>
                  </a:schemeClr>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baseline="0">
                <a:solidFill>
                  <a:schemeClr val="accent4">
                    <a:lumMod val="60000"/>
                    <a:lumOff val="40000"/>
                  </a:schemeClr>
                </a:solidFill>
                <a:latin typeface="+mn-lt"/>
                <a:ea typeface="+mn-ea"/>
                <a:cs typeface="+mn-cs"/>
              </a:defRPr>
            </a:lvl9pPr>
          </a:lstStyle>
          <a:p>
            <a:r>
              <a:rPr lang="da-DK" sz="2800" b="0" dirty="0" err="1" smtClean="0">
                <a:solidFill>
                  <a:schemeClr val="tx1"/>
                </a:solidFill>
              </a:rPr>
              <a:t>Six</a:t>
            </a:r>
            <a:r>
              <a:rPr lang="da-DK" sz="2800" b="0" dirty="0" smtClean="0">
                <a:solidFill>
                  <a:schemeClr val="tx1"/>
                </a:solidFill>
              </a:rPr>
              <a:t> </a:t>
            </a:r>
            <a:r>
              <a:rPr lang="da-DK" sz="2800" b="0" dirty="0" err="1" smtClean="0">
                <a:solidFill>
                  <a:schemeClr val="tx1"/>
                </a:solidFill>
              </a:rPr>
              <a:t>main</a:t>
            </a:r>
            <a:r>
              <a:rPr lang="da-DK" sz="2800" b="0" dirty="0" smtClean="0">
                <a:solidFill>
                  <a:schemeClr val="tx1"/>
                </a:solidFill>
              </a:rPr>
              <a:t> </a:t>
            </a:r>
            <a:r>
              <a:rPr lang="da-DK" sz="2800" b="0" dirty="0" err="1" smtClean="0">
                <a:solidFill>
                  <a:schemeClr val="tx1"/>
                </a:solidFill>
              </a:rPr>
              <a:t>recommendations</a:t>
            </a:r>
            <a:endParaRPr lang="da-DK" sz="3600" b="0" dirty="0">
              <a:solidFill>
                <a:schemeClr val="tx1"/>
              </a:solidFill>
            </a:endParaRPr>
          </a:p>
        </p:txBody>
      </p:sp>
      <p:sp>
        <p:nvSpPr>
          <p:cNvPr id="16" name="Arrow: Pentagon 15">
            <a:extLst>
              <a:ext uri="{FF2B5EF4-FFF2-40B4-BE49-F238E27FC236}">
                <a16:creationId xmlns:a16="http://schemas.microsoft.com/office/drawing/2014/main" id="{D0893765-75F0-4E4D-9B43-0A9FDC574668}"/>
              </a:ext>
            </a:extLst>
          </p:cNvPr>
          <p:cNvSpPr/>
          <p:nvPr/>
        </p:nvSpPr>
        <p:spPr>
          <a:xfrm>
            <a:off x="415637" y="3355796"/>
            <a:ext cx="1579418" cy="949776"/>
          </a:xfrm>
          <a:prstGeom prst="homePlat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000" tIns="162000" rIns="162000" bIns="162000" numCol="1" spcCol="0" rtlCol="0" fromWordArt="0" anchor="ctr" anchorCtr="0" forceAA="0" compatLnSpc="1">
            <a:prstTxWarp prst="textNoShape">
              <a:avLst/>
            </a:prstTxWarp>
            <a:noAutofit/>
          </a:bodyPr>
          <a:lstStyle/>
          <a:p>
            <a:pPr algn="ctr"/>
            <a:r>
              <a:rPr lang="da-DK" sz="3200" b="1" spc="-10" dirty="0">
                <a:solidFill>
                  <a:schemeClr val="tx2">
                    <a:lumMod val="50000"/>
                  </a:schemeClr>
                </a:solidFill>
              </a:rPr>
              <a:t>3</a:t>
            </a:r>
          </a:p>
        </p:txBody>
      </p:sp>
      <p:sp>
        <p:nvSpPr>
          <p:cNvPr id="17" name="Subtitle 2">
            <a:extLst>
              <a:ext uri="{FF2B5EF4-FFF2-40B4-BE49-F238E27FC236}">
                <a16:creationId xmlns:a16="http://schemas.microsoft.com/office/drawing/2014/main" id="{B9B50C54-11CB-4E71-AA1B-FBCFC6992ED2}"/>
              </a:ext>
            </a:extLst>
          </p:cNvPr>
          <p:cNvSpPr txBox="1">
            <a:spLocks/>
          </p:cNvSpPr>
          <p:nvPr/>
        </p:nvSpPr>
        <p:spPr>
          <a:xfrm>
            <a:off x="2167774" y="4839791"/>
            <a:ext cx="9012844" cy="6725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4200" b="1" kern="1200" spc="-70" baseline="0">
                <a:solidFill>
                  <a:schemeClr val="accent4">
                    <a:lumMod val="60000"/>
                    <a:lumOff val="40000"/>
                  </a:schemeClr>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2pPr>
            <a:lvl3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a:solidFill>
                  <a:schemeClr val="accent4">
                    <a:lumMod val="60000"/>
                    <a:lumOff val="40000"/>
                  </a:schemeClr>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spc="-10" baseline="0">
                <a:solidFill>
                  <a:schemeClr val="accent4">
                    <a:lumMod val="60000"/>
                    <a:lumOff val="40000"/>
                  </a:schemeClr>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0" baseline="0">
                <a:solidFill>
                  <a:schemeClr val="accent4">
                    <a:lumMod val="60000"/>
                    <a:lumOff val="40000"/>
                  </a:schemeClr>
                </a:solidFill>
                <a:latin typeface="+mn-lt"/>
                <a:ea typeface="+mn-ea"/>
                <a:cs typeface="+mn-cs"/>
              </a:defRPr>
            </a:lvl6pPr>
            <a:lvl7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30" baseline="0">
                <a:solidFill>
                  <a:schemeClr val="accent4">
                    <a:lumMod val="60000"/>
                    <a:lumOff val="40000"/>
                  </a:schemeClr>
                </a:solidFill>
                <a:latin typeface="+mn-lt"/>
                <a:ea typeface="+mn-ea"/>
                <a:cs typeface="+mn-cs"/>
              </a:defRPr>
            </a:lvl7pPr>
            <a:lvl8pPr marL="0" indent="0" algn="l" defTabSz="914400" rtl="0" eaLnBrk="1" latinLnBrk="0" hangingPunct="1">
              <a:lnSpc>
                <a:spcPct val="90000"/>
              </a:lnSpc>
              <a:spcBef>
                <a:spcPts val="0"/>
              </a:spcBef>
              <a:spcAft>
                <a:spcPts val="0"/>
              </a:spcAft>
              <a:buFont typeface="Arial" panose="020B0604020202020204" pitchFamily="34" charset="0"/>
              <a:buChar char="​"/>
              <a:defRPr sz="4200" b="1" kern="1200" spc="-150" baseline="0">
                <a:solidFill>
                  <a:schemeClr val="accent4">
                    <a:lumMod val="60000"/>
                    <a:lumOff val="40000"/>
                  </a:schemeClr>
                </a:solidFill>
                <a:latin typeface="+mn-lt"/>
                <a:ea typeface="+mn-ea"/>
                <a:cs typeface="+mn-cs"/>
              </a:defRPr>
            </a:lvl8pPr>
            <a:lvl9pPr marL="0" indent="0" algn="l" defTabSz="914400" rtl="0" eaLnBrk="1" latinLnBrk="0" hangingPunct="1">
              <a:lnSpc>
                <a:spcPct val="90000"/>
              </a:lnSpc>
              <a:spcBef>
                <a:spcPts val="0"/>
              </a:spcBef>
              <a:spcAft>
                <a:spcPts val="0"/>
              </a:spcAft>
              <a:buFont typeface="Arial" panose="020B0604020202020204" pitchFamily="34" charset="0"/>
              <a:buChar char="​"/>
              <a:tabLst/>
              <a:defRPr sz="4200" b="1" kern="1200" baseline="0">
                <a:solidFill>
                  <a:schemeClr val="accent4">
                    <a:lumMod val="60000"/>
                    <a:lumOff val="40000"/>
                  </a:schemeClr>
                </a:solidFill>
                <a:latin typeface="+mn-lt"/>
                <a:ea typeface="+mn-ea"/>
                <a:cs typeface="+mn-cs"/>
              </a:defRPr>
            </a:lvl9pPr>
          </a:lstStyle>
          <a:p>
            <a:endParaRPr lang="da-DK" sz="3600" b="0" dirty="0">
              <a:solidFill>
                <a:schemeClr val="tx1"/>
              </a:solidFill>
            </a:endParaRPr>
          </a:p>
        </p:txBody>
      </p:sp>
    </p:spTree>
    <p:extLst>
      <p:ext uri="{BB962C8B-B14F-4D97-AF65-F5344CB8AC3E}">
        <p14:creationId xmlns:p14="http://schemas.microsoft.com/office/powerpoint/2010/main" val="3705932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B78037"/>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899512" cy="406400"/>
          </a:xfrm>
        </p:spPr>
        <p:txBody>
          <a:bodyPr/>
          <a:lstStyle/>
          <a:p>
            <a:r>
              <a:rPr lang="da-DK" sz="3600" dirty="0" smtClean="0">
                <a:solidFill>
                  <a:schemeClr val="bg1">
                    <a:alpha val="80000"/>
                  </a:schemeClr>
                </a:solidFill>
              </a:rPr>
              <a:t>More </a:t>
            </a:r>
            <a:r>
              <a:rPr lang="da-DK" sz="3600" dirty="0" err="1" smtClean="0">
                <a:solidFill>
                  <a:schemeClr val="bg1">
                    <a:alpha val="80000"/>
                  </a:schemeClr>
                </a:solidFill>
              </a:rPr>
              <a:t>room</a:t>
            </a:r>
            <a:r>
              <a:rPr lang="da-DK" sz="3600" dirty="0" smtClean="0">
                <a:solidFill>
                  <a:schemeClr val="bg1">
                    <a:alpha val="80000"/>
                  </a:schemeClr>
                </a:solidFill>
              </a:rPr>
              <a:t> for UI funds and private </a:t>
            </a:r>
            <a:r>
              <a:rPr lang="da-DK" sz="3600" dirty="0" err="1" smtClean="0">
                <a:solidFill>
                  <a:schemeClr val="bg1">
                    <a:alpha val="80000"/>
                  </a:schemeClr>
                </a:solidFill>
              </a:rPr>
              <a:t>providers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20</a:t>
            </a:fld>
            <a:endParaRPr lang="da-DK" dirty="0"/>
          </a:p>
        </p:txBody>
      </p:sp>
      <p:grpSp>
        <p:nvGrpSpPr>
          <p:cNvPr id="11" name="Group 10">
            <a:extLst>
              <a:ext uri="{FF2B5EF4-FFF2-40B4-BE49-F238E27FC236}">
                <a16:creationId xmlns:a16="http://schemas.microsoft.com/office/drawing/2014/main" id="{4C430903-F423-45AA-AAE6-5F3E20676BBB}"/>
              </a:ext>
            </a:extLst>
          </p:cNvPr>
          <p:cNvGrpSpPr/>
          <p:nvPr/>
        </p:nvGrpSpPr>
        <p:grpSpPr>
          <a:xfrm>
            <a:off x="1467576" y="2200212"/>
            <a:ext cx="3200400" cy="3200400"/>
            <a:chOff x="2700169" y="3373452"/>
            <a:chExt cx="935916" cy="918849"/>
          </a:xfrm>
        </p:grpSpPr>
        <p:pic>
          <p:nvPicPr>
            <p:cNvPr id="7" name="Graphic 6" descr="Maximize">
              <a:extLst>
                <a:ext uri="{FF2B5EF4-FFF2-40B4-BE49-F238E27FC236}">
                  <a16:creationId xmlns:a16="http://schemas.microsoft.com/office/drawing/2014/main" id="{58CA0DDC-0F71-4202-BF7B-F403B78A5D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708536" y="3373452"/>
              <a:ext cx="914400" cy="914400"/>
            </a:xfrm>
            <a:prstGeom prst="rect">
              <a:avLst/>
            </a:prstGeom>
          </p:spPr>
        </p:pic>
        <p:sp>
          <p:nvSpPr>
            <p:cNvPr id="8" name="Rectangle 7">
              <a:extLst>
                <a:ext uri="{FF2B5EF4-FFF2-40B4-BE49-F238E27FC236}">
                  <a16:creationId xmlns:a16="http://schemas.microsoft.com/office/drawing/2014/main" id="{236D7CF1-6B90-43B2-AC22-40791815C8DD}"/>
                </a:ext>
              </a:extLst>
            </p:cNvPr>
            <p:cNvSpPr/>
            <p:nvPr/>
          </p:nvSpPr>
          <p:spPr>
            <a:xfrm>
              <a:off x="2700169" y="3373452"/>
              <a:ext cx="935916" cy="918849"/>
            </a:xfrm>
            <a:prstGeom prst="rect">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grpSp>
      <p:sp>
        <p:nvSpPr>
          <p:cNvPr id="25"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5</a:t>
            </a:r>
          </a:p>
        </p:txBody>
      </p:sp>
    </p:spTree>
    <p:extLst>
      <p:ext uri="{BB962C8B-B14F-4D97-AF65-F5344CB8AC3E}">
        <p14:creationId xmlns:p14="http://schemas.microsoft.com/office/powerpoint/2010/main" val="75554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0" y="0"/>
            <a:ext cx="6132576" cy="5938200"/>
          </a:xfrm>
          <a:prstGeom prst="rect">
            <a:avLst/>
          </a:prstGeom>
          <a:solidFill>
            <a:srgbClr val="174380"/>
          </a:solidFill>
          <a:ln>
            <a:noFill/>
          </a:ln>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705874" cy="406400"/>
          </a:xfrm>
        </p:spPr>
        <p:txBody>
          <a:bodyPr/>
          <a:lstStyle/>
          <a:p>
            <a:r>
              <a:rPr lang="da-DK" sz="3600" dirty="0" err="1" smtClean="0">
                <a:solidFill>
                  <a:schemeClr val="bg1">
                    <a:alpha val="80000"/>
                  </a:schemeClr>
                </a:solidFill>
              </a:rPr>
              <a:t>Governance</a:t>
            </a:r>
            <a:r>
              <a:rPr lang="da-DK" sz="3600" dirty="0" smtClean="0">
                <a:solidFill>
                  <a:schemeClr val="bg1">
                    <a:alpha val="80000"/>
                  </a:schemeClr>
                </a:solidFill>
              </a:rPr>
              <a:t> by </a:t>
            </a:r>
            <a:r>
              <a:rPr lang="da-DK" sz="3600" dirty="0" err="1" smtClean="0">
                <a:solidFill>
                  <a:schemeClr val="bg1">
                    <a:alpha val="80000"/>
                  </a:schemeClr>
                </a:solidFill>
              </a:rPr>
              <a:t>results</a:t>
            </a:r>
            <a:r>
              <a:rPr lang="da-DK" sz="3600" dirty="0" smtClean="0">
                <a:solidFill>
                  <a:schemeClr val="bg1">
                    <a:alpha val="80000"/>
                  </a:schemeClr>
                </a:solidFill>
              </a:rPr>
              <a:t> (</a:t>
            </a:r>
            <a:r>
              <a:rPr lang="da-DK" sz="3600" dirty="0" err="1" smtClean="0">
                <a:solidFill>
                  <a:schemeClr val="bg1">
                    <a:alpha val="80000"/>
                  </a:schemeClr>
                </a:solidFill>
              </a:rPr>
              <a:t>rather</a:t>
            </a:r>
            <a:r>
              <a:rPr lang="da-DK" sz="3600" dirty="0" smtClean="0">
                <a:solidFill>
                  <a:schemeClr val="bg1">
                    <a:alpha val="80000"/>
                  </a:schemeClr>
                </a:solidFill>
              </a:rPr>
              <a:t> </a:t>
            </a:r>
            <a:r>
              <a:rPr lang="da-DK" sz="3600" dirty="0" err="1" smtClean="0">
                <a:solidFill>
                  <a:schemeClr val="bg1">
                    <a:alpha val="80000"/>
                  </a:schemeClr>
                </a:solidFill>
              </a:rPr>
              <a:t>that</a:t>
            </a:r>
            <a:r>
              <a:rPr lang="da-DK" sz="3600" dirty="0" smtClean="0">
                <a:solidFill>
                  <a:schemeClr val="bg1">
                    <a:alpha val="80000"/>
                  </a:schemeClr>
                </a:solidFill>
              </a:rPr>
              <a:t> processes)</a:t>
            </a:r>
            <a:endParaRPr lang="da-DK" sz="3600" dirty="0">
              <a:solidFill>
                <a:schemeClr val="bg1">
                  <a:alpha val="80000"/>
                </a:schemeClr>
              </a:solidFill>
            </a:endParaRPr>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21</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925888"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From proces </a:t>
            </a:r>
            <a:r>
              <a:rPr lang="da-DK" dirty="0" err="1" smtClean="0"/>
              <a:t>demands</a:t>
            </a:r>
            <a:r>
              <a:rPr lang="da-DK" dirty="0" smtClean="0"/>
              <a:t> </a:t>
            </a:r>
            <a:r>
              <a:rPr lang="da-DK" dirty="0" err="1" smtClean="0"/>
              <a:t>towards</a:t>
            </a:r>
            <a:r>
              <a:rPr lang="da-DK" dirty="0" smtClean="0"/>
              <a:t> </a:t>
            </a:r>
            <a:r>
              <a:rPr lang="da-DK" dirty="0" err="1" smtClean="0"/>
              <a:t>result-requirements</a:t>
            </a:r>
            <a:endParaRPr lang="da-DK" dirty="0"/>
          </a:p>
        </p:txBody>
      </p:sp>
      <p:grpSp>
        <p:nvGrpSpPr>
          <p:cNvPr id="15" name="Gruppe 18">
            <a:extLst>
              <a:ext uri="{FF2B5EF4-FFF2-40B4-BE49-F238E27FC236}">
                <a16:creationId xmlns:a16="http://schemas.microsoft.com/office/drawing/2014/main" id="{6588246C-3299-41C9-8A86-08D4A5A5979C}"/>
              </a:ext>
            </a:extLst>
          </p:cNvPr>
          <p:cNvGrpSpPr/>
          <p:nvPr/>
        </p:nvGrpSpPr>
        <p:grpSpPr>
          <a:xfrm>
            <a:off x="7508026" y="1779049"/>
            <a:ext cx="3908574" cy="3742736"/>
            <a:chOff x="2058272" y="1951351"/>
            <a:chExt cx="3908574" cy="3742736"/>
          </a:xfrm>
        </p:grpSpPr>
        <p:grpSp>
          <p:nvGrpSpPr>
            <p:cNvPr id="16" name="Gruppe 2">
              <a:extLst>
                <a:ext uri="{FF2B5EF4-FFF2-40B4-BE49-F238E27FC236}">
                  <a16:creationId xmlns:a16="http://schemas.microsoft.com/office/drawing/2014/main" id="{E5BB9017-120C-4282-855E-03973F201CD3}"/>
                </a:ext>
              </a:extLst>
            </p:cNvPr>
            <p:cNvGrpSpPr/>
            <p:nvPr/>
          </p:nvGrpSpPr>
          <p:grpSpPr>
            <a:xfrm>
              <a:off x="2058272" y="2477537"/>
              <a:ext cx="3383822" cy="3216550"/>
              <a:chOff x="624844" y="3112426"/>
              <a:chExt cx="2629869" cy="2499868"/>
            </a:xfrm>
          </p:grpSpPr>
          <p:sp>
            <p:nvSpPr>
              <p:cNvPr id="20" name="Tekstfelt 11">
                <a:extLst>
                  <a:ext uri="{FF2B5EF4-FFF2-40B4-BE49-F238E27FC236}">
                    <a16:creationId xmlns:a16="http://schemas.microsoft.com/office/drawing/2014/main" id="{D98C9F22-E182-4077-9CFE-337E37FBE871}"/>
                  </a:ext>
                </a:extLst>
              </p:cNvPr>
              <p:cNvSpPr txBox="1"/>
              <p:nvPr/>
            </p:nvSpPr>
            <p:spPr>
              <a:xfrm>
                <a:off x="1229299" y="3112426"/>
                <a:ext cx="1241157" cy="320054"/>
              </a:xfrm>
              <a:prstGeom prst="rect">
                <a:avLst/>
              </a:prstGeom>
              <a:noFill/>
            </p:spPr>
            <p:txBody>
              <a:bodyPr wrap="square" lIns="0" tIns="0" rIns="0" bIns="0" rtlCol="0">
                <a:noAutofit/>
              </a:bodyPr>
              <a:lstStyle/>
              <a:p>
                <a:pPr algn="ctr"/>
                <a:r>
                  <a:rPr lang="da-DK" sz="1200" spc="-10" baseline="0" dirty="0">
                    <a:solidFill>
                      <a:schemeClr val="accent1"/>
                    </a:solidFill>
                  </a:rPr>
                  <a:t>Afgang til beskæftigelse og uddannelse </a:t>
                </a:r>
                <a:r>
                  <a:rPr lang="da-DK" sz="1200" spc="-10" dirty="0"/>
                  <a:t>(6 mdr.)</a:t>
                </a:r>
                <a:endParaRPr lang="da-DK" sz="1200" spc="-10" baseline="0" dirty="0"/>
              </a:p>
            </p:txBody>
          </p:sp>
          <p:sp>
            <p:nvSpPr>
              <p:cNvPr id="21" name="Tekstfelt 13">
                <a:extLst>
                  <a:ext uri="{FF2B5EF4-FFF2-40B4-BE49-F238E27FC236}">
                    <a16:creationId xmlns:a16="http://schemas.microsoft.com/office/drawing/2014/main" id="{0F51D1DD-1D89-4910-8CAA-9EFDA2157E06}"/>
                  </a:ext>
                </a:extLst>
              </p:cNvPr>
              <p:cNvSpPr txBox="1"/>
              <p:nvPr/>
            </p:nvSpPr>
            <p:spPr>
              <a:xfrm rot="19800000">
                <a:off x="1970732" y="5204783"/>
                <a:ext cx="1283981" cy="407511"/>
              </a:xfrm>
              <a:prstGeom prst="rect">
                <a:avLst/>
              </a:prstGeom>
              <a:noFill/>
            </p:spPr>
            <p:txBody>
              <a:bodyPr wrap="square" lIns="0" tIns="0" rIns="0" bIns="0" rtlCol="0">
                <a:noAutofit/>
              </a:bodyPr>
              <a:lstStyle/>
              <a:p>
                <a:pPr algn="ctr"/>
                <a:r>
                  <a:rPr lang="da-DK" sz="1200" spc="-10" dirty="0">
                    <a:solidFill>
                      <a:schemeClr val="accent1"/>
                    </a:solidFill>
                  </a:rPr>
                  <a:t>Andel på offentlig forsørgelse</a:t>
                </a:r>
              </a:p>
            </p:txBody>
          </p:sp>
          <p:sp>
            <p:nvSpPr>
              <p:cNvPr id="22" name="Tekstfelt 14">
                <a:extLst>
                  <a:ext uri="{FF2B5EF4-FFF2-40B4-BE49-F238E27FC236}">
                    <a16:creationId xmlns:a16="http://schemas.microsoft.com/office/drawing/2014/main" id="{C9261D61-F7CD-42DB-9BDB-068B127E71BF}"/>
                  </a:ext>
                </a:extLst>
              </p:cNvPr>
              <p:cNvSpPr txBox="1"/>
              <p:nvPr/>
            </p:nvSpPr>
            <p:spPr>
              <a:xfrm rot="1800000">
                <a:off x="758474" y="5255475"/>
                <a:ext cx="899008" cy="346744"/>
              </a:xfrm>
              <a:prstGeom prst="rect">
                <a:avLst/>
              </a:prstGeom>
              <a:noFill/>
            </p:spPr>
            <p:txBody>
              <a:bodyPr wrap="square" lIns="0" tIns="0" rIns="0" bIns="0" rtlCol="0">
                <a:noAutofit/>
              </a:bodyPr>
              <a:lstStyle/>
              <a:p>
                <a:pPr algn="ctr"/>
                <a:r>
                  <a:rPr lang="da-DK" sz="1200" spc="-10" dirty="0">
                    <a:solidFill>
                      <a:schemeClr val="accent1"/>
                    </a:solidFill>
                  </a:rPr>
                  <a:t>Borgertilfredshed</a:t>
                </a:r>
              </a:p>
            </p:txBody>
          </p:sp>
          <p:sp>
            <p:nvSpPr>
              <p:cNvPr id="23" name="Tekstfelt 15">
                <a:extLst>
                  <a:ext uri="{FF2B5EF4-FFF2-40B4-BE49-F238E27FC236}">
                    <a16:creationId xmlns:a16="http://schemas.microsoft.com/office/drawing/2014/main" id="{8D8193D9-F9B4-4E0B-9697-DE2C2790B411}"/>
                  </a:ext>
                </a:extLst>
              </p:cNvPr>
              <p:cNvSpPr txBox="1"/>
              <p:nvPr/>
            </p:nvSpPr>
            <p:spPr>
              <a:xfrm rot="18000000">
                <a:off x="175783" y="3893855"/>
                <a:ext cx="1232295" cy="334173"/>
              </a:xfrm>
              <a:prstGeom prst="rect">
                <a:avLst/>
              </a:prstGeom>
              <a:noFill/>
            </p:spPr>
            <p:txBody>
              <a:bodyPr wrap="square" lIns="0" tIns="0" rIns="0" bIns="0" rtlCol="0">
                <a:noAutofit/>
              </a:bodyPr>
              <a:lstStyle/>
              <a:p>
                <a:pPr algn="ctr"/>
                <a:r>
                  <a:rPr lang="da-DK" sz="1200" spc="-10" baseline="0" dirty="0">
                    <a:solidFill>
                      <a:schemeClr val="accent1"/>
                    </a:solidFill>
                  </a:rPr>
                  <a:t>Virksomhedstilfredshed</a:t>
                </a:r>
              </a:p>
            </p:txBody>
          </p:sp>
          <p:grpSp>
            <p:nvGrpSpPr>
              <p:cNvPr id="24" name="Gruppe 17">
                <a:extLst>
                  <a:ext uri="{FF2B5EF4-FFF2-40B4-BE49-F238E27FC236}">
                    <a16:creationId xmlns:a16="http://schemas.microsoft.com/office/drawing/2014/main" id="{1C50B5C4-5DBF-4739-9320-660AB599F812}"/>
                  </a:ext>
                </a:extLst>
              </p:cNvPr>
              <p:cNvGrpSpPr/>
              <p:nvPr/>
            </p:nvGrpSpPr>
            <p:grpSpPr>
              <a:xfrm>
                <a:off x="954523" y="3434735"/>
                <a:ext cx="1800000" cy="1800000"/>
                <a:chOff x="4789600" y="2369672"/>
                <a:chExt cx="1800000" cy="1800000"/>
              </a:xfrm>
            </p:grpSpPr>
            <p:grpSp>
              <p:nvGrpSpPr>
                <p:cNvPr id="26" name="Gruppe 4">
                  <a:extLst>
                    <a:ext uri="{FF2B5EF4-FFF2-40B4-BE49-F238E27FC236}">
                      <a16:creationId xmlns:a16="http://schemas.microsoft.com/office/drawing/2014/main" id="{7A4B2D65-54A3-4B5B-8173-EE26B7F9E66F}"/>
                    </a:ext>
                  </a:extLst>
                </p:cNvPr>
                <p:cNvGrpSpPr/>
                <p:nvPr/>
              </p:nvGrpSpPr>
              <p:grpSpPr>
                <a:xfrm>
                  <a:off x="4789600" y="2369672"/>
                  <a:ext cx="1800000" cy="1800000"/>
                  <a:chOff x="4572000" y="2543695"/>
                  <a:chExt cx="1800000" cy="1800000"/>
                </a:xfrm>
              </p:grpSpPr>
              <p:sp>
                <p:nvSpPr>
                  <p:cNvPr id="28" name="Normal pentagon 3">
                    <a:extLst>
                      <a:ext uri="{FF2B5EF4-FFF2-40B4-BE49-F238E27FC236}">
                        <a16:creationId xmlns:a16="http://schemas.microsoft.com/office/drawing/2014/main" id="{3EC17270-4DE7-4139-A1A1-1E6F9AB61890}"/>
                      </a:ext>
                    </a:extLst>
                  </p:cNvPr>
                  <p:cNvSpPr/>
                  <p:nvPr/>
                </p:nvSpPr>
                <p:spPr>
                  <a:xfrm>
                    <a:off x="4572000" y="2543695"/>
                    <a:ext cx="1800000" cy="1800000"/>
                  </a:xfrm>
                  <a:prstGeom prst="pentagon">
                    <a:avLst/>
                  </a:prstGeom>
                  <a:solidFill>
                    <a:srgbClr val="174380">
                      <a:alpha val="1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29" name="Normal pentagon 7">
                    <a:extLst>
                      <a:ext uri="{FF2B5EF4-FFF2-40B4-BE49-F238E27FC236}">
                        <a16:creationId xmlns:a16="http://schemas.microsoft.com/office/drawing/2014/main" id="{130F89D1-E8A6-4C4C-B64A-29AB4037BAAB}"/>
                      </a:ext>
                    </a:extLst>
                  </p:cNvPr>
                  <p:cNvSpPr/>
                  <p:nvPr/>
                </p:nvSpPr>
                <p:spPr>
                  <a:xfrm>
                    <a:off x="4752002" y="2723695"/>
                    <a:ext cx="1439996" cy="1439996"/>
                  </a:xfrm>
                  <a:custGeom>
                    <a:avLst/>
                    <a:gdLst>
                      <a:gd name="connsiteX0" fmla="*/ 2 w 1440000"/>
                      <a:gd name="connsiteY0" fmla="*/ 550030 h 1440000"/>
                      <a:gd name="connsiteX1" fmla="*/ 720000 w 1440000"/>
                      <a:gd name="connsiteY1" fmla="*/ 0 h 1440000"/>
                      <a:gd name="connsiteX2" fmla="*/ 1439998 w 1440000"/>
                      <a:gd name="connsiteY2" fmla="*/ 550030 h 1440000"/>
                      <a:gd name="connsiteX3" fmla="*/ 1164984 w 1440000"/>
                      <a:gd name="connsiteY3" fmla="*/ 1439996 h 1440000"/>
                      <a:gd name="connsiteX4" fmla="*/ 275016 w 1440000"/>
                      <a:gd name="connsiteY4" fmla="*/ 1439996 h 1440000"/>
                      <a:gd name="connsiteX5" fmla="*/ 2 w 1440000"/>
                      <a:gd name="connsiteY5" fmla="*/ 550030 h 1440000"/>
                      <a:gd name="connsiteX0" fmla="*/ 0 w 1439996"/>
                      <a:gd name="connsiteY0" fmla="*/ 550030 h 1439996"/>
                      <a:gd name="connsiteX1" fmla="*/ 719998 w 1439996"/>
                      <a:gd name="connsiteY1" fmla="*/ 0 h 1439996"/>
                      <a:gd name="connsiteX2" fmla="*/ 1439996 w 1439996"/>
                      <a:gd name="connsiteY2" fmla="*/ 550030 h 1439996"/>
                      <a:gd name="connsiteX3" fmla="*/ 1164982 w 1439996"/>
                      <a:gd name="connsiteY3" fmla="*/ 1439996 h 1439996"/>
                      <a:gd name="connsiteX4" fmla="*/ 286967 w 1439996"/>
                      <a:gd name="connsiteY4" fmla="*/ 1428043 h 1439996"/>
                      <a:gd name="connsiteX5" fmla="*/ 0 w 1439996"/>
                      <a:gd name="connsiteY5" fmla="*/ 550030 h 1439996"/>
                      <a:gd name="connsiteX0" fmla="*/ 0 w 1439996"/>
                      <a:gd name="connsiteY0" fmla="*/ 550030 h 1439996"/>
                      <a:gd name="connsiteX1" fmla="*/ 719998 w 1439996"/>
                      <a:gd name="connsiteY1" fmla="*/ 0 h 1439996"/>
                      <a:gd name="connsiteX2" fmla="*/ 1439996 w 1439996"/>
                      <a:gd name="connsiteY2" fmla="*/ 550030 h 1439996"/>
                      <a:gd name="connsiteX3" fmla="*/ 1164982 w 1439996"/>
                      <a:gd name="connsiteY3" fmla="*/ 1439996 h 1439996"/>
                      <a:gd name="connsiteX4" fmla="*/ 298920 w 1439996"/>
                      <a:gd name="connsiteY4" fmla="*/ 1416090 h 1439996"/>
                      <a:gd name="connsiteX5" fmla="*/ 0 w 1439996"/>
                      <a:gd name="connsiteY5" fmla="*/ 550030 h 143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996" h="1439996">
                        <a:moveTo>
                          <a:pt x="0" y="550030"/>
                        </a:moveTo>
                        <a:lnTo>
                          <a:pt x="719998" y="0"/>
                        </a:lnTo>
                        <a:lnTo>
                          <a:pt x="1439996" y="550030"/>
                        </a:lnTo>
                        <a:lnTo>
                          <a:pt x="1164982" y="1439996"/>
                        </a:lnTo>
                        <a:lnTo>
                          <a:pt x="298920" y="1416090"/>
                        </a:lnTo>
                        <a:lnTo>
                          <a:pt x="0" y="550030"/>
                        </a:lnTo>
                        <a:close/>
                      </a:path>
                    </a:pathLst>
                  </a:custGeom>
                  <a:solidFill>
                    <a:srgbClr val="174380">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30" name="Normal pentagon 8">
                    <a:extLst>
                      <a:ext uri="{FF2B5EF4-FFF2-40B4-BE49-F238E27FC236}">
                        <a16:creationId xmlns:a16="http://schemas.microsoft.com/office/drawing/2014/main" id="{1791FE95-4495-40F7-A5FF-8E0491A1D423}"/>
                      </a:ext>
                    </a:extLst>
                  </p:cNvPr>
                  <p:cNvSpPr/>
                  <p:nvPr/>
                </p:nvSpPr>
                <p:spPr>
                  <a:xfrm>
                    <a:off x="4932000" y="2903695"/>
                    <a:ext cx="1080000" cy="1080000"/>
                  </a:xfrm>
                  <a:prstGeom prst="pentagon">
                    <a:avLst/>
                  </a:prstGeom>
                  <a:solidFill>
                    <a:srgbClr val="174380">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31" name="Normal pentagon 9">
                    <a:extLst>
                      <a:ext uri="{FF2B5EF4-FFF2-40B4-BE49-F238E27FC236}">
                        <a16:creationId xmlns:a16="http://schemas.microsoft.com/office/drawing/2014/main" id="{31AE9EAA-1120-451E-B62B-5242ED5BDD79}"/>
                      </a:ext>
                    </a:extLst>
                  </p:cNvPr>
                  <p:cNvSpPr/>
                  <p:nvPr/>
                </p:nvSpPr>
                <p:spPr>
                  <a:xfrm>
                    <a:off x="5112000" y="3083695"/>
                    <a:ext cx="720000" cy="720000"/>
                  </a:xfrm>
                  <a:prstGeom prst="pentagon">
                    <a:avLst/>
                  </a:prstGeom>
                  <a:solidFill>
                    <a:srgbClr val="174380">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32" name="Normal pentagon 10">
                    <a:extLst>
                      <a:ext uri="{FF2B5EF4-FFF2-40B4-BE49-F238E27FC236}">
                        <a16:creationId xmlns:a16="http://schemas.microsoft.com/office/drawing/2014/main" id="{E2B8352E-A04F-4104-ABDB-14A425D66F27}"/>
                      </a:ext>
                    </a:extLst>
                  </p:cNvPr>
                  <p:cNvSpPr/>
                  <p:nvPr/>
                </p:nvSpPr>
                <p:spPr>
                  <a:xfrm>
                    <a:off x="5292000" y="3263695"/>
                    <a:ext cx="360000" cy="360000"/>
                  </a:xfrm>
                  <a:prstGeom prst="pentagon">
                    <a:avLst/>
                  </a:prstGeom>
                  <a:solidFill>
                    <a:srgbClr val="1743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grpSp>
            <p:sp>
              <p:nvSpPr>
                <p:cNvPr id="27" name="Normal pentagon 16">
                  <a:extLst>
                    <a:ext uri="{FF2B5EF4-FFF2-40B4-BE49-F238E27FC236}">
                      <a16:creationId xmlns:a16="http://schemas.microsoft.com/office/drawing/2014/main" id="{D9194FC4-F118-4B28-8CAC-6F56A19B412D}"/>
                    </a:ext>
                  </a:extLst>
                </p:cNvPr>
                <p:cNvSpPr/>
                <p:nvPr/>
              </p:nvSpPr>
              <p:spPr>
                <a:xfrm>
                  <a:off x="5149058" y="2730457"/>
                  <a:ext cx="1251633" cy="1239046"/>
                </a:xfrm>
                <a:custGeom>
                  <a:avLst/>
                  <a:gdLst>
                    <a:gd name="connsiteX0" fmla="*/ 1 w 977348"/>
                    <a:gd name="connsiteY0" fmla="*/ 323085 h 845849"/>
                    <a:gd name="connsiteX1" fmla="*/ 488674 w 977348"/>
                    <a:gd name="connsiteY1" fmla="*/ 0 h 845849"/>
                    <a:gd name="connsiteX2" fmla="*/ 977347 w 977348"/>
                    <a:gd name="connsiteY2" fmla="*/ 323085 h 845849"/>
                    <a:gd name="connsiteX3" fmla="*/ 790691 w 977348"/>
                    <a:gd name="connsiteY3" fmla="*/ 845847 h 845849"/>
                    <a:gd name="connsiteX4" fmla="*/ 186657 w 977348"/>
                    <a:gd name="connsiteY4" fmla="*/ 845847 h 845849"/>
                    <a:gd name="connsiteX5" fmla="*/ 1 w 977348"/>
                    <a:gd name="connsiteY5" fmla="*/ 323085 h 845849"/>
                    <a:gd name="connsiteX0" fmla="*/ 61823 w 790690"/>
                    <a:gd name="connsiteY0" fmla="*/ 323085 h 845847"/>
                    <a:gd name="connsiteX1" fmla="*/ 302017 w 790690"/>
                    <a:gd name="connsiteY1" fmla="*/ 0 h 845847"/>
                    <a:gd name="connsiteX2" fmla="*/ 790690 w 790690"/>
                    <a:gd name="connsiteY2" fmla="*/ 323085 h 845847"/>
                    <a:gd name="connsiteX3" fmla="*/ 604034 w 790690"/>
                    <a:gd name="connsiteY3" fmla="*/ 845847 h 845847"/>
                    <a:gd name="connsiteX4" fmla="*/ 0 w 790690"/>
                    <a:gd name="connsiteY4" fmla="*/ 845847 h 845847"/>
                    <a:gd name="connsiteX5" fmla="*/ 61823 w 790690"/>
                    <a:gd name="connsiteY5" fmla="*/ 323085 h 845847"/>
                    <a:gd name="connsiteX0" fmla="*/ 0 w 1066797"/>
                    <a:gd name="connsiteY0" fmla="*/ 134241 h 845847"/>
                    <a:gd name="connsiteX1" fmla="*/ 578124 w 1066797"/>
                    <a:gd name="connsiteY1" fmla="*/ 0 h 845847"/>
                    <a:gd name="connsiteX2" fmla="*/ 1066797 w 1066797"/>
                    <a:gd name="connsiteY2" fmla="*/ 323085 h 845847"/>
                    <a:gd name="connsiteX3" fmla="*/ 880141 w 1066797"/>
                    <a:gd name="connsiteY3" fmla="*/ 845847 h 845847"/>
                    <a:gd name="connsiteX4" fmla="*/ 276107 w 1066797"/>
                    <a:gd name="connsiteY4" fmla="*/ 845847 h 845847"/>
                    <a:gd name="connsiteX5" fmla="*/ 0 w 1066797"/>
                    <a:gd name="connsiteY5" fmla="*/ 134241 h 845847"/>
                    <a:gd name="connsiteX0" fmla="*/ 0 w 1066797"/>
                    <a:gd name="connsiteY0" fmla="*/ 430863 h 1142469"/>
                    <a:gd name="connsiteX1" fmla="*/ 705124 w 1066797"/>
                    <a:gd name="connsiteY1" fmla="*/ 0 h 1142469"/>
                    <a:gd name="connsiteX2" fmla="*/ 1066797 w 1066797"/>
                    <a:gd name="connsiteY2" fmla="*/ 619707 h 1142469"/>
                    <a:gd name="connsiteX3" fmla="*/ 880141 w 1066797"/>
                    <a:gd name="connsiteY3" fmla="*/ 1142469 h 1142469"/>
                    <a:gd name="connsiteX4" fmla="*/ 276107 w 1066797"/>
                    <a:gd name="connsiteY4" fmla="*/ 1142469 h 1142469"/>
                    <a:gd name="connsiteX5" fmla="*/ 0 w 1066797"/>
                    <a:gd name="connsiteY5" fmla="*/ 430863 h 1142469"/>
                    <a:gd name="connsiteX0" fmla="*/ 0 w 1066797"/>
                    <a:gd name="connsiteY0" fmla="*/ 410168 h 1121774"/>
                    <a:gd name="connsiteX1" fmla="*/ 711474 w 1066797"/>
                    <a:gd name="connsiteY1" fmla="*/ 0 h 1121774"/>
                    <a:gd name="connsiteX2" fmla="*/ 1066797 w 1066797"/>
                    <a:gd name="connsiteY2" fmla="*/ 599012 h 1121774"/>
                    <a:gd name="connsiteX3" fmla="*/ 880141 w 1066797"/>
                    <a:gd name="connsiteY3" fmla="*/ 1121774 h 1121774"/>
                    <a:gd name="connsiteX4" fmla="*/ 276107 w 1066797"/>
                    <a:gd name="connsiteY4" fmla="*/ 1121774 h 1121774"/>
                    <a:gd name="connsiteX5" fmla="*/ 0 w 1066797"/>
                    <a:gd name="connsiteY5" fmla="*/ 410168 h 1121774"/>
                    <a:gd name="connsiteX0" fmla="*/ 0 w 1403347"/>
                    <a:gd name="connsiteY0" fmla="*/ 410168 h 1121774"/>
                    <a:gd name="connsiteX1" fmla="*/ 711474 w 1403347"/>
                    <a:gd name="connsiteY1" fmla="*/ 0 h 1121774"/>
                    <a:gd name="connsiteX2" fmla="*/ 1403347 w 1403347"/>
                    <a:gd name="connsiteY2" fmla="*/ 412761 h 1121774"/>
                    <a:gd name="connsiteX3" fmla="*/ 880141 w 1403347"/>
                    <a:gd name="connsiteY3" fmla="*/ 1121774 h 1121774"/>
                    <a:gd name="connsiteX4" fmla="*/ 276107 w 1403347"/>
                    <a:gd name="connsiteY4" fmla="*/ 1121774 h 1121774"/>
                    <a:gd name="connsiteX5" fmla="*/ 0 w 1403347"/>
                    <a:gd name="connsiteY5" fmla="*/ 410168 h 1121774"/>
                    <a:gd name="connsiteX0" fmla="*/ 0 w 1403347"/>
                    <a:gd name="connsiteY0" fmla="*/ 410168 h 1121774"/>
                    <a:gd name="connsiteX1" fmla="*/ 711474 w 1403347"/>
                    <a:gd name="connsiteY1" fmla="*/ 0 h 1121774"/>
                    <a:gd name="connsiteX2" fmla="*/ 1403347 w 1403347"/>
                    <a:gd name="connsiteY2" fmla="*/ 412761 h 1121774"/>
                    <a:gd name="connsiteX3" fmla="*/ 880141 w 1403347"/>
                    <a:gd name="connsiteY3" fmla="*/ 1121774 h 1121774"/>
                    <a:gd name="connsiteX4" fmla="*/ 485657 w 1403347"/>
                    <a:gd name="connsiteY4" fmla="*/ 983810 h 1121774"/>
                    <a:gd name="connsiteX5" fmla="*/ 0 w 1403347"/>
                    <a:gd name="connsiteY5" fmla="*/ 410168 h 1121774"/>
                    <a:gd name="connsiteX0" fmla="*/ 0 w 1257297"/>
                    <a:gd name="connsiteY0" fmla="*/ 410168 h 1121774"/>
                    <a:gd name="connsiteX1" fmla="*/ 711474 w 1257297"/>
                    <a:gd name="connsiteY1" fmla="*/ 0 h 1121774"/>
                    <a:gd name="connsiteX2" fmla="*/ 1257297 w 1257297"/>
                    <a:gd name="connsiteY2" fmla="*/ 467946 h 1121774"/>
                    <a:gd name="connsiteX3" fmla="*/ 880141 w 1257297"/>
                    <a:gd name="connsiteY3" fmla="*/ 1121774 h 1121774"/>
                    <a:gd name="connsiteX4" fmla="*/ 485657 w 1257297"/>
                    <a:gd name="connsiteY4" fmla="*/ 983810 h 1121774"/>
                    <a:gd name="connsiteX5" fmla="*/ 0 w 1257297"/>
                    <a:gd name="connsiteY5" fmla="*/ 410168 h 1121774"/>
                    <a:gd name="connsiteX0" fmla="*/ 0 w 1257297"/>
                    <a:gd name="connsiteY0" fmla="*/ 410168 h 1356312"/>
                    <a:gd name="connsiteX1" fmla="*/ 711474 w 1257297"/>
                    <a:gd name="connsiteY1" fmla="*/ 0 h 1356312"/>
                    <a:gd name="connsiteX2" fmla="*/ 1257297 w 1257297"/>
                    <a:gd name="connsiteY2" fmla="*/ 467946 h 1356312"/>
                    <a:gd name="connsiteX3" fmla="*/ 1153191 w 1257297"/>
                    <a:gd name="connsiteY3" fmla="*/ 1356312 h 1356312"/>
                    <a:gd name="connsiteX4" fmla="*/ 485657 w 1257297"/>
                    <a:gd name="connsiteY4" fmla="*/ 983810 h 1356312"/>
                    <a:gd name="connsiteX5" fmla="*/ 0 w 1257297"/>
                    <a:gd name="connsiteY5" fmla="*/ 410168 h 1356312"/>
                    <a:gd name="connsiteX0" fmla="*/ 0 w 1257297"/>
                    <a:gd name="connsiteY0" fmla="*/ 410168 h 1370108"/>
                    <a:gd name="connsiteX1" fmla="*/ 711474 w 1257297"/>
                    <a:gd name="connsiteY1" fmla="*/ 0 h 1370108"/>
                    <a:gd name="connsiteX2" fmla="*/ 1257297 w 1257297"/>
                    <a:gd name="connsiteY2" fmla="*/ 467946 h 1370108"/>
                    <a:gd name="connsiteX3" fmla="*/ 1146841 w 1257297"/>
                    <a:gd name="connsiteY3" fmla="*/ 1370108 h 1370108"/>
                    <a:gd name="connsiteX4" fmla="*/ 485657 w 1257297"/>
                    <a:gd name="connsiteY4" fmla="*/ 983810 h 1370108"/>
                    <a:gd name="connsiteX5" fmla="*/ 0 w 1257297"/>
                    <a:gd name="connsiteY5" fmla="*/ 410168 h 1370108"/>
                    <a:gd name="connsiteX0" fmla="*/ 0 w 1240467"/>
                    <a:gd name="connsiteY0" fmla="*/ 410168 h 1370108"/>
                    <a:gd name="connsiteX1" fmla="*/ 711474 w 1240467"/>
                    <a:gd name="connsiteY1" fmla="*/ 0 h 1370108"/>
                    <a:gd name="connsiteX2" fmla="*/ 1240467 w 1240467"/>
                    <a:gd name="connsiteY2" fmla="*/ 455757 h 1370108"/>
                    <a:gd name="connsiteX3" fmla="*/ 1146841 w 1240467"/>
                    <a:gd name="connsiteY3" fmla="*/ 1370108 h 1370108"/>
                    <a:gd name="connsiteX4" fmla="*/ 485657 w 1240467"/>
                    <a:gd name="connsiteY4" fmla="*/ 983810 h 1370108"/>
                    <a:gd name="connsiteX5" fmla="*/ 0 w 1240467"/>
                    <a:gd name="connsiteY5" fmla="*/ 410168 h 1370108"/>
                    <a:gd name="connsiteX0" fmla="*/ 0 w 1074212"/>
                    <a:gd name="connsiteY0" fmla="*/ 473381 h 1370108"/>
                    <a:gd name="connsiteX1" fmla="*/ 545219 w 1074212"/>
                    <a:gd name="connsiteY1" fmla="*/ 0 h 1370108"/>
                    <a:gd name="connsiteX2" fmla="*/ 1074212 w 1074212"/>
                    <a:gd name="connsiteY2" fmla="*/ 455757 h 1370108"/>
                    <a:gd name="connsiteX3" fmla="*/ 980586 w 1074212"/>
                    <a:gd name="connsiteY3" fmla="*/ 1370108 h 1370108"/>
                    <a:gd name="connsiteX4" fmla="*/ 319402 w 1074212"/>
                    <a:gd name="connsiteY4" fmla="*/ 983810 h 1370108"/>
                    <a:gd name="connsiteX5" fmla="*/ 0 w 1074212"/>
                    <a:gd name="connsiteY5" fmla="*/ 473381 h 1370108"/>
                    <a:gd name="connsiteX0" fmla="*/ 0 w 1074212"/>
                    <a:gd name="connsiteY0" fmla="*/ 473381 h 1370108"/>
                    <a:gd name="connsiteX1" fmla="*/ 545219 w 1074212"/>
                    <a:gd name="connsiteY1" fmla="*/ 0 h 1370108"/>
                    <a:gd name="connsiteX2" fmla="*/ 1074212 w 1074212"/>
                    <a:gd name="connsiteY2" fmla="*/ 455757 h 1370108"/>
                    <a:gd name="connsiteX3" fmla="*/ 980586 w 1074212"/>
                    <a:gd name="connsiteY3" fmla="*/ 1370108 h 1370108"/>
                    <a:gd name="connsiteX4" fmla="*/ 203023 w 1074212"/>
                    <a:gd name="connsiteY4" fmla="*/ 1173447 h 1370108"/>
                    <a:gd name="connsiteX5" fmla="*/ 0 w 1074212"/>
                    <a:gd name="connsiteY5" fmla="*/ 473381 h 1370108"/>
                    <a:gd name="connsiteX0" fmla="*/ 0 w 1251633"/>
                    <a:gd name="connsiteY0" fmla="*/ 473381 h 1370108"/>
                    <a:gd name="connsiteX1" fmla="*/ 545219 w 1251633"/>
                    <a:gd name="connsiteY1" fmla="*/ 0 h 1370108"/>
                    <a:gd name="connsiteX2" fmla="*/ 1251633 w 1251633"/>
                    <a:gd name="connsiteY2" fmla="*/ 403867 h 1370108"/>
                    <a:gd name="connsiteX3" fmla="*/ 980586 w 1251633"/>
                    <a:gd name="connsiteY3" fmla="*/ 1370108 h 1370108"/>
                    <a:gd name="connsiteX4" fmla="*/ 203023 w 1251633"/>
                    <a:gd name="connsiteY4" fmla="*/ 1173447 h 1370108"/>
                    <a:gd name="connsiteX5" fmla="*/ 0 w 1251633"/>
                    <a:gd name="connsiteY5" fmla="*/ 473381 h 1370108"/>
                    <a:gd name="connsiteX0" fmla="*/ 0 w 1251633"/>
                    <a:gd name="connsiteY0" fmla="*/ 473381 h 1177371"/>
                    <a:gd name="connsiteX1" fmla="*/ 545219 w 1251633"/>
                    <a:gd name="connsiteY1" fmla="*/ 0 h 1177371"/>
                    <a:gd name="connsiteX2" fmla="*/ 1251633 w 1251633"/>
                    <a:gd name="connsiteY2" fmla="*/ 403867 h 1177371"/>
                    <a:gd name="connsiteX3" fmla="*/ 878228 w 1251633"/>
                    <a:gd name="connsiteY3" fmla="*/ 1177371 h 1177371"/>
                    <a:gd name="connsiteX4" fmla="*/ 203023 w 1251633"/>
                    <a:gd name="connsiteY4" fmla="*/ 1173447 h 1177371"/>
                    <a:gd name="connsiteX5" fmla="*/ 0 w 1251633"/>
                    <a:gd name="connsiteY5" fmla="*/ 473381 h 1177371"/>
                    <a:gd name="connsiteX0" fmla="*/ 0 w 1251633"/>
                    <a:gd name="connsiteY0" fmla="*/ 473381 h 1381011"/>
                    <a:gd name="connsiteX1" fmla="*/ 545219 w 1251633"/>
                    <a:gd name="connsiteY1" fmla="*/ 0 h 1381011"/>
                    <a:gd name="connsiteX2" fmla="*/ 1251633 w 1251633"/>
                    <a:gd name="connsiteY2" fmla="*/ 403867 h 1381011"/>
                    <a:gd name="connsiteX3" fmla="*/ 878228 w 1251633"/>
                    <a:gd name="connsiteY3" fmla="*/ 1177371 h 1381011"/>
                    <a:gd name="connsiteX4" fmla="*/ 93841 w 1251633"/>
                    <a:gd name="connsiteY4" fmla="*/ 1381011 h 1381011"/>
                    <a:gd name="connsiteX5" fmla="*/ 0 w 1251633"/>
                    <a:gd name="connsiteY5" fmla="*/ 473381 h 1381011"/>
                    <a:gd name="connsiteX0" fmla="*/ 0 w 1251633"/>
                    <a:gd name="connsiteY0" fmla="*/ 473381 h 1355041"/>
                    <a:gd name="connsiteX1" fmla="*/ 545219 w 1251633"/>
                    <a:gd name="connsiteY1" fmla="*/ 0 h 1355041"/>
                    <a:gd name="connsiteX2" fmla="*/ 1251633 w 1251633"/>
                    <a:gd name="connsiteY2" fmla="*/ 403867 h 1355041"/>
                    <a:gd name="connsiteX3" fmla="*/ 878228 w 1251633"/>
                    <a:gd name="connsiteY3" fmla="*/ 1177371 h 1355041"/>
                    <a:gd name="connsiteX4" fmla="*/ 141653 w 1251633"/>
                    <a:gd name="connsiteY4" fmla="*/ 1355041 h 1355041"/>
                    <a:gd name="connsiteX5" fmla="*/ 0 w 1251633"/>
                    <a:gd name="connsiteY5" fmla="*/ 473381 h 1355041"/>
                    <a:gd name="connsiteX0" fmla="*/ 0 w 1251633"/>
                    <a:gd name="connsiteY0" fmla="*/ 473381 h 1355041"/>
                    <a:gd name="connsiteX1" fmla="*/ 527290 w 1251633"/>
                    <a:gd name="connsiteY1" fmla="*/ 0 h 1355041"/>
                    <a:gd name="connsiteX2" fmla="*/ 1251633 w 1251633"/>
                    <a:gd name="connsiteY2" fmla="*/ 403867 h 1355041"/>
                    <a:gd name="connsiteX3" fmla="*/ 878228 w 1251633"/>
                    <a:gd name="connsiteY3" fmla="*/ 1177371 h 1355041"/>
                    <a:gd name="connsiteX4" fmla="*/ 141653 w 1251633"/>
                    <a:gd name="connsiteY4" fmla="*/ 1355041 h 1355041"/>
                    <a:gd name="connsiteX5" fmla="*/ 0 w 1251633"/>
                    <a:gd name="connsiteY5" fmla="*/ 473381 h 1355041"/>
                    <a:gd name="connsiteX0" fmla="*/ 0 w 1251633"/>
                    <a:gd name="connsiteY0" fmla="*/ 473381 h 1355041"/>
                    <a:gd name="connsiteX1" fmla="*/ 527290 w 1251633"/>
                    <a:gd name="connsiteY1" fmla="*/ 0 h 1355041"/>
                    <a:gd name="connsiteX2" fmla="*/ 1251633 w 1251633"/>
                    <a:gd name="connsiteY2" fmla="*/ 403867 h 1355041"/>
                    <a:gd name="connsiteX3" fmla="*/ 878228 w 1251633"/>
                    <a:gd name="connsiteY3" fmla="*/ 1177371 h 1355041"/>
                    <a:gd name="connsiteX4" fmla="*/ 129184 w 1251633"/>
                    <a:gd name="connsiteY4" fmla="*/ 1355041 h 1355041"/>
                    <a:gd name="connsiteX5" fmla="*/ 0 w 1251633"/>
                    <a:gd name="connsiteY5" fmla="*/ 473381 h 1355041"/>
                    <a:gd name="connsiteX0" fmla="*/ 0 w 1251633"/>
                    <a:gd name="connsiteY0" fmla="*/ 464351 h 1346011"/>
                    <a:gd name="connsiteX1" fmla="*/ 531446 w 1251633"/>
                    <a:gd name="connsiteY1" fmla="*/ 0 h 1346011"/>
                    <a:gd name="connsiteX2" fmla="*/ 1251633 w 1251633"/>
                    <a:gd name="connsiteY2" fmla="*/ 394837 h 1346011"/>
                    <a:gd name="connsiteX3" fmla="*/ 878228 w 1251633"/>
                    <a:gd name="connsiteY3" fmla="*/ 1168341 h 1346011"/>
                    <a:gd name="connsiteX4" fmla="*/ 129184 w 1251633"/>
                    <a:gd name="connsiteY4" fmla="*/ 1346011 h 1346011"/>
                    <a:gd name="connsiteX5" fmla="*/ 0 w 1251633"/>
                    <a:gd name="connsiteY5" fmla="*/ 464351 h 1346011"/>
                    <a:gd name="connsiteX0" fmla="*/ 0 w 1251633"/>
                    <a:gd name="connsiteY0" fmla="*/ 450806 h 1346011"/>
                    <a:gd name="connsiteX1" fmla="*/ 531446 w 1251633"/>
                    <a:gd name="connsiteY1" fmla="*/ 0 h 1346011"/>
                    <a:gd name="connsiteX2" fmla="*/ 1251633 w 1251633"/>
                    <a:gd name="connsiteY2" fmla="*/ 394837 h 1346011"/>
                    <a:gd name="connsiteX3" fmla="*/ 878228 w 1251633"/>
                    <a:gd name="connsiteY3" fmla="*/ 1168341 h 1346011"/>
                    <a:gd name="connsiteX4" fmla="*/ 129184 w 1251633"/>
                    <a:gd name="connsiteY4" fmla="*/ 1346011 h 1346011"/>
                    <a:gd name="connsiteX5" fmla="*/ 0 w 1251633"/>
                    <a:gd name="connsiteY5" fmla="*/ 450806 h 134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1633" h="1346011">
                      <a:moveTo>
                        <a:pt x="0" y="450806"/>
                      </a:moveTo>
                      <a:lnTo>
                        <a:pt x="531446" y="0"/>
                      </a:lnTo>
                      <a:lnTo>
                        <a:pt x="1251633" y="394837"/>
                      </a:lnTo>
                      <a:lnTo>
                        <a:pt x="878228" y="1168341"/>
                      </a:lnTo>
                      <a:lnTo>
                        <a:pt x="129184" y="1346011"/>
                      </a:lnTo>
                      <a:lnTo>
                        <a:pt x="0" y="450806"/>
                      </a:lnTo>
                      <a:close/>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grpSp>
          <p:sp>
            <p:nvSpPr>
              <p:cNvPr id="25" name="Tekstfelt 12">
                <a:extLst>
                  <a:ext uri="{FF2B5EF4-FFF2-40B4-BE49-F238E27FC236}">
                    <a16:creationId xmlns:a16="http://schemas.microsoft.com/office/drawing/2014/main" id="{F8480A1E-B88E-419E-BD56-48E19471FAB8}"/>
                  </a:ext>
                </a:extLst>
              </p:cNvPr>
              <p:cNvSpPr txBox="1"/>
              <p:nvPr/>
            </p:nvSpPr>
            <p:spPr>
              <a:xfrm rot="3600000">
                <a:off x="2607737" y="3852097"/>
                <a:ext cx="902997" cy="324870"/>
              </a:xfrm>
              <a:prstGeom prst="rect">
                <a:avLst/>
              </a:prstGeom>
              <a:noFill/>
            </p:spPr>
            <p:txBody>
              <a:bodyPr wrap="square" lIns="0" tIns="0" rIns="0" bIns="0" rtlCol="0">
                <a:noAutofit/>
              </a:bodyPr>
              <a:lstStyle/>
              <a:p>
                <a:pPr algn="ctr"/>
                <a:r>
                  <a:rPr lang="da-DK" sz="1200" spc="-10" dirty="0">
                    <a:solidFill>
                      <a:schemeClr val="accent1"/>
                    </a:solidFill>
                  </a:rPr>
                  <a:t>Andel i ordinære løntimer</a:t>
                </a:r>
              </a:p>
            </p:txBody>
          </p:sp>
        </p:grpSp>
        <p:pic>
          <p:nvPicPr>
            <p:cNvPr id="17" name="Graphic 52">
              <a:extLst>
                <a:ext uri="{FF2B5EF4-FFF2-40B4-BE49-F238E27FC236}">
                  <a16:creationId xmlns:a16="http://schemas.microsoft.com/office/drawing/2014/main" id="{9BC7B21E-2D79-4101-9984-21DFD6C138C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p:blipFill>
          <p:spPr>
            <a:xfrm>
              <a:off x="5357246" y="3050657"/>
              <a:ext cx="609600" cy="609600"/>
            </a:xfrm>
            <a:prstGeom prst="rect">
              <a:avLst/>
            </a:prstGeom>
          </p:spPr>
        </p:pic>
        <p:pic>
          <p:nvPicPr>
            <p:cNvPr id="18" name="Graphic 154">
              <a:extLst>
                <a:ext uri="{FF2B5EF4-FFF2-40B4-BE49-F238E27FC236}">
                  <a16:creationId xmlns:a16="http://schemas.microsoft.com/office/drawing/2014/main" id="{B4C11EE3-94AD-4CB5-B3FE-4FECCE331D4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29708" y="1951351"/>
              <a:ext cx="609600" cy="609600"/>
            </a:xfrm>
            <a:prstGeom prst="rect">
              <a:avLst/>
            </a:prstGeom>
          </p:spPr>
        </p:pic>
      </p:grpSp>
      <p:pic>
        <p:nvPicPr>
          <p:cNvPr id="34" name="Graphic 58">
            <a:extLst>
              <a:ext uri="{FF2B5EF4-FFF2-40B4-BE49-F238E27FC236}">
                <a16:creationId xmlns:a16="http://schemas.microsoft.com/office/drawing/2014/main" id="{590C0015-77CD-4639-90D1-BE5B5954C15B}"/>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10108160" y="5328600"/>
            <a:ext cx="609600" cy="609600"/>
          </a:xfrm>
          <a:prstGeom prst="rect">
            <a:avLst/>
          </a:prstGeom>
        </p:spPr>
      </p:pic>
      <p:pic>
        <p:nvPicPr>
          <p:cNvPr id="56" name="Graphic 55">
            <a:extLst>
              <a:ext uri="{FF2B5EF4-FFF2-40B4-BE49-F238E27FC236}">
                <a16:creationId xmlns:a16="http://schemas.microsoft.com/office/drawing/2014/main" id="{2C2F8AE8-87CB-4F63-B303-EDAB36FE9BC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41717" y="2882488"/>
            <a:ext cx="609600" cy="609600"/>
          </a:xfrm>
          <a:prstGeom prst="rect">
            <a:avLst/>
          </a:prstGeom>
        </p:spPr>
      </p:pic>
      <p:pic>
        <p:nvPicPr>
          <p:cNvPr id="8" name="Graphic 7" descr="Smiling face with solid fill">
            <a:extLst>
              <a:ext uri="{FF2B5EF4-FFF2-40B4-BE49-F238E27FC236}">
                <a16:creationId xmlns:a16="http://schemas.microsoft.com/office/drawing/2014/main" id="{45D809DD-AC6C-4C11-A214-A846DEFA114D}"/>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782082" y="5197629"/>
            <a:ext cx="612648" cy="612648"/>
          </a:xfrm>
          <a:prstGeom prst="rect">
            <a:avLst/>
          </a:prstGeom>
        </p:spPr>
      </p:pic>
      <p:pic>
        <p:nvPicPr>
          <p:cNvPr id="7" name="Graphic 6" descr="Gauge">
            <a:extLst>
              <a:ext uri="{FF2B5EF4-FFF2-40B4-BE49-F238E27FC236}">
                <a16:creationId xmlns:a16="http://schemas.microsoft.com/office/drawing/2014/main" id="{3F5C6898-D754-4FBD-8503-7FEB8A1DF3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75400" y="1128757"/>
            <a:ext cx="4572000" cy="4572000"/>
          </a:xfrm>
          <a:prstGeom prst="rect">
            <a:avLst/>
          </a:prstGeom>
        </p:spPr>
      </p:pic>
      <p:sp>
        <p:nvSpPr>
          <p:cNvPr id="33" name="Title 1">
            <a:extLst>
              <a:ext uri="{FF2B5EF4-FFF2-40B4-BE49-F238E27FC236}">
                <a16:creationId xmlns:a16="http://schemas.microsoft.com/office/drawing/2014/main" id="{AD1C50A3-352C-411B-8427-D0E71B44B775}"/>
              </a:ext>
            </a:extLst>
          </p:cNvPr>
          <p:cNvSpPr txBox="1">
            <a:spLocks/>
          </p:cNvSpPr>
          <p:nvPr/>
        </p:nvSpPr>
        <p:spPr>
          <a:xfrm>
            <a:off x="86705" y="5402100"/>
            <a:ext cx="693583"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sz="3600" dirty="0">
                <a:solidFill>
                  <a:schemeClr val="bg1">
                    <a:alpha val="80000"/>
                  </a:schemeClr>
                </a:solidFill>
                <a:sym typeface="Symbol" panose="05050102010706020507" pitchFamily="18" charset="2"/>
              </a:rPr>
              <a:t></a:t>
            </a:r>
            <a:r>
              <a:rPr lang="da-DK" sz="3600" dirty="0">
                <a:solidFill>
                  <a:schemeClr val="bg1">
                    <a:alpha val="80000"/>
                  </a:schemeClr>
                </a:solidFill>
              </a:rPr>
              <a:t>6</a:t>
            </a:r>
          </a:p>
        </p:txBody>
      </p:sp>
    </p:spTree>
    <p:extLst>
      <p:ext uri="{BB962C8B-B14F-4D97-AF65-F5344CB8AC3E}">
        <p14:creationId xmlns:p14="http://schemas.microsoft.com/office/powerpoint/2010/main" val="3393348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or: Elbow 7">
            <a:extLst>
              <a:ext uri="{FF2B5EF4-FFF2-40B4-BE49-F238E27FC236}">
                <a16:creationId xmlns:a16="http://schemas.microsoft.com/office/drawing/2014/main" id="{7B6DEA41-3823-4F1C-B1B9-5C232DAAE34D}"/>
              </a:ext>
            </a:extLst>
          </p:cNvPr>
          <p:cNvCxnSpPr>
            <a:cxnSpLocks/>
          </p:cNvCxnSpPr>
          <p:nvPr/>
        </p:nvCxnSpPr>
        <p:spPr>
          <a:xfrm flipV="1">
            <a:off x="7824628" y="2617272"/>
            <a:ext cx="1393745" cy="195372"/>
          </a:xfrm>
          <a:prstGeom prst="bentConnector3">
            <a:avLst>
              <a:gd name="adj1" fmla="val -942"/>
            </a:avLst>
          </a:prstGeom>
          <a:ln w="12700" cap="rnd">
            <a:solidFill>
              <a:srgbClr val="BBB5B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91470D6D-6AE0-4BA6-88B2-670346140B36}"/>
              </a:ext>
            </a:extLst>
          </p:cNvPr>
          <p:cNvCxnSpPr>
            <a:cxnSpLocks/>
          </p:cNvCxnSpPr>
          <p:nvPr/>
        </p:nvCxnSpPr>
        <p:spPr>
          <a:xfrm>
            <a:off x="7573043" y="3136116"/>
            <a:ext cx="2501649" cy="182698"/>
          </a:xfrm>
          <a:prstGeom prst="bentConnector3">
            <a:avLst>
              <a:gd name="adj1" fmla="val 50000"/>
            </a:avLst>
          </a:prstGeom>
          <a:ln w="12700" cap="rnd">
            <a:solidFill>
              <a:srgbClr val="17438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16B422-717A-42AC-8B6A-CB70BAD3612E}"/>
              </a:ext>
            </a:extLst>
          </p:cNvPr>
          <p:cNvSpPr>
            <a:spLocks noGrp="1"/>
          </p:cNvSpPr>
          <p:nvPr>
            <p:ph type="title"/>
          </p:nvPr>
        </p:nvSpPr>
        <p:spPr/>
        <p:txBody>
          <a:bodyPr/>
          <a:lstStyle/>
          <a:p>
            <a:r>
              <a:rPr lang="da-DK" dirty="0" err="1" smtClean="0"/>
              <a:t>Proposals</a:t>
            </a:r>
            <a:r>
              <a:rPr lang="da-DK" dirty="0" smtClean="0"/>
              <a:t> save 3 </a:t>
            </a:r>
            <a:r>
              <a:rPr lang="da-DK" dirty="0" err="1" smtClean="0"/>
              <a:t>bill</a:t>
            </a:r>
            <a:r>
              <a:rPr lang="da-DK" dirty="0" smtClean="0"/>
              <a:t> DKK. (25% of total </a:t>
            </a:r>
            <a:r>
              <a:rPr lang="da-DK" dirty="0" err="1" smtClean="0"/>
              <a:t>costs</a:t>
            </a:r>
            <a:r>
              <a:rPr lang="da-DK" dirty="0" smtClean="0"/>
              <a:t> of </a:t>
            </a:r>
            <a:r>
              <a:rPr lang="da-DK" dirty="0" err="1" smtClean="0"/>
              <a:t>ALMPs</a:t>
            </a:r>
            <a:r>
              <a:rPr lang="da-DK" dirty="0" smtClean="0"/>
              <a:t>)</a:t>
            </a:r>
            <a:endParaRPr lang="da-DK" dirty="0"/>
          </a:p>
        </p:txBody>
      </p:sp>
      <p:sp>
        <p:nvSpPr>
          <p:cNvPr id="4" name="Slide Number Placeholder 3">
            <a:extLst>
              <a:ext uri="{FF2B5EF4-FFF2-40B4-BE49-F238E27FC236}">
                <a16:creationId xmlns:a16="http://schemas.microsoft.com/office/drawing/2014/main" id="{04AF91DB-5270-4475-8653-E37953DE090F}"/>
              </a:ext>
            </a:extLst>
          </p:cNvPr>
          <p:cNvSpPr>
            <a:spLocks noGrp="1"/>
          </p:cNvSpPr>
          <p:nvPr>
            <p:ph type="sldNum" sz="quarter" idx="12"/>
          </p:nvPr>
        </p:nvSpPr>
        <p:spPr/>
        <p:txBody>
          <a:bodyPr/>
          <a:lstStyle/>
          <a:p>
            <a:fld id="{24C8C45C-947F-4981-8B3F-4F32E973C901}" type="slidenum">
              <a:rPr lang="da-DK" smtClean="0"/>
              <a:pPr/>
              <a:t>22</a:t>
            </a:fld>
            <a:endParaRPr lang="da-DK" dirty="0"/>
          </a:p>
        </p:txBody>
      </p:sp>
      <p:sp>
        <p:nvSpPr>
          <p:cNvPr id="5" name="Oval 4">
            <a:extLst>
              <a:ext uri="{FF2B5EF4-FFF2-40B4-BE49-F238E27FC236}">
                <a16:creationId xmlns:a16="http://schemas.microsoft.com/office/drawing/2014/main" id="{0431A76C-9E36-4610-B730-4A5D8027A788}"/>
              </a:ext>
            </a:extLst>
          </p:cNvPr>
          <p:cNvSpPr/>
          <p:nvPr/>
        </p:nvSpPr>
        <p:spPr>
          <a:xfrm>
            <a:off x="2321062" y="1831856"/>
            <a:ext cx="3657600" cy="3657600"/>
          </a:xfrm>
          <a:prstGeom prst="ellipse">
            <a:avLst/>
          </a:prstGeom>
          <a:solidFill>
            <a:srgbClr val="B7803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a-DK" sz="4000" b="1" spc="-10" baseline="0" dirty="0">
                <a:solidFill>
                  <a:schemeClr val="bg1"/>
                </a:solidFill>
              </a:rPr>
              <a:t>1,2 </a:t>
            </a:r>
            <a:r>
              <a:rPr lang="da-DK" sz="4000" b="1" spc="-10" baseline="0" dirty="0" err="1" smtClean="0">
                <a:solidFill>
                  <a:schemeClr val="bg1"/>
                </a:solidFill>
              </a:rPr>
              <a:t>bill</a:t>
            </a:r>
            <a:r>
              <a:rPr lang="da-DK" sz="4000" b="1" spc="-10" baseline="0" dirty="0" smtClean="0">
                <a:solidFill>
                  <a:schemeClr val="bg1"/>
                </a:solidFill>
              </a:rPr>
              <a:t>. </a:t>
            </a:r>
            <a:r>
              <a:rPr lang="da-DK" sz="4000" b="1" spc="-10" dirty="0" smtClean="0">
                <a:solidFill>
                  <a:schemeClr val="bg1"/>
                </a:solidFill>
              </a:rPr>
              <a:t>DKK</a:t>
            </a:r>
            <a:endParaRPr lang="da-DK" sz="4800" b="1" spc="-10" baseline="0" dirty="0">
              <a:solidFill>
                <a:schemeClr val="bg1"/>
              </a:solidFill>
            </a:endParaRPr>
          </a:p>
          <a:p>
            <a:pPr algn="ctr"/>
            <a:r>
              <a:rPr lang="da-DK" spc="-10" baseline="0" dirty="0" err="1" smtClean="0">
                <a:solidFill>
                  <a:schemeClr val="bg1"/>
                </a:solidFill>
              </a:rPr>
              <a:t>Admin</a:t>
            </a:r>
            <a:r>
              <a:rPr lang="da-DK" spc="-10" baseline="0" dirty="0" smtClean="0">
                <a:solidFill>
                  <a:schemeClr val="bg1"/>
                </a:solidFill>
              </a:rPr>
              <a:t> </a:t>
            </a:r>
            <a:r>
              <a:rPr lang="da-DK" spc="-10" baseline="0" dirty="0" err="1" smtClean="0">
                <a:solidFill>
                  <a:schemeClr val="bg1"/>
                </a:solidFill>
              </a:rPr>
              <a:t>costts</a:t>
            </a:r>
            <a:endParaRPr lang="da-DK" spc="-10" baseline="0" dirty="0">
              <a:solidFill>
                <a:schemeClr val="bg1"/>
              </a:solidFill>
            </a:endParaRPr>
          </a:p>
        </p:txBody>
      </p:sp>
      <p:sp>
        <p:nvSpPr>
          <p:cNvPr id="10" name="Oval 9">
            <a:extLst>
              <a:ext uri="{FF2B5EF4-FFF2-40B4-BE49-F238E27FC236}">
                <a16:creationId xmlns:a16="http://schemas.microsoft.com/office/drawing/2014/main" id="{F6521647-91B7-4D33-8727-6D31471C219B}"/>
              </a:ext>
            </a:extLst>
          </p:cNvPr>
          <p:cNvSpPr/>
          <p:nvPr/>
        </p:nvSpPr>
        <p:spPr>
          <a:xfrm>
            <a:off x="5913407" y="3332549"/>
            <a:ext cx="3044952" cy="3044952"/>
          </a:xfrm>
          <a:prstGeom prst="ellipse">
            <a:avLst/>
          </a:prstGeom>
          <a:solidFill>
            <a:schemeClr val="accent5">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a-DK" sz="3200" b="1" spc="-10" baseline="0" dirty="0">
                <a:solidFill>
                  <a:schemeClr val="bg1"/>
                </a:solidFill>
              </a:rPr>
              <a:t>1,0 </a:t>
            </a:r>
            <a:r>
              <a:rPr lang="da-DK" sz="3200" b="1" spc="-10" baseline="0" dirty="0" err="1" smtClean="0">
                <a:solidFill>
                  <a:schemeClr val="bg1"/>
                </a:solidFill>
              </a:rPr>
              <a:t>bill</a:t>
            </a:r>
            <a:r>
              <a:rPr lang="da-DK" sz="3200" b="1" spc="-10" baseline="0" dirty="0" smtClean="0">
                <a:solidFill>
                  <a:schemeClr val="bg1"/>
                </a:solidFill>
              </a:rPr>
              <a:t>. </a:t>
            </a:r>
            <a:r>
              <a:rPr lang="da-DK" sz="3200" b="1" spc="-10" dirty="0" smtClean="0">
                <a:solidFill>
                  <a:schemeClr val="bg1"/>
                </a:solidFill>
              </a:rPr>
              <a:t>DKK</a:t>
            </a:r>
            <a:endParaRPr lang="da-DK" sz="4000" b="1" spc="-10" baseline="0" dirty="0">
              <a:solidFill>
                <a:schemeClr val="bg1"/>
              </a:solidFill>
            </a:endParaRPr>
          </a:p>
          <a:p>
            <a:pPr algn="ctr"/>
            <a:r>
              <a:rPr lang="da-DK" sz="1400" spc="-10" baseline="0" dirty="0" smtClean="0">
                <a:solidFill>
                  <a:schemeClr val="bg1"/>
                </a:solidFill>
              </a:rPr>
              <a:t>Interventions</a:t>
            </a:r>
            <a:r>
              <a:rPr lang="da-DK" sz="1400" spc="-10" dirty="0" smtClean="0">
                <a:solidFill>
                  <a:schemeClr val="bg1"/>
                </a:solidFill>
              </a:rPr>
              <a:t> and meetings</a:t>
            </a:r>
            <a:endParaRPr lang="da-DK" sz="1600" spc="-10" baseline="0" dirty="0">
              <a:solidFill>
                <a:schemeClr val="bg1"/>
              </a:solidFill>
            </a:endParaRPr>
          </a:p>
        </p:txBody>
      </p:sp>
      <p:sp>
        <p:nvSpPr>
          <p:cNvPr id="12" name="Oval 11">
            <a:extLst>
              <a:ext uri="{FF2B5EF4-FFF2-40B4-BE49-F238E27FC236}">
                <a16:creationId xmlns:a16="http://schemas.microsoft.com/office/drawing/2014/main" id="{AB0735F9-C118-4594-B3F8-AE1FC49EBEED}"/>
              </a:ext>
            </a:extLst>
          </p:cNvPr>
          <p:cNvSpPr/>
          <p:nvPr/>
        </p:nvSpPr>
        <p:spPr>
          <a:xfrm>
            <a:off x="5847911" y="1460717"/>
            <a:ext cx="1828800" cy="1828800"/>
          </a:xfrm>
          <a:prstGeom prst="ellipse">
            <a:avLst/>
          </a:prstGeom>
          <a:solidFill>
            <a:srgbClr val="289487"/>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da-DK" sz="2000" b="1" spc="-10" baseline="0" dirty="0">
                <a:solidFill>
                  <a:schemeClr val="bg1"/>
                </a:solidFill>
              </a:rPr>
              <a:t>0,6 </a:t>
            </a:r>
            <a:r>
              <a:rPr lang="da-DK" sz="2000" b="1" spc="-10" baseline="0" dirty="0" err="1" smtClean="0">
                <a:solidFill>
                  <a:schemeClr val="bg1"/>
                </a:solidFill>
              </a:rPr>
              <a:t>bill</a:t>
            </a:r>
            <a:r>
              <a:rPr lang="da-DK" sz="2000" b="1" spc="-10" baseline="0" dirty="0" smtClean="0">
                <a:solidFill>
                  <a:schemeClr val="bg1"/>
                </a:solidFill>
              </a:rPr>
              <a:t>. </a:t>
            </a:r>
            <a:r>
              <a:rPr lang="da-DK" sz="2000" b="1" spc="-10" dirty="0" smtClean="0">
                <a:solidFill>
                  <a:schemeClr val="bg1"/>
                </a:solidFill>
              </a:rPr>
              <a:t>DKK</a:t>
            </a:r>
            <a:endParaRPr lang="da-DK" sz="2800" b="1" spc="-10" baseline="0" dirty="0">
              <a:solidFill>
                <a:schemeClr val="bg1"/>
              </a:solidFill>
            </a:endParaRPr>
          </a:p>
          <a:p>
            <a:pPr algn="ctr"/>
            <a:r>
              <a:rPr lang="da-DK" sz="1000" spc="-10" baseline="0" dirty="0" smtClean="0">
                <a:solidFill>
                  <a:schemeClr val="bg1"/>
                </a:solidFill>
              </a:rPr>
              <a:t>Education etc.</a:t>
            </a:r>
            <a:endParaRPr lang="da-DK" sz="1050" spc="-10" baseline="0" dirty="0">
              <a:solidFill>
                <a:schemeClr val="bg1"/>
              </a:solidFill>
            </a:endParaRPr>
          </a:p>
        </p:txBody>
      </p:sp>
      <p:sp>
        <p:nvSpPr>
          <p:cNvPr id="15" name="Oval 14">
            <a:extLst>
              <a:ext uri="{FF2B5EF4-FFF2-40B4-BE49-F238E27FC236}">
                <a16:creationId xmlns:a16="http://schemas.microsoft.com/office/drawing/2014/main" id="{E4CB43F1-952A-40E9-8301-F5475BC98F91}"/>
              </a:ext>
            </a:extLst>
          </p:cNvPr>
          <p:cNvSpPr/>
          <p:nvPr/>
        </p:nvSpPr>
        <p:spPr>
          <a:xfrm>
            <a:off x="7435883" y="3075974"/>
            <a:ext cx="137160" cy="137160"/>
          </a:xfrm>
          <a:prstGeom prst="ellipse">
            <a:avLst/>
          </a:prstGeom>
          <a:solidFill>
            <a:srgbClr val="1743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91440" rtlCol="0" anchor="ctr">
            <a:noAutofit/>
          </a:bodyPr>
          <a:lstStyle/>
          <a:p>
            <a:pPr algn="ctr"/>
            <a:endParaRPr lang="da-DK" sz="1000" spc="-10" baseline="0" dirty="0">
              <a:solidFill>
                <a:schemeClr val="bg1"/>
              </a:solidFill>
            </a:endParaRPr>
          </a:p>
        </p:txBody>
      </p:sp>
      <p:sp>
        <p:nvSpPr>
          <p:cNvPr id="16" name="Oval 15">
            <a:extLst>
              <a:ext uri="{FF2B5EF4-FFF2-40B4-BE49-F238E27FC236}">
                <a16:creationId xmlns:a16="http://schemas.microsoft.com/office/drawing/2014/main" id="{BA6D3EA4-4C8C-4A29-8223-2F1AA84C0E8E}"/>
              </a:ext>
            </a:extLst>
          </p:cNvPr>
          <p:cNvSpPr/>
          <p:nvPr/>
        </p:nvSpPr>
        <p:spPr>
          <a:xfrm>
            <a:off x="7676711" y="2725716"/>
            <a:ext cx="274320" cy="274320"/>
          </a:xfrm>
          <a:prstGeom prst="ellipse">
            <a:avLst/>
          </a:prstGeom>
          <a:solidFill>
            <a:schemeClr val="bg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91440" rtlCol="0" anchor="ctr">
            <a:noAutofit/>
          </a:bodyPr>
          <a:lstStyle/>
          <a:p>
            <a:pPr algn="ctr"/>
            <a:endParaRPr lang="da-DK" sz="1000" spc="-10" baseline="0" dirty="0">
              <a:solidFill>
                <a:schemeClr val="bg1"/>
              </a:solidFill>
            </a:endParaRPr>
          </a:p>
        </p:txBody>
      </p:sp>
      <p:sp>
        <p:nvSpPr>
          <p:cNvPr id="3" name="Rectangle 2">
            <a:extLst>
              <a:ext uri="{FF2B5EF4-FFF2-40B4-BE49-F238E27FC236}">
                <a16:creationId xmlns:a16="http://schemas.microsoft.com/office/drawing/2014/main" id="{3C7A1E0C-8A74-4FEC-A092-5FF72D656DF7}"/>
              </a:ext>
            </a:extLst>
          </p:cNvPr>
          <p:cNvSpPr/>
          <p:nvPr/>
        </p:nvSpPr>
        <p:spPr>
          <a:xfrm>
            <a:off x="8812101" y="3318100"/>
            <a:ext cx="1434757" cy="338554"/>
          </a:xfrm>
          <a:prstGeom prst="rect">
            <a:avLst/>
          </a:prstGeom>
        </p:spPr>
        <p:txBody>
          <a:bodyPr wrap="square">
            <a:spAutoFit/>
          </a:bodyPr>
          <a:lstStyle/>
          <a:p>
            <a:pPr algn="ctr"/>
            <a:r>
              <a:rPr lang="da-DK" sz="800" b="1" spc="-10" dirty="0"/>
              <a:t>0,1 mia. kr.</a:t>
            </a:r>
          </a:p>
          <a:p>
            <a:pPr algn="ctr"/>
            <a:r>
              <a:rPr lang="da-DK" sz="800" spc="-10" dirty="0" err="1" smtClean="0"/>
              <a:t>Employment</a:t>
            </a:r>
            <a:r>
              <a:rPr lang="da-DK" sz="800" spc="-10" dirty="0" smtClean="0"/>
              <a:t> </a:t>
            </a:r>
            <a:r>
              <a:rPr lang="da-DK" sz="800" spc="-10" dirty="0" err="1" smtClean="0"/>
              <a:t>effect</a:t>
            </a:r>
            <a:endParaRPr lang="da-DK" sz="800" spc="-10" dirty="0"/>
          </a:p>
        </p:txBody>
      </p:sp>
      <p:sp>
        <p:nvSpPr>
          <p:cNvPr id="6" name="Rectangle 5">
            <a:extLst>
              <a:ext uri="{FF2B5EF4-FFF2-40B4-BE49-F238E27FC236}">
                <a16:creationId xmlns:a16="http://schemas.microsoft.com/office/drawing/2014/main" id="{41C4707C-160E-4BF9-8A1D-AC3568A4EB8F}"/>
              </a:ext>
            </a:extLst>
          </p:cNvPr>
          <p:cNvSpPr/>
          <p:nvPr/>
        </p:nvSpPr>
        <p:spPr>
          <a:xfrm>
            <a:off x="7824628" y="2155607"/>
            <a:ext cx="1393746" cy="461665"/>
          </a:xfrm>
          <a:prstGeom prst="rect">
            <a:avLst/>
          </a:prstGeom>
        </p:spPr>
        <p:txBody>
          <a:bodyPr wrap="square">
            <a:spAutoFit/>
          </a:bodyPr>
          <a:lstStyle/>
          <a:p>
            <a:pPr algn="ctr"/>
            <a:r>
              <a:rPr lang="da-DK" sz="800" b="1" spc="-10" dirty="0"/>
              <a:t>0,1 mia. kr.</a:t>
            </a:r>
          </a:p>
          <a:p>
            <a:pPr algn="ctr"/>
            <a:r>
              <a:rPr lang="da-DK" sz="800" spc="-10" dirty="0" err="1" smtClean="0"/>
              <a:t>Derived</a:t>
            </a:r>
            <a:r>
              <a:rPr lang="da-DK" sz="800" spc="-10" dirty="0" smtClean="0"/>
              <a:t> </a:t>
            </a:r>
            <a:r>
              <a:rPr lang="da-DK" sz="800" spc="-10" dirty="0" err="1" smtClean="0"/>
              <a:t>cost</a:t>
            </a:r>
            <a:r>
              <a:rPr lang="da-DK" sz="800" spc="-10" dirty="0" smtClean="0"/>
              <a:t> </a:t>
            </a:r>
            <a:r>
              <a:rPr lang="da-DK" sz="800" spc="-10" dirty="0" err="1" smtClean="0"/>
              <a:t>savings</a:t>
            </a:r>
            <a:r>
              <a:rPr lang="da-DK" sz="800" spc="-10" dirty="0" smtClean="0"/>
              <a:t> on </a:t>
            </a:r>
            <a:r>
              <a:rPr lang="da-DK" sz="800" spc="-10" dirty="0" err="1" smtClean="0"/>
              <a:t>income</a:t>
            </a:r>
            <a:r>
              <a:rPr lang="da-DK" sz="800" spc="-10" dirty="0" smtClean="0"/>
              <a:t> transfers</a:t>
            </a:r>
            <a:endParaRPr lang="da-DK" sz="800" spc="-10" dirty="0"/>
          </a:p>
        </p:txBody>
      </p:sp>
    </p:spTree>
    <p:extLst>
      <p:ext uri="{BB962C8B-B14F-4D97-AF65-F5344CB8AC3E}">
        <p14:creationId xmlns:p14="http://schemas.microsoft.com/office/powerpoint/2010/main" val="372236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FB3F2E-A6AE-49F6-BFDE-2884C2BF2F8B}"/>
              </a:ext>
            </a:extLst>
          </p:cNvPr>
          <p:cNvSpPr/>
          <p:nvPr/>
        </p:nvSpPr>
        <p:spPr>
          <a:xfrm>
            <a:off x="404879" y="-1"/>
            <a:ext cx="11104851" cy="591026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3FBEADAC-2C1D-4202-AC50-771D7D99EAB8}"/>
              </a:ext>
            </a:extLst>
          </p:cNvPr>
          <p:cNvSpPr>
            <a:spLocks noGrp="1"/>
          </p:cNvSpPr>
          <p:nvPr>
            <p:ph type="ctrTitle"/>
          </p:nvPr>
        </p:nvSpPr>
        <p:spPr>
          <a:xfrm>
            <a:off x="812800" y="4323327"/>
            <a:ext cx="7460762" cy="1239273"/>
          </a:xfrm>
        </p:spPr>
        <p:txBody>
          <a:bodyPr/>
          <a:lstStyle/>
          <a:p>
            <a:r>
              <a:rPr lang="da-DK" dirty="0" err="1" smtClean="0"/>
              <a:t>Task</a:t>
            </a:r>
            <a:r>
              <a:rPr lang="da-DK" dirty="0" smtClean="0"/>
              <a:t> of the </a:t>
            </a:r>
            <a:r>
              <a:rPr lang="da-DK" dirty="0" err="1" smtClean="0"/>
              <a:t>expert</a:t>
            </a:r>
            <a:r>
              <a:rPr lang="da-DK" dirty="0" smtClean="0"/>
              <a:t> </a:t>
            </a:r>
            <a:r>
              <a:rPr lang="da-DK" dirty="0" err="1" smtClean="0"/>
              <a:t>group</a:t>
            </a:r>
            <a:endParaRPr lang="da-DK" dirty="0"/>
          </a:p>
        </p:txBody>
      </p:sp>
      <p:sp>
        <p:nvSpPr>
          <p:cNvPr id="4" name="Slide Number Placeholder 3">
            <a:extLst>
              <a:ext uri="{FF2B5EF4-FFF2-40B4-BE49-F238E27FC236}">
                <a16:creationId xmlns:a16="http://schemas.microsoft.com/office/drawing/2014/main" id="{FBBD1102-CD18-43D1-8FEB-048F494587A9}"/>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36338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11">
            <a:extLst>
              <a:ext uri="{FF2B5EF4-FFF2-40B4-BE49-F238E27FC236}">
                <a16:creationId xmlns:a16="http://schemas.microsoft.com/office/drawing/2014/main" id="{E76FF758-49AA-4BA2-8466-6710779C5B74}"/>
              </a:ext>
            </a:extLst>
          </p:cNvPr>
          <p:cNvSpPr txBox="1"/>
          <p:nvPr/>
        </p:nvSpPr>
        <p:spPr>
          <a:xfrm>
            <a:off x="6255" y="0"/>
            <a:ext cx="6132576" cy="5938200"/>
          </a:xfrm>
          <a:prstGeom prst="rect">
            <a:avLst/>
          </a:prstGeom>
          <a:solidFill>
            <a:schemeClr val="tx2">
              <a:lumMod val="20000"/>
              <a:lumOff val="80000"/>
            </a:schemeClr>
          </a:solidFill>
        </p:spPr>
        <p:txBody>
          <a:bodyPr wrap="square" lIns="162000" tIns="162000" rIns="162000" bIns="162000" rtlCol="0">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AD1C50A3-352C-411B-8427-D0E71B44B775}"/>
              </a:ext>
            </a:extLst>
          </p:cNvPr>
          <p:cNvSpPr>
            <a:spLocks noGrp="1"/>
          </p:cNvSpPr>
          <p:nvPr>
            <p:ph type="title"/>
          </p:nvPr>
        </p:nvSpPr>
        <p:spPr>
          <a:xfrm>
            <a:off x="812799" y="812800"/>
            <a:ext cx="4519489" cy="406400"/>
          </a:xfrm>
        </p:spPr>
        <p:txBody>
          <a:bodyPr/>
          <a:lstStyle/>
          <a:p>
            <a:r>
              <a:rPr lang="da-DK" dirty="0" smtClean="0"/>
              <a:t>The </a:t>
            </a:r>
            <a:r>
              <a:rPr lang="da-DK" dirty="0" err="1" smtClean="0"/>
              <a:t>aims</a:t>
            </a:r>
            <a:r>
              <a:rPr lang="da-DK" dirty="0" smtClean="0"/>
              <a:t> of  the </a:t>
            </a:r>
            <a:r>
              <a:rPr lang="da-DK" dirty="0" err="1" smtClean="0"/>
              <a:t>expert</a:t>
            </a:r>
            <a:r>
              <a:rPr lang="da-DK" dirty="0" smtClean="0"/>
              <a:t> </a:t>
            </a:r>
            <a:r>
              <a:rPr lang="da-DK" dirty="0" err="1" smtClean="0"/>
              <a:t>group</a:t>
            </a:r>
            <a:endParaRPr lang="da-DK" dirty="0"/>
          </a:p>
        </p:txBody>
      </p:sp>
      <p:sp>
        <p:nvSpPr>
          <p:cNvPr id="4" name="Slide Number Placeholder 3">
            <a:extLst>
              <a:ext uri="{FF2B5EF4-FFF2-40B4-BE49-F238E27FC236}">
                <a16:creationId xmlns:a16="http://schemas.microsoft.com/office/drawing/2014/main" id="{4E45ABB9-5EED-487F-9223-A59264DA8030}"/>
              </a:ext>
            </a:extLst>
          </p:cNvPr>
          <p:cNvSpPr>
            <a:spLocks noGrp="1"/>
          </p:cNvSpPr>
          <p:nvPr>
            <p:ph type="sldNum" sz="quarter" idx="12"/>
          </p:nvPr>
        </p:nvSpPr>
        <p:spPr/>
        <p:txBody>
          <a:bodyPr/>
          <a:lstStyle/>
          <a:p>
            <a:fld id="{24C8C45C-947F-4981-8B3F-4F32E973C901}" type="slidenum">
              <a:rPr lang="da-DK" smtClean="0"/>
              <a:pPr/>
              <a:t>4</a:t>
            </a:fld>
            <a:endParaRPr lang="da-DK" dirty="0"/>
          </a:p>
        </p:txBody>
      </p:sp>
      <p:sp>
        <p:nvSpPr>
          <p:cNvPr id="6" name="Title 1">
            <a:extLst>
              <a:ext uri="{FF2B5EF4-FFF2-40B4-BE49-F238E27FC236}">
                <a16:creationId xmlns:a16="http://schemas.microsoft.com/office/drawing/2014/main" id="{998BF2B1-8E77-4BDF-8600-1E02EEE65115}"/>
              </a:ext>
            </a:extLst>
          </p:cNvPr>
          <p:cNvSpPr txBox="1">
            <a:spLocks/>
          </p:cNvSpPr>
          <p:nvPr/>
        </p:nvSpPr>
        <p:spPr>
          <a:xfrm>
            <a:off x="6859711" y="812800"/>
            <a:ext cx="4519489" cy="406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1" kern="1200" spc="-70" baseline="0">
                <a:solidFill>
                  <a:schemeClr val="accent1"/>
                </a:solidFill>
                <a:latin typeface="+mj-lt"/>
                <a:ea typeface="+mj-ea"/>
                <a:cs typeface="+mj-cs"/>
              </a:defRPr>
            </a:lvl1pPr>
          </a:lstStyle>
          <a:p>
            <a:r>
              <a:rPr lang="da-DK" dirty="0" smtClean="0"/>
              <a:t>The </a:t>
            </a:r>
            <a:r>
              <a:rPr lang="da-DK" dirty="0" err="1" smtClean="0"/>
              <a:t>assigned</a:t>
            </a:r>
            <a:r>
              <a:rPr lang="da-DK" dirty="0" smtClean="0"/>
              <a:t> </a:t>
            </a:r>
            <a:r>
              <a:rPr lang="da-DK" dirty="0" err="1" smtClean="0"/>
              <a:t>task</a:t>
            </a:r>
            <a:endParaRPr lang="da-DK" dirty="0"/>
          </a:p>
        </p:txBody>
      </p:sp>
      <p:pic>
        <p:nvPicPr>
          <p:cNvPr id="7" name="Billede 26">
            <a:extLst>
              <a:ext uri="{FF2B5EF4-FFF2-40B4-BE49-F238E27FC236}">
                <a16:creationId xmlns:a16="http://schemas.microsoft.com/office/drawing/2014/main" id="{755A448A-20D8-4AF2-AB4E-ED270ECA6221}"/>
              </a:ext>
            </a:extLst>
          </p:cNvPr>
          <p:cNvPicPr/>
          <p:nvPr/>
        </p:nvPicPr>
        <p:blipFill>
          <a:blip r:embed="rId3">
            <a:extLst>
              <a:ext uri="{28A0092B-C50C-407E-A947-70E740481C1C}">
                <a14:useLocalDpi xmlns:a14="http://schemas.microsoft.com/office/drawing/2010/main" val="0"/>
              </a:ext>
            </a:extLst>
          </a:blip>
          <a:stretch>
            <a:fillRect/>
          </a:stretch>
        </p:blipFill>
        <p:spPr>
          <a:xfrm>
            <a:off x="6804185" y="1746316"/>
            <a:ext cx="4575015" cy="4191884"/>
          </a:xfrm>
          <a:prstGeom prst="rect">
            <a:avLst/>
          </a:prstGeom>
        </p:spPr>
      </p:pic>
      <p:grpSp>
        <p:nvGrpSpPr>
          <p:cNvPr id="17" name="Gruppe 16">
            <a:extLst>
              <a:ext uri="{FF2B5EF4-FFF2-40B4-BE49-F238E27FC236}">
                <a16:creationId xmlns:a16="http://schemas.microsoft.com/office/drawing/2014/main" id="{0F5CADA7-EB40-4273-932C-01E7611C55AD}"/>
              </a:ext>
            </a:extLst>
          </p:cNvPr>
          <p:cNvGrpSpPr/>
          <p:nvPr/>
        </p:nvGrpSpPr>
        <p:grpSpPr>
          <a:xfrm>
            <a:off x="812799" y="3784408"/>
            <a:ext cx="5006800" cy="612000"/>
            <a:chOff x="812799" y="3689097"/>
            <a:chExt cx="5006800" cy="612000"/>
          </a:xfrm>
        </p:grpSpPr>
        <p:sp>
          <p:nvSpPr>
            <p:cNvPr id="11" name="Text Placeholder 25">
              <a:extLst>
                <a:ext uri="{FF2B5EF4-FFF2-40B4-BE49-F238E27FC236}">
                  <a16:creationId xmlns:a16="http://schemas.microsoft.com/office/drawing/2014/main" id="{A3012E75-BDA3-416F-88FA-74F0DBF64AB2}"/>
                </a:ext>
              </a:extLst>
            </p:cNvPr>
            <p:cNvSpPr txBox="1">
              <a:spLocks/>
            </p:cNvSpPr>
            <p:nvPr/>
          </p:nvSpPr>
          <p:spPr>
            <a:xfrm>
              <a:off x="1607599" y="3830111"/>
              <a:ext cx="4212000" cy="406800"/>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r>
                <a:rPr lang="da-DK" sz="2000" dirty="0" smtClean="0"/>
                <a:t>High </a:t>
              </a:r>
              <a:r>
                <a:rPr lang="da-DK" sz="2000" dirty="0" err="1" smtClean="0"/>
                <a:t>user</a:t>
              </a:r>
              <a:r>
                <a:rPr lang="da-DK" sz="2000" dirty="0" smtClean="0"/>
                <a:t> </a:t>
              </a:r>
              <a:r>
                <a:rPr lang="da-DK" sz="2000" dirty="0" err="1" smtClean="0"/>
                <a:t>satisfaction</a:t>
              </a:r>
              <a:endParaRPr lang="da-DK" sz="2000" dirty="0"/>
            </a:p>
            <a:p>
              <a:endParaRPr lang="da-DK" sz="2000" b="1" dirty="0"/>
            </a:p>
          </p:txBody>
        </p:sp>
        <p:pic>
          <p:nvPicPr>
            <p:cNvPr id="12" name="Picture Placeholder 42">
              <a:extLst>
                <a:ext uri="{FF2B5EF4-FFF2-40B4-BE49-F238E27FC236}">
                  <a16:creationId xmlns:a16="http://schemas.microsoft.com/office/drawing/2014/main" id="{6FB33AB4-0B81-4A1C-BB71-402F981E3E4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69" r="769"/>
            <a:stretch>
              <a:fillRect/>
            </a:stretch>
          </p:blipFill>
          <p:spPr>
            <a:xfrm>
              <a:off x="812799" y="3689097"/>
              <a:ext cx="612000" cy="612000"/>
            </a:xfrm>
            <a:prstGeom prst="rect">
              <a:avLst/>
            </a:prstGeom>
          </p:spPr>
        </p:pic>
      </p:grpSp>
      <p:grpSp>
        <p:nvGrpSpPr>
          <p:cNvPr id="16" name="Gruppe 15">
            <a:extLst>
              <a:ext uri="{FF2B5EF4-FFF2-40B4-BE49-F238E27FC236}">
                <a16:creationId xmlns:a16="http://schemas.microsoft.com/office/drawing/2014/main" id="{FADFFD76-75C8-4C39-99BD-04389A1926BE}"/>
              </a:ext>
            </a:extLst>
          </p:cNvPr>
          <p:cNvGrpSpPr/>
          <p:nvPr/>
        </p:nvGrpSpPr>
        <p:grpSpPr>
          <a:xfrm>
            <a:off x="805164" y="2884117"/>
            <a:ext cx="5006800" cy="612000"/>
            <a:chOff x="805164" y="2623160"/>
            <a:chExt cx="5006800" cy="612000"/>
          </a:xfrm>
        </p:grpSpPr>
        <p:sp>
          <p:nvSpPr>
            <p:cNvPr id="9" name="Text Placeholder 9">
              <a:extLst>
                <a:ext uri="{FF2B5EF4-FFF2-40B4-BE49-F238E27FC236}">
                  <a16:creationId xmlns:a16="http://schemas.microsoft.com/office/drawing/2014/main" id="{B77CB55F-660B-47F2-B651-9F3BD68A8CAE}"/>
                </a:ext>
              </a:extLst>
            </p:cNvPr>
            <p:cNvSpPr txBox="1">
              <a:spLocks/>
            </p:cNvSpPr>
            <p:nvPr/>
          </p:nvSpPr>
          <p:spPr>
            <a:xfrm>
              <a:off x="1599964" y="2762104"/>
              <a:ext cx="4212000" cy="406800"/>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r>
                <a:rPr lang="da-DK" sz="2000" dirty="0" smtClean="0"/>
                <a:t>As </a:t>
              </a:r>
              <a:r>
                <a:rPr lang="da-DK" sz="2000" dirty="0" err="1" smtClean="0"/>
                <a:t>low</a:t>
              </a:r>
              <a:r>
                <a:rPr lang="da-DK" sz="2000" dirty="0" smtClean="0"/>
                <a:t> </a:t>
              </a:r>
              <a:r>
                <a:rPr lang="da-DK" sz="2000" dirty="0" err="1" smtClean="0"/>
                <a:t>costs</a:t>
              </a:r>
              <a:r>
                <a:rPr lang="da-DK" sz="2000" dirty="0" smtClean="0"/>
                <a:t> as </a:t>
              </a:r>
              <a:r>
                <a:rPr lang="da-DK" sz="2000" dirty="0" err="1" smtClean="0"/>
                <a:t>possible</a:t>
              </a:r>
              <a:endParaRPr lang="da-DK" sz="2000" dirty="0"/>
            </a:p>
          </p:txBody>
        </p:sp>
        <p:pic>
          <p:nvPicPr>
            <p:cNvPr id="13" name="Pladsholder til billede 27" descr="Nedadgående tendens">
              <a:extLst>
                <a:ext uri="{FF2B5EF4-FFF2-40B4-BE49-F238E27FC236}">
                  <a16:creationId xmlns:a16="http://schemas.microsoft.com/office/drawing/2014/main" id="{00AC5449-CB0E-4E20-92B1-299871CACD0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5164" y="2623160"/>
              <a:ext cx="612000" cy="612000"/>
            </a:xfrm>
            <a:prstGeom prst="rect">
              <a:avLst/>
            </a:prstGeom>
          </p:spPr>
        </p:pic>
      </p:grpSp>
      <p:grpSp>
        <p:nvGrpSpPr>
          <p:cNvPr id="3" name="Gruppe 2">
            <a:extLst>
              <a:ext uri="{FF2B5EF4-FFF2-40B4-BE49-F238E27FC236}">
                <a16:creationId xmlns:a16="http://schemas.microsoft.com/office/drawing/2014/main" id="{7A8DDA89-3F7D-4F44-B7C9-733252393B2C}"/>
              </a:ext>
            </a:extLst>
          </p:cNvPr>
          <p:cNvGrpSpPr/>
          <p:nvPr/>
        </p:nvGrpSpPr>
        <p:grpSpPr>
          <a:xfrm>
            <a:off x="805164" y="1983826"/>
            <a:ext cx="4952400" cy="612000"/>
            <a:chOff x="805164" y="2072314"/>
            <a:chExt cx="4952400" cy="612000"/>
          </a:xfrm>
        </p:grpSpPr>
        <p:sp>
          <p:nvSpPr>
            <p:cNvPr id="8" name="Text Placeholder 6">
              <a:extLst>
                <a:ext uri="{FF2B5EF4-FFF2-40B4-BE49-F238E27FC236}">
                  <a16:creationId xmlns:a16="http://schemas.microsoft.com/office/drawing/2014/main" id="{EA8D42F1-D6BA-4082-B176-1A648FABB4F1}"/>
                </a:ext>
              </a:extLst>
            </p:cNvPr>
            <p:cNvSpPr txBox="1">
              <a:spLocks/>
            </p:cNvSpPr>
            <p:nvPr/>
          </p:nvSpPr>
          <p:spPr>
            <a:xfrm>
              <a:off x="1599964" y="2161266"/>
              <a:ext cx="4157600" cy="406800"/>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r>
                <a:rPr lang="da-DK" sz="2000" dirty="0" smtClean="0"/>
                <a:t>Support </a:t>
              </a:r>
              <a:r>
                <a:rPr lang="da-DK" sz="2000" dirty="0" err="1" smtClean="0"/>
                <a:t>high</a:t>
              </a:r>
              <a:r>
                <a:rPr lang="da-DK" sz="2000" dirty="0" smtClean="0"/>
                <a:t> </a:t>
              </a:r>
              <a:r>
                <a:rPr lang="da-DK" sz="2000" dirty="0" err="1" smtClean="0"/>
                <a:t>employment</a:t>
              </a:r>
              <a:endParaRPr lang="da-DK" sz="2000" dirty="0"/>
            </a:p>
          </p:txBody>
        </p:sp>
        <p:pic>
          <p:nvPicPr>
            <p:cNvPr id="14" name="Picture Placeholder 37">
              <a:extLst>
                <a:ext uri="{FF2B5EF4-FFF2-40B4-BE49-F238E27FC236}">
                  <a16:creationId xmlns:a16="http://schemas.microsoft.com/office/drawing/2014/main" id="{7E3ABA61-7CFB-4EE8-9DAF-0E08A67C83A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5164" y="2072314"/>
              <a:ext cx="612000" cy="612000"/>
            </a:xfrm>
            <a:prstGeom prst="rect">
              <a:avLst/>
            </a:prstGeom>
          </p:spPr>
        </p:pic>
      </p:grpSp>
      <p:grpSp>
        <p:nvGrpSpPr>
          <p:cNvPr id="18" name="Gruppe 17">
            <a:extLst>
              <a:ext uri="{FF2B5EF4-FFF2-40B4-BE49-F238E27FC236}">
                <a16:creationId xmlns:a16="http://schemas.microsoft.com/office/drawing/2014/main" id="{9CC5784D-A0BD-4FA3-ADC3-F4E1F1234357}"/>
              </a:ext>
            </a:extLst>
          </p:cNvPr>
          <p:cNvGrpSpPr/>
          <p:nvPr/>
        </p:nvGrpSpPr>
        <p:grpSpPr>
          <a:xfrm>
            <a:off x="805164" y="4684698"/>
            <a:ext cx="5014435" cy="612000"/>
            <a:chOff x="805164" y="4684698"/>
            <a:chExt cx="5014435" cy="612000"/>
          </a:xfrm>
        </p:grpSpPr>
        <p:sp>
          <p:nvSpPr>
            <p:cNvPr id="10" name="Text Placeholder 22">
              <a:extLst>
                <a:ext uri="{FF2B5EF4-FFF2-40B4-BE49-F238E27FC236}">
                  <a16:creationId xmlns:a16="http://schemas.microsoft.com/office/drawing/2014/main" id="{C7602128-D4FA-4CCE-BB69-0492A6AB6841}"/>
                </a:ext>
              </a:extLst>
            </p:cNvPr>
            <p:cNvSpPr txBox="1">
              <a:spLocks/>
            </p:cNvSpPr>
            <p:nvPr/>
          </p:nvSpPr>
          <p:spPr>
            <a:xfrm>
              <a:off x="1607599" y="4787298"/>
              <a:ext cx="4212000" cy="406800"/>
            </a:xfrm>
            <a:prstGeom prst="rect">
              <a:avLst/>
            </a:prstGeom>
          </p:spPr>
          <p:txBody>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r>
                <a:rPr lang="da-DK" sz="2000" dirty="0" smtClean="0"/>
                <a:t>Simple and transparent</a:t>
              </a:r>
              <a:endParaRPr lang="da-DK" sz="2000" dirty="0"/>
            </a:p>
            <a:p>
              <a:endParaRPr lang="da-DK" sz="2000" b="1" dirty="0"/>
            </a:p>
          </p:txBody>
        </p:sp>
        <p:pic>
          <p:nvPicPr>
            <p:cNvPr id="15" name="Pladsholder til billede 35" descr="Oplysninger">
              <a:extLst>
                <a:ext uri="{FF2B5EF4-FFF2-40B4-BE49-F238E27FC236}">
                  <a16:creationId xmlns:a16="http://schemas.microsoft.com/office/drawing/2014/main" id="{2323F01B-F969-4034-9993-198525CADBB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5164" y="4684698"/>
              <a:ext cx="612000" cy="612000"/>
            </a:xfrm>
            <a:prstGeom prst="rect">
              <a:avLst/>
            </a:prstGeom>
          </p:spPr>
        </p:pic>
      </p:grpSp>
    </p:spTree>
    <p:extLst>
      <p:ext uri="{BB962C8B-B14F-4D97-AF65-F5344CB8AC3E}">
        <p14:creationId xmlns:p14="http://schemas.microsoft.com/office/powerpoint/2010/main" val="636081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75293D-C542-45FC-9644-E2D4AEEB17AF}"/>
              </a:ext>
            </a:extLst>
          </p:cNvPr>
          <p:cNvSpPr/>
          <p:nvPr/>
        </p:nvSpPr>
        <p:spPr>
          <a:xfrm>
            <a:off x="404879" y="-1"/>
            <a:ext cx="11104851" cy="5910263"/>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62000" tIns="162000" rIns="162000" bIns="162000" rtlCol="0" anchor="t">
            <a:noAutofit/>
          </a:bodyPr>
          <a:lstStyle/>
          <a:p>
            <a:pPr algn="l"/>
            <a:endParaRPr lang="da-DK" sz="1600" spc="-10" baseline="0" dirty="0" err="1">
              <a:solidFill>
                <a:schemeClr val="accent1"/>
              </a:solidFill>
            </a:endParaRPr>
          </a:p>
        </p:txBody>
      </p:sp>
      <p:sp>
        <p:nvSpPr>
          <p:cNvPr id="2" name="Title 1">
            <a:extLst>
              <a:ext uri="{FF2B5EF4-FFF2-40B4-BE49-F238E27FC236}">
                <a16:creationId xmlns:a16="http://schemas.microsoft.com/office/drawing/2014/main" id="{3FBEADAC-2C1D-4202-AC50-771D7D99EAB8}"/>
              </a:ext>
            </a:extLst>
          </p:cNvPr>
          <p:cNvSpPr>
            <a:spLocks noGrp="1"/>
          </p:cNvSpPr>
          <p:nvPr>
            <p:ph type="ctrTitle"/>
          </p:nvPr>
        </p:nvSpPr>
        <p:spPr>
          <a:xfrm>
            <a:off x="812800" y="4323327"/>
            <a:ext cx="7460762" cy="1239273"/>
          </a:xfrm>
        </p:spPr>
        <p:txBody>
          <a:bodyPr/>
          <a:lstStyle/>
          <a:p>
            <a:r>
              <a:rPr lang="da-DK" dirty="0" err="1" smtClean="0"/>
              <a:t>Diagnosis</a:t>
            </a:r>
            <a:endParaRPr lang="da-DK" dirty="0"/>
          </a:p>
        </p:txBody>
      </p:sp>
      <p:sp>
        <p:nvSpPr>
          <p:cNvPr id="4" name="Slide Number Placeholder 3">
            <a:extLst>
              <a:ext uri="{FF2B5EF4-FFF2-40B4-BE49-F238E27FC236}">
                <a16:creationId xmlns:a16="http://schemas.microsoft.com/office/drawing/2014/main" id="{FBBD1102-CD18-43D1-8FEB-048F494587A9}"/>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62680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DCEF-2C52-46B0-BED0-976D79B2E15F}"/>
              </a:ext>
            </a:extLst>
          </p:cNvPr>
          <p:cNvSpPr>
            <a:spLocks noGrp="1"/>
          </p:cNvSpPr>
          <p:nvPr>
            <p:ph type="title"/>
          </p:nvPr>
        </p:nvSpPr>
        <p:spPr/>
        <p:txBody>
          <a:bodyPr/>
          <a:lstStyle/>
          <a:p>
            <a:r>
              <a:rPr lang="da-DK" dirty="0" err="1" smtClean="0"/>
              <a:t>Number</a:t>
            </a:r>
            <a:r>
              <a:rPr lang="da-DK" dirty="0" smtClean="0"/>
              <a:t> of </a:t>
            </a:r>
            <a:r>
              <a:rPr lang="da-DK" dirty="0" err="1" smtClean="0"/>
              <a:t>target</a:t>
            </a:r>
            <a:r>
              <a:rPr lang="da-DK" dirty="0" smtClean="0"/>
              <a:t> </a:t>
            </a:r>
            <a:r>
              <a:rPr lang="da-DK" dirty="0" err="1" smtClean="0"/>
              <a:t>groups</a:t>
            </a:r>
            <a:r>
              <a:rPr lang="da-DK" dirty="0" smtClean="0"/>
              <a:t> and interventions/</a:t>
            </a:r>
            <a:r>
              <a:rPr lang="da-DK" dirty="0" err="1" smtClean="0"/>
              <a:t>rules</a:t>
            </a:r>
            <a:r>
              <a:rPr lang="da-DK" dirty="0" smtClean="0"/>
              <a:t> have </a:t>
            </a:r>
            <a:r>
              <a:rPr lang="da-DK" dirty="0" err="1" smtClean="0"/>
              <a:t>increased</a:t>
            </a:r>
            <a:r>
              <a:rPr lang="da-DK" dirty="0" smtClean="0"/>
              <a:t> </a:t>
            </a:r>
            <a:r>
              <a:rPr lang="da-DK" dirty="0" err="1" smtClean="0"/>
              <a:t>dramatically</a:t>
            </a:r>
            <a:r>
              <a:rPr lang="da-DK" dirty="0" smtClean="0"/>
              <a:t> over time </a:t>
            </a:r>
            <a:endParaRPr lang="da-DK" dirty="0"/>
          </a:p>
        </p:txBody>
      </p:sp>
      <p:sp>
        <p:nvSpPr>
          <p:cNvPr id="4" name="Slide Number Placeholder 3">
            <a:extLst>
              <a:ext uri="{FF2B5EF4-FFF2-40B4-BE49-F238E27FC236}">
                <a16:creationId xmlns:a16="http://schemas.microsoft.com/office/drawing/2014/main" id="{38635530-D2E0-470A-8A7E-09D46F8F5D1A}"/>
              </a:ext>
            </a:extLst>
          </p:cNvPr>
          <p:cNvSpPr>
            <a:spLocks noGrp="1"/>
          </p:cNvSpPr>
          <p:nvPr>
            <p:ph type="sldNum" sz="quarter" idx="12"/>
          </p:nvPr>
        </p:nvSpPr>
        <p:spPr/>
        <p:txBody>
          <a:bodyPr/>
          <a:lstStyle/>
          <a:p>
            <a:fld id="{24C8C45C-947F-4981-8B3F-4F32E973C901}" type="slidenum">
              <a:rPr lang="da-DK" smtClean="0"/>
              <a:pPr/>
              <a:t>6</a:t>
            </a:fld>
            <a:endParaRPr lang="da-DK" dirty="0"/>
          </a:p>
        </p:txBody>
      </p:sp>
      <p:sp>
        <p:nvSpPr>
          <p:cNvPr id="6" name="Tekstfelt 19">
            <a:extLst>
              <a:ext uri="{FF2B5EF4-FFF2-40B4-BE49-F238E27FC236}">
                <a16:creationId xmlns:a16="http://schemas.microsoft.com/office/drawing/2014/main" id="{6D6D4638-2B32-466B-800A-88D1230848D6}"/>
              </a:ext>
            </a:extLst>
          </p:cNvPr>
          <p:cNvSpPr txBox="1"/>
          <p:nvPr/>
        </p:nvSpPr>
        <p:spPr>
          <a:xfrm>
            <a:off x="5786462" y="3301121"/>
            <a:ext cx="555150" cy="863622"/>
          </a:xfrm>
          <a:prstGeom prst="rect">
            <a:avLst/>
          </a:prstGeom>
          <a:noFill/>
        </p:spPr>
        <p:txBody>
          <a:bodyPr wrap="square" lIns="0" tIns="0" rIns="0" bIns="0" rtlCol="0" anchor="ctr">
            <a:noAutofit/>
          </a:bodyPr>
          <a:lstStyle/>
          <a:p>
            <a:pPr algn="ctr"/>
            <a:r>
              <a:rPr lang="da-DK" sz="4800" b="1" spc="-10" dirty="0">
                <a:solidFill>
                  <a:schemeClr val="accent1"/>
                </a:solidFill>
                <a:latin typeface="MV Boli" panose="02000500030200090000" pitchFamily="2" charset="0"/>
                <a:cs typeface="MV Boli" panose="02000500030200090000" pitchFamily="2" charset="0"/>
              </a:rPr>
              <a:t>X</a:t>
            </a:r>
            <a:endParaRPr lang="da-DK" sz="4800" b="1" spc="-10" baseline="0" dirty="0">
              <a:solidFill>
                <a:schemeClr val="accent1"/>
              </a:solidFill>
              <a:latin typeface="MV Boli" panose="02000500030200090000" pitchFamily="2" charset="0"/>
              <a:cs typeface="MV Boli" panose="02000500030200090000" pitchFamily="2" charset="0"/>
            </a:endParaRPr>
          </a:p>
        </p:txBody>
      </p:sp>
      <p:sp>
        <p:nvSpPr>
          <p:cNvPr id="7" name="Tekstfelt 20">
            <a:extLst>
              <a:ext uri="{FF2B5EF4-FFF2-40B4-BE49-F238E27FC236}">
                <a16:creationId xmlns:a16="http://schemas.microsoft.com/office/drawing/2014/main" id="{D4D33220-401D-4599-BEC0-352DB0584D86}"/>
              </a:ext>
            </a:extLst>
          </p:cNvPr>
          <p:cNvSpPr txBox="1"/>
          <p:nvPr/>
        </p:nvSpPr>
        <p:spPr>
          <a:xfrm>
            <a:off x="2118715" y="5206989"/>
            <a:ext cx="555150" cy="863622"/>
          </a:xfrm>
          <a:prstGeom prst="rect">
            <a:avLst/>
          </a:prstGeom>
          <a:noFill/>
        </p:spPr>
        <p:txBody>
          <a:bodyPr wrap="square" lIns="0" tIns="0" rIns="0" bIns="0" rtlCol="0">
            <a:noAutofit/>
          </a:bodyPr>
          <a:lstStyle/>
          <a:p>
            <a:pPr algn="l"/>
            <a:r>
              <a:rPr lang="da-DK" sz="6000" b="1" spc="-10" dirty="0">
                <a:solidFill>
                  <a:schemeClr val="accent1"/>
                </a:solidFill>
                <a:latin typeface="MV Boli" panose="02000500030200090000" pitchFamily="2" charset="0"/>
                <a:cs typeface="MV Boli" panose="02000500030200090000" pitchFamily="2" charset="0"/>
              </a:rPr>
              <a:t>=</a:t>
            </a:r>
            <a:endParaRPr lang="da-DK" sz="6000" b="1" spc="-10" baseline="0" dirty="0">
              <a:solidFill>
                <a:schemeClr val="accent1"/>
              </a:solidFill>
              <a:latin typeface="MV Boli" panose="02000500030200090000" pitchFamily="2" charset="0"/>
              <a:cs typeface="MV Boli" panose="02000500030200090000" pitchFamily="2" charset="0"/>
            </a:endParaRPr>
          </a:p>
        </p:txBody>
      </p:sp>
      <p:grpSp>
        <p:nvGrpSpPr>
          <p:cNvPr id="3" name="Group 2">
            <a:extLst>
              <a:ext uri="{FF2B5EF4-FFF2-40B4-BE49-F238E27FC236}">
                <a16:creationId xmlns:a16="http://schemas.microsoft.com/office/drawing/2014/main" id="{9D515FA4-21FD-4C7C-A091-A85B3AC00E75}"/>
              </a:ext>
            </a:extLst>
          </p:cNvPr>
          <p:cNvGrpSpPr/>
          <p:nvPr/>
        </p:nvGrpSpPr>
        <p:grpSpPr>
          <a:xfrm>
            <a:off x="6350000" y="1576318"/>
            <a:ext cx="5029200" cy="3473778"/>
            <a:chOff x="812799" y="1555422"/>
            <a:chExt cx="5029200" cy="3473778"/>
          </a:xfrm>
        </p:grpSpPr>
        <p:graphicFrame>
          <p:nvGraphicFramePr>
            <p:cNvPr id="12" name="Diagram 15">
              <a:extLst>
                <a:ext uri="{FF2B5EF4-FFF2-40B4-BE49-F238E27FC236}">
                  <a16:creationId xmlns:a16="http://schemas.microsoft.com/office/drawing/2014/main" id="{02DD852F-A87D-48F8-A4A2-ABC8C63D0B46}"/>
                </a:ext>
              </a:extLst>
            </p:cNvPr>
            <p:cNvGraphicFramePr>
              <a:graphicFrameLocks/>
            </p:cNvGraphicFramePr>
            <p:nvPr>
              <p:extLst>
                <p:ext uri="{D42A27DB-BD31-4B8C-83A1-F6EECF244321}">
                  <p14:modId xmlns:p14="http://schemas.microsoft.com/office/powerpoint/2010/main" val="3686386689"/>
                </p:ext>
              </p:extLst>
            </p:nvPr>
          </p:nvGraphicFramePr>
          <p:xfrm>
            <a:off x="812799" y="1828800"/>
            <a:ext cx="50292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felt 2">
              <a:extLst>
                <a:ext uri="{FF2B5EF4-FFF2-40B4-BE49-F238E27FC236}">
                  <a16:creationId xmlns:a16="http://schemas.microsoft.com/office/drawing/2014/main" id="{9DD07966-C883-4173-BC49-CFA08C9E81BF}"/>
                </a:ext>
              </a:extLst>
            </p:cNvPr>
            <p:cNvSpPr txBox="1"/>
            <p:nvPr/>
          </p:nvSpPr>
          <p:spPr>
            <a:xfrm>
              <a:off x="1470533" y="1555422"/>
              <a:ext cx="3713731" cy="273378"/>
            </a:xfrm>
            <a:prstGeom prst="rect">
              <a:avLst/>
            </a:prstGeom>
            <a:noFill/>
          </p:spPr>
          <p:txBody>
            <a:bodyPr wrap="square" lIns="162000" tIns="162000" rIns="162000" bIns="162000" rtlCol="0">
              <a:noAutofit/>
            </a:bodyPr>
            <a:lstStyle/>
            <a:p>
              <a:pPr algn="l"/>
              <a:r>
                <a:rPr lang="da-DK" sz="1600" b="1" spc="-10" baseline="0" dirty="0" smtClean="0">
                  <a:solidFill>
                    <a:schemeClr val="accent1"/>
                  </a:solidFill>
                </a:rPr>
                <a:t># intervention types</a:t>
              </a:r>
              <a:endParaRPr lang="da-DK" sz="1600" b="1" spc="-10" baseline="0" dirty="0">
                <a:solidFill>
                  <a:schemeClr val="accent1"/>
                </a:solidFill>
              </a:endParaRPr>
            </a:p>
          </p:txBody>
        </p:sp>
      </p:grpSp>
      <p:sp>
        <p:nvSpPr>
          <p:cNvPr id="9" name="Tekstfelt 13">
            <a:extLst>
              <a:ext uri="{FF2B5EF4-FFF2-40B4-BE49-F238E27FC236}">
                <a16:creationId xmlns:a16="http://schemas.microsoft.com/office/drawing/2014/main" id="{E12BAE25-3F6F-40C2-84C4-21A81909A830}"/>
              </a:ext>
            </a:extLst>
          </p:cNvPr>
          <p:cNvSpPr txBox="1"/>
          <p:nvPr/>
        </p:nvSpPr>
        <p:spPr>
          <a:xfrm>
            <a:off x="2973139" y="5320552"/>
            <a:ext cx="7286405" cy="273378"/>
          </a:xfrm>
          <a:prstGeom prst="rect">
            <a:avLst/>
          </a:prstGeom>
          <a:noFill/>
        </p:spPr>
        <p:txBody>
          <a:bodyPr wrap="square" lIns="162000" tIns="162000" rIns="162000" bIns="162000" rtlCol="0">
            <a:noAutofit/>
          </a:bodyPr>
          <a:lstStyle/>
          <a:p>
            <a:pPr algn="l"/>
            <a:r>
              <a:rPr lang="da-DK" sz="1600" b="1" spc="-10" dirty="0" err="1" smtClean="0">
                <a:solidFill>
                  <a:schemeClr val="tx2">
                    <a:lumMod val="50000"/>
                  </a:schemeClr>
                </a:solidFill>
              </a:rPr>
              <a:t>Complexity</a:t>
            </a:r>
            <a:r>
              <a:rPr lang="da-DK" sz="1600" b="1" spc="-10" dirty="0" smtClean="0">
                <a:solidFill>
                  <a:schemeClr val="tx2">
                    <a:lumMod val="50000"/>
                  </a:schemeClr>
                </a:solidFill>
              </a:rPr>
              <a:t> and </a:t>
            </a:r>
            <a:r>
              <a:rPr lang="da-DK" sz="1600" b="1" spc="-10" dirty="0" err="1" smtClean="0">
                <a:solidFill>
                  <a:schemeClr val="tx2">
                    <a:lumMod val="50000"/>
                  </a:schemeClr>
                </a:solidFill>
              </a:rPr>
              <a:t>special</a:t>
            </a:r>
            <a:r>
              <a:rPr lang="da-DK" sz="1600" b="1" spc="-10" dirty="0" smtClean="0">
                <a:solidFill>
                  <a:schemeClr val="tx2">
                    <a:lumMod val="50000"/>
                  </a:schemeClr>
                </a:solidFill>
              </a:rPr>
              <a:t> </a:t>
            </a:r>
            <a:r>
              <a:rPr lang="da-DK" sz="1600" b="1" spc="-10" dirty="0" err="1" smtClean="0">
                <a:solidFill>
                  <a:schemeClr val="tx2">
                    <a:lumMod val="50000"/>
                  </a:schemeClr>
                </a:solidFill>
              </a:rPr>
              <a:t>rules</a:t>
            </a:r>
            <a:r>
              <a:rPr lang="da-DK" sz="1600" b="1" spc="-10" dirty="0" smtClean="0">
                <a:solidFill>
                  <a:schemeClr val="tx2">
                    <a:lumMod val="50000"/>
                  </a:schemeClr>
                </a:solidFill>
              </a:rPr>
              <a:t> for </a:t>
            </a:r>
            <a:r>
              <a:rPr lang="da-DK" sz="1600" b="1" spc="-10" dirty="0" err="1" smtClean="0">
                <a:solidFill>
                  <a:schemeClr val="tx2">
                    <a:lumMod val="50000"/>
                  </a:schemeClr>
                </a:solidFill>
              </a:rPr>
              <a:t>different</a:t>
            </a:r>
            <a:r>
              <a:rPr lang="da-DK" sz="1600" b="1" spc="-10" dirty="0" smtClean="0">
                <a:solidFill>
                  <a:schemeClr val="tx2">
                    <a:lumMod val="50000"/>
                  </a:schemeClr>
                </a:solidFill>
              </a:rPr>
              <a:t> </a:t>
            </a:r>
            <a:r>
              <a:rPr lang="da-DK" sz="1600" b="1" spc="-10" dirty="0" err="1" smtClean="0">
                <a:solidFill>
                  <a:schemeClr val="tx2">
                    <a:lumMod val="50000"/>
                  </a:schemeClr>
                </a:solidFill>
              </a:rPr>
              <a:t>target</a:t>
            </a:r>
            <a:r>
              <a:rPr lang="da-DK" sz="1600" b="1" spc="-10" dirty="0" smtClean="0">
                <a:solidFill>
                  <a:schemeClr val="tx2">
                    <a:lumMod val="50000"/>
                  </a:schemeClr>
                </a:solidFill>
              </a:rPr>
              <a:t> </a:t>
            </a:r>
            <a:r>
              <a:rPr lang="da-DK" sz="1600" b="1" spc="-10" dirty="0" err="1" smtClean="0">
                <a:solidFill>
                  <a:schemeClr val="tx2">
                    <a:lumMod val="50000"/>
                  </a:schemeClr>
                </a:solidFill>
              </a:rPr>
              <a:t>groups</a:t>
            </a:r>
            <a:endParaRPr lang="da-DK" sz="1600" b="1" spc="-10" baseline="0" dirty="0">
              <a:solidFill>
                <a:schemeClr val="tx2">
                  <a:lumMod val="50000"/>
                </a:schemeClr>
              </a:solidFill>
            </a:endParaRPr>
          </a:p>
        </p:txBody>
      </p:sp>
      <p:grpSp>
        <p:nvGrpSpPr>
          <p:cNvPr id="5" name="Group 4">
            <a:extLst>
              <a:ext uri="{FF2B5EF4-FFF2-40B4-BE49-F238E27FC236}">
                <a16:creationId xmlns:a16="http://schemas.microsoft.com/office/drawing/2014/main" id="{29D9B43E-F19C-42B3-9FD9-300128FE0923}"/>
              </a:ext>
            </a:extLst>
          </p:cNvPr>
          <p:cNvGrpSpPr/>
          <p:nvPr/>
        </p:nvGrpSpPr>
        <p:grpSpPr>
          <a:xfrm>
            <a:off x="812799" y="1576318"/>
            <a:ext cx="5029200" cy="3473778"/>
            <a:chOff x="6553199" y="1555422"/>
            <a:chExt cx="5029200" cy="3473778"/>
          </a:xfrm>
        </p:grpSpPr>
        <p:graphicFrame>
          <p:nvGraphicFramePr>
            <p:cNvPr id="11" name="Diagram 16">
              <a:extLst>
                <a:ext uri="{FF2B5EF4-FFF2-40B4-BE49-F238E27FC236}">
                  <a16:creationId xmlns:a16="http://schemas.microsoft.com/office/drawing/2014/main" id="{49A8996E-3893-4834-A006-268E7ABFBA4F}"/>
                </a:ext>
              </a:extLst>
            </p:cNvPr>
            <p:cNvGraphicFramePr>
              <a:graphicFrameLocks/>
            </p:cNvGraphicFramePr>
            <p:nvPr>
              <p:extLst>
                <p:ext uri="{D42A27DB-BD31-4B8C-83A1-F6EECF244321}">
                  <p14:modId xmlns:p14="http://schemas.microsoft.com/office/powerpoint/2010/main" val="2297344274"/>
                </p:ext>
              </p:extLst>
            </p:nvPr>
          </p:nvGraphicFramePr>
          <p:xfrm>
            <a:off x="6553199" y="1828800"/>
            <a:ext cx="5029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kstfelt 14">
              <a:extLst>
                <a:ext uri="{FF2B5EF4-FFF2-40B4-BE49-F238E27FC236}">
                  <a16:creationId xmlns:a16="http://schemas.microsoft.com/office/drawing/2014/main" id="{D9D49EFB-0777-4FFD-8DF3-E0E8E91AD71F}"/>
                </a:ext>
              </a:extLst>
            </p:cNvPr>
            <p:cNvSpPr txBox="1"/>
            <p:nvPr/>
          </p:nvSpPr>
          <p:spPr>
            <a:xfrm>
              <a:off x="7636537" y="1555422"/>
              <a:ext cx="2862523" cy="273378"/>
            </a:xfrm>
            <a:prstGeom prst="rect">
              <a:avLst/>
            </a:prstGeom>
            <a:noFill/>
          </p:spPr>
          <p:txBody>
            <a:bodyPr wrap="square" lIns="162000" tIns="162000" rIns="162000" bIns="162000" rtlCol="0">
              <a:noAutofit/>
            </a:bodyPr>
            <a:lstStyle/>
            <a:p>
              <a:r>
                <a:rPr lang="da-DK" sz="1600" b="1" spc="-10" baseline="0" dirty="0" smtClean="0">
                  <a:solidFill>
                    <a:schemeClr val="accent1"/>
                  </a:solidFill>
                </a:rPr>
                <a:t># </a:t>
              </a:r>
              <a:r>
                <a:rPr lang="da-DK" sz="1600" b="1" spc="-10" baseline="0" dirty="0" err="1" smtClean="0">
                  <a:solidFill>
                    <a:schemeClr val="accent1"/>
                  </a:solidFill>
                </a:rPr>
                <a:t>target</a:t>
              </a:r>
              <a:r>
                <a:rPr lang="da-DK" sz="1600" b="1" spc="-10" baseline="0" dirty="0" smtClean="0">
                  <a:solidFill>
                    <a:schemeClr val="accent1"/>
                  </a:solidFill>
                </a:rPr>
                <a:t> </a:t>
              </a:r>
              <a:r>
                <a:rPr lang="da-DK" sz="1600" b="1" spc="-10" baseline="0" dirty="0" err="1" smtClean="0">
                  <a:solidFill>
                    <a:schemeClr val="accent1"/>
                  </a:solidFill>
                </a:rPr>
                <a:t>groups</a:t>
              </a:r>
              <a:endParaRPr lang="da-DK" sz="1600" b="1" spc="-10" baseline="0" dirty="0">
                <a:solidFill>
                  <a:schemeClr val="accent1"/>
                </a:solidFill>
              </a:endParaRPr>
            </a:p>
          </p:txBody>
        </p:sp>
      </p:grpSp>
    </p:spTree>
    <p:extLst>
      <p:ext uri="{BB962C8B-B14F-4D97-AF65-F5344CB8AC3E}">
        <p14:creationId xmlns:p14="http://schemas.microsoft.com/office/powerpoint/2010/main" val="2304497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0451E09-4E54-4EAB-BF42-B5382FC499B2}"/>
              </a:ext>
            </a:extLst>
          </p:cNvPr>
          <p:cNvSpPr>
            <a:spLocks noGrp="1"/>
          </p:cNvSpPr>
          <p:nvPr>
            <p:ph type="sldNum" sz="quarter" idx="12"/>
          </p:nvPr>
        </p:nvSpPr>
        <p:spPr/>
        <p:txBody>
          <a:bodyPr/>
          <a:lstStyle/>
          <a:p>
            <a:fld id="{24C8C45C-947F-4981-8B3F-4F32E973C901}" type="slidenum">
              <a:rPr lang="da-DK" smtClean="0"/>
              <a:pPr/>
              <a:t>7</a:t>
            </a:fld>
            <a:endParaRPr lang="da-DK" dirty="0"/>
          </a:p>
        </p:txBody>
      </p:sp>
      <p:pic>
        <p:nvPicPr>
          <p:cNvPr id="9" name="Billede 9">
            <a:extLst>
              <a:ext uri="{FF2B5EF4-FFF2-40B4-BE49-F238E27FC236}">
                <a16:creationId xmlns:a16="http://schemas.microsoft.com/office/drawing/2014/main" id="{92161741-B826-4773-96D8-AA7AFADDD171}"/>
              </a:ext>
            </a:extLst>
          </p:cNvPr>
          <p:cNvPicPr/>
          <p:nvPr/>
        </p:nvPicPr>
        <p:blipFill>
          <a:blip r:embed="rId3"/>
          <a:stretch>
            <a:fillRect/>
          </a:stretch>
        </p:blipFill>
        <p:spPr>
          <a:xfrm>
            <a:off x="4926" y="8926"/>
            <a:ext cx="5447071" cy="6849074"/>
          </a:xfrm>
          <a:prstGeom prst="rect">
            <a:avLst/>
          </a:prstGeom>
        </p:spPr>
      </p:pic>
      <p:sp>
        <p:nvSpPr>
          <p:cNvPr id="8" name="Title 1">
            <a:extLst>
              <a:ext uri="{FF2B5EF4-FFF2-40B4-BE49-F238E27FC236}">
                <a16:creationId xmlns:a16="http://schemas.microsoft.com/office/drawing/2014/main" id="{716E72A8-D136-497A-94AD-5E3B94603F7C}"/>
              </a:ext>
            </a:extLst>
          </p:cNvPr>
          <p:cNvSpPr>
            <a:spLocks noGrp="1"/>
          </p:cNvSpPr>
          <p:nvPr>
            <p:ph type="title"/>
          </p:nvPr>
        </p:nvSpPr>
        <p:spPr>
          <a:xfrm>
            <a:off x="6077976" y="812801"/>
            <a:ext cx="5689600" cy="1219200"/>
          </a:xfrm>
        </p:spPr>
        <p:txBody>
          <a:bodyPr/>
          <a:lstStyle/>
          <a:p>
            <a:r>
              <a:rPr lang="da-DK" dirty="0"/>
              <a:t>Central, </a:t>
            </a:r>
            <a:r>
              <a:rPr lang="da-DK" dirty="0" err="1" smtClean="0"/>
              <a:t>heavily</a:t>
            </a:r>
            <a:r>
              <a:rPr lang="da-DK" dirty="0" smtClean="0"/>
              <a:t> </a:t>
            </a:r>
            <a:r>
              <a:rPr lang="da-DK" dirty="0" err="1" smtClean="0"/>
              <a:t>regulated</a:t>
            </a:r>
            <a:r>
              <a:rPr lang="da-DK" dirty="0" smtClean="0"/>
              <a:t>  processes/</a:t>
            </a:r>
            <a:r>
              <a:rPr lang="da-DK" dirty="0" err="1" smtClean="0"/>
              <a:t>policies</a:t>
            </a:r>
            <a:endParaRPr lang="da-DK" dirty="0"/>
          </a:p>
        </p:txBody>
      </p:sp>
      <p:sp>
        <p:nvSpPr>
          <p:cNvPr id="10" name="Content Placeholder 2">
            <a:extLst>
              <a:ext uri="{FF2B5EF4-FFF2-40B4-BE49-F238E27FC236}">
                <a16:creationId xmlns:a16="http://schemas.microsoft.com/office/drawing/2014/main" id="{6A24E4C4-A49C-4E8C-A9F0-41D09D4F0B2E}"/>
              </a:ext>
            </a:extLst>
          </p:cNvPr>
          <p:cNvSpPr>
            <a:spLocks noGrp="1"/>
          </p:cNvSpPr>
          <p:nvPr>
            <p:ph idx="1"/>
          </p:nvPr>
        </p:nvSpPr>
        <p:spPr>
          <a:xfrm>
            <a:off x="6077975" y="1798820"/>
            <a:ext cx="5689601" cy="3839981"/>
          </a:xfrm>
        </p:spPr>
        <p:txBody>
          <a:bodyPr/>
          <a:lstStyle/>
          <a:p>
            <a:pPr marL="0" indent="0">
              <a:buNone/>
            </a:pPr>
            <a:r>
              <a:rPr lang="da-DK" b="1" dirty="0" smtClean="0">
                <a:solidFill>
                  <a:schemeClr val="tx2">
                    <a:lumMod val="50000"/>
                  </a:schemeClr>
                </a:solidFill>
              </a:rPr>
              <a:t>Client: </a:t>
            </a:r>
            <a:r>
              <a:rPr lang="da-DK" b="1" dirty="0" err="1" smtClean="0">
                <a:solidFill>
                  <a:schemeClr val="tx2">
                    <a:lumMod val="50000"/>
                  </a:schemeClr>
                </a:solidFill>
              </a:rPr>
              <a:t>When</a:t>
            </a:r>
            <a:r>
              <a:rPr lang="da-DK" b="1" dirty="0" smtClean="0">
                <a:solidFill>
                  <a:schemeClr val="tx2">
                    <a:lumMod val="50000"/>
                  </a:schemeClr>
                </a:solidFill>
              </a:rPr>
              <a:t> to upload </a:t>
            </a:r>
            <a:r>
              <a:rPr lang="da-DK" b="1" dirty="0" err="1" smtClean="0">
                <a:solidFill>
                  <a:schemeClr val="tx2">
                    <a:lumMod val="50000"/>
                  </a:schemeClr>
                </a:solidFill>
              </a:rPr>
              <a:t>upload</a:t>
            </a:r>
            <a:r>
              <a:rPr lang="da-DK" b="1" dirty="0" smtClean="0">
                <a:solidFill>
                  <a:schemeClr val="tx2">
                    <a:lumMod val="50000"/>
                  </a:schemeClr>
                </a:solidFill>
              </a:rPr>
              <a:t> CV?</a:t>
            </a:r>
            <a:endParaRPr lang="da-DK" b="1" dirty="0">
              <a:solidFill>
                <a:schemeClr val="tx2">
                  <a:lumMod val="50000"/>
                </a:schemeClr>
              </a:solidFill>
            </a:endParaRPr>
          </a:p>
          <a:p>
            <a:pPr>
              <a:spcAft>
                <a:spcPts val="2400"/>
              </a:spcAft>
              <a:buClr>
                <a:srgbClr val="209185"/>
              </a:buClr>
            </a:pPr>
            <a:r>
              <a:rPr lang="da-DK" dirty="0" smtClean="0"/>
              <a:t>UI </a:t>
            </a:r>
            <a:r>
              <a:rPr lang="da-DK" dirty="0" err="1" smtClean="0"/>
              <a:t>benefit</a:t>
            </a:r>
            <a:r>
              <a:rPr lang="da-DK" dirty="0" smtClean="0"/>
              <a:t> recipients </a:t>
            </a:r>
            <a:r>
              <a:rPr lang="da-DK" dirty="0" err="1" smtClean="0"/>
              <a:t>before</a:t>
            </a:r>
            <a:r>
              <a:rPr lang="da-DK" dirty="0" smtClean="0"/>
              <a:t> 2 </a:t>
            </a:r>
            <a:r>
              <a:rPr lang="da-DK" dirty="0" err="1" smtClean="0"/>
              <a:t>weeks</a:t>
            </a:r>
            <a:r>
              <a:rPr lang="da-DK" dirty="0" smtClean="0"/>
              <a:t>, </a:t>
            </a:r>
            <a:r>
              <a:rPr lang="da-DK" dirty="0" err="1" smtClean="0"/>
              <a:t>while</a:t>
            </a:r>
            <a:r>
              <a:rPr lang="da-DK" dirty="0" smtClean="0"/>
              <a:t> for ‘job </a:t>
            </a:r>
            <a:r>
              <a:rPr lang="da-DK" dirty="0" err="1" smtClean="0"/>
              <a:t>ready</a:t>
            </a:r>
            <a:r>
              <a:rPr lang="da-DK" dirty="0" smtClean="0"/>
              <a:t>’ social assistance recipients </a:t>
            </a:r>
            <a:r>
              <a:rPr lang="da-DK" dirty="0" err="1" smtClean="0"/>
              <a:t>before</a:t>
            </a:r>
            <a:r>
              <a:rPr lang="da-DK" dirty="0" smtClean="0"/>
              <a:t> 3 </a:t>
            </a:r>
            <a:r>
              <a:rPr lang="da-DK" dirty="0" err="1" smtClean="0"/>
              <a:t>weeks</a:t>
            </a:r>
            <a:endParaRPr lang="da-DK" dirty="0"/>
          </a:p>
          <a:p>
            <a:pPr marL="0" indent="0">
              <a:buNone/>
            </a:pPr>
            <a:r>
              <a:rPr lang="da-DK" b="1" dirty="0" err="1" smtClean="0">
                <a:solidFill>
                  <a:schemeClr val="tx2">
                    <a:lumMod val="50000"/>
                  </a:schemeClr>
                </a:solidFill>
              </a:rPr>
              <a:t>Caseworker</a:t>
            </a:r>
            <a:r>
              <a:rPr lang="da-DK" b="1" dirty="0" smtClean="0">
                <a:solidFill>
                  <a:schemeClr val="tx2">
                    <a:lumMod val="50000"/>
                  </a:schemeClr>
                </a:solidFill>
              </a:rPr>
              <a:t>: Right and obligation to </a:t>
            </a:r>
            <a:r>
              <a:rPr lang="da-DK" b="1" dirty="0" err="1" smtClean="0">
                <a:solidFill>
                  <a:schemeClr val="tx2">
                    <a:lumMod val="50000"/>
                  </a:schemeClr>
                </a:solidFill>
              </a:rPr>
              <a:t>meet</a:t>
            </a:r>
            <a:r>
              <a:rPr lang="da-DK" b="1" dirty="0" smtClean="0">
                <a:solidFill>
                  <a:schemeClr val="tx2">
                    <a:lumMod val="50000"/>
                  </a:schemeClr>
                </a:solidFill>
              </a:rPr>
              <a:t> private </a:t>
            </a:r>
            <a:r>
              <a:rPr lang="da-DK" b="1" dirty="0" err="1" smtClean="0">
                <a:solidFill>
                  <a:schemeClr val="tx2">
                    <a:lumMod val="50000"/>
                  </a:schemeClr>
                </a:solidFill>
              </a:rPr>
              <a:t>provider</a:t>
            </a:r>
            <a:r>
              <a:rPr lang="da-DK" b="1" dirty="0" smtClean="0">
                <a:solidFill>
                  <a:schemeClr val="tx2">
                    <a:lumMod val="50000"/>
                  </a:schemeClr>
                </a:solidFill>
              </a:rPr>
              <a:t> for </a:t>
            </a:r>
            <a:r>
              <a:rPr lang="da-DK" b="1" u="sng" dirty="0" err="1" smtClean="0">
                <a:solidFill>
                  <a:schemeClr val="tx2">
                    <a:lumMod val="50000"/>
                  </a:schemeClr>
                </a:solidFill>
              </a:rPr>
              <a:t>one</a:t>
            </a:r>
            <a:r>
              <a:rPr lang="da-DK" b="1" dirty="0" smtClean="0">
                <a:solidFill>
                  <a:schemeClr val="tx2">
                    <a:lumMod val="50000"/>
                  </a:schemeClr>
                </a:solidFill>
              </a:rPr>
              <a:t> </a:t>
            </a:r>
            <a:r>
              <a:rPr lang="da-DK" b="1" dirty="0" err="1" smtClean="0">
                <a:solidFill>
                  <a:schemeClr val="tx2">
                    <a:lumMod val="50000"/>
                  </a:schemeClr>
                </a:solidFill>
              </a:rPr>
              <a:t>target</a:t>
            </a:r>
            <a:r>
              <a:rPr lang="da-DK" b="1" dirty="0" smtClean="0">
                <a:solidFill>
                  <a:schemeClr val="tx2">
                    <a:lumMod val="50000"/>
                  </a:schemeClr>
                </a:solidFill>
              </a:rPr>
              <a:t> </a:t>
            </a:r>
            <a:r>
              <a:rPr lang="da-DK" b="1" dirty="0" err="1" smtClean="0">
                <a:solidFill>
                  <a:schemeClr val="tx2">
                    <a:lumMod val="50000"/>
                  </a:schemeClr>
                </a:solidFill>
              </a:rPr>
              <a:t>group</a:t>
            </a:r>
            <a:endParaRPr lang="da-DK" b="1" dirty="0">
              <a:solidFill>
                <a:schemeClr val="tx2">
                  <a:lumMod val="50000"/>
                </a:schemeClr>
              </a:solidFill>
            </a:endParaRPr>
          </a:p>
          <a:p>
            <a:pPr>
              <a:spcAft>
                <a:spcPts val="0"/>
              </a:spcAft>
              <a:buClr>
                <a:srgbClr val="209185"/>
              </a:buClr>
            </a:pPr>
            <a:r>
              <a:rPr lang="da-DK" dirty="0" smtClean="0"/>
              <a:t>For </a:t>
            </a:r>
            <a:r>
              <a:rPr lang="da-DK" dirty="0" err="1" smtClean="0"/>
              <a:t>those</a:t>
            </a:r>
            <a:r>
              <a:rPr lang="da-DK" dirty="0" smtClean="0"/>
              <a:t> </a:t>
            </a:r>
            <a:r>
              <a:rPr lang="da-DK" dirty="0" err="1" smtClean="0"/>
              <a:t>visited</a:t>
            </a:r>
            <a:r>
              <a:rPr lang="da-DK" dirty="0" smtClean="0"/>
              <a:t> to ‘fleksjob (</a:t>
            </a:r>
            <a:r>
              <a:rPr lang="da-DK" dirty="0" err="1" smtClean="0"/>
              <a:t>receiving</a:t>
            </a:r>
            <a:r>
              <a:rPr lang="da-DK" dirty="0" smtClean="0"/>
              <a:t> </a:t>
            </a:r>
            <a:r>
              <a:rPr lang="da-DK" dirty="0" err="1" smtClean="0"/>
              <a:t>unemployment</a:t>
            </a:r>
            <a:r>
              <a:rPr lang="da-DK" dirty="0" smtClean="0"/>
              <a:t> assistance) the case </a:t>
            </a:r>
            <a:r>
              <a:rPr lang="da-DK" dirty="0" err="1" smtClean="0"/>
              <a:t>worker</a:t>
            </a:r>
            <a:r>
              <a:rPr lang="da-DK" dirty="0" smtClean="0"/>
              <a:t> has to </a:t>
            </a:r>
            <a:r>
              <a:rPr lang="da-DK" dirty="0" err="1" smtClean="0"/>
              <a:t>inform</a:t>
            </a:r>
            <a:r>
              <a:rPr lang="da-DK" dirty="0" smtClean="0"/>
              <a:t> </a:t>
            </a:r>
            <a:r>
              <a:rPr lang="da-DK" dirty="0" err="1" smtClean="0"/>
              <a:t>client</a:t>
            </a:r>
            <a:r>
              <a:rPr lang="da-DK" dirty="0" smtClean="0"/>
              <a:t> </a:t>
            </a:r>
            <a:r>
              <a:rPr lang="da-DK" dirty="0" err="1" smtClean="0"/>
              <a:t>after</a:t>
            </a:r>
            <a:r>
              <a:rPr lang="da-DK" dirty="0" smtClean="0"/>
              <a:t> 6 </a:t>
            </a:r>
            <a:r>
              <a:rPr lang="da-DK" dirty="0" err="1" smtClean="0"/>
              <a:t>month</a:t>
            </a:r>
            <a:r>
              <a:rPr lang="da-DK" dirty="0" smtClean="0"/>
              <a:t> </a:t>
            </a:r>
            <a:r>
              <a:rPr lang="da-DK" dirty="0" err="1" smtClean="0"/>
              <a:t>abour</a:t>
            </a:r>
            <a:r>
              <a:rPr lang="da-DK" dirty="0" smtClean="0"/>
              <a:t> a right to </a:t>
            </a:r>
            <a:r>
              <a:rPr lang="da-DK" dirty="0" err="1" smtClean="0"/>
              <a:t>meet</a:t>
            </a:r>
            <a:r>
              <a:rPr lang="da-DK" dirty="0" smtClean="0"/>
              <a:t> with a private </a:t>
            </a:r>
            <a:r>
              <a:rPr lang="da-DK" dirty="0" err="1" smtClean="0"/>
              <a:t>provider</a:t>
            </a:r>
            <a:r>
              <a:rPr lang="da-DK" dirty="0" smtClean="0"/>
              <a:t>, </a:t>
            </a:r>
            <a:r>
              <a:rPr lang="da-DK" dirty="0" err="1" smtClean="0"/>
              <a:t>while</a:t>
            </a:r>
            <a:r>
              <a:rPr lang="da-DK" dirty="0" smtClean="0"/>
              <a:t> </a:t>
            </a:r>
            <a:r>
              <a:rPr lang="da-DK" dirty="0" err="1" smtClean="0"/>
              <a:t>after</a:t>
            </a:r>
            <a:r>
              <a:rPr lang="da-DK" dirty="0" smtClean="0"/>
              <a:t> 12 </a:t>
            </a:r>
            <a:r>
              <a:rPr lang="da-DK" dirty="0" err="1" smtClean="0"/>
              <a:t>months</a:t>
            </a:r>
            <a:r>
              <a:rPr lang="da-DK" dirty="0" smtClean="0"/>
              <a:t> </a:t>
            </a:r>
            <a:r>
              <a:rPr lang="da-DK" dirty="0" err="1" smtClean="0"/>
              <a:t>it’s</a:t>
            </a:r>
            <a:r>
              <a:rPr lang="da-DK" dirty="0" smtClean="0"/>
              <a:t> an obligation</a:t>
            </a:r>
          </a:p>
          <a:p>
            <a:pPr>
              <a:spcAft>
                <a:spcPts val="2400"/>
              </a:spcAft>
              <a:buClr>
                <a:srgbClr val="209185"/>
              </a:buClr>
            </a:pPr>
            <a:r>
              <a:rPr lang="da-DK" dirty="0" smtClean="0"/>
              <a:t>No </a:t>
            </a:r>
            <a:r>
              <a:rPr lang="da-DK" dirty="0" err="1" smtClean="0"/>
              <a:t>similar</a:t>
            </a:r>
            <a:r>
              <a:rPr lang="da-DK" dirty="0" smtClean="0"/>
              <a:t> </a:t>
            </a:r>
            <a:r>
              <a:rPr lang="da-DK" dirty="0" err="1" smtClean="0"/>
              <a:t>rule</a:t>
            </a:r>
            <a:r>
              <a:rPr lang="da-DK" dirty="0" smtClean="0"/>
              <a:t> for </a:t>
            </a:r>
            <a:r>
              <a:rPr lang="da-DK" dirty="0" err="1" smtClean="0"/>
              <a:t>other</a:t>
            </a:r>
            <a:r>
              <a:rPr lang="da-DK" dirty="0" smtClean="0"/>
              <a:t> </a:t>
            </a:r>
            <a:r>
              <a:rPr lang="da-DK" dirty="0" err="1" smtClean="0"/>
              <a:t>target</a:t>
            </a:r>
            <a:r>
              <a:rPr lang="da-DK" dirty="0" smtClean="0"/>
              <a:t> </a:t>
            </a:r>
            <a:r>
              <a:rPr lang="da-DK" dirty="0" err="1" smtClean="0"/>
              <a:t>groups</a:t>
            </a:r>
            <a:endParaRPr lang="da-DK" dirty="0"/>
          </a:p>
          <a:p>
            <a:pPr marL="0" indent="0">
              <a:buNone/>
            </a:pPr>
            <a:r>
              <a:rPr lang="da-DK" b="1" dirty="0" smtClean="0">
                <a:solidFill>
                  <a:schemeClr val="tx2">
                    <a:lumMod val="50000"/>
                  </a:schemeClr>
                </a:solidFill>
              </a:rPr>
              <a:t>Administration: </a:t>
            </a:r>
            <a:r>
              <a:rPr lang="da-DK" b="1" dirty="0" err="1" smtClean="0">
                <a:solidFill>
                  <a:schemeClr val="tx2">
                    <a:lumMod val="50000"/>
                  </a:schemeClr>
                </a:solidFill>
              </a:rPr>
              <a:t>Practises</a:t>
            </a:r>
            <a:r>
              <a:rPr lang="da-DK" b="1" dirty="0" smtClean="0">
                <a:solidFill>
                  <a:schemeClr val="tx2">
                    <a:lumMod val="50000"/>
                  </a:schemeClr>
                </a:solidFill>
              </a:rPr>
              <a:t> re. </a:t>
            </a:r>
            <a:r>
              <a:rPr lang="da-DK" b="1" dirty="0" err="1" smtClean="0">
                <a:solidFill>
                  <a:schemeClr val="tx2">
                    <a:lumMod val="50000"/>
                  </a:schemeClr>
                </a:solidFill>
              </a:rPr>
              <a:t>sanction</a:t>
            </a:r>
            <a:r>
              <a:rPr lang="da-DK" b="1" dirty="0" smtClean="0">
                <a:solidFill>
                  <a:schemeClr val="tx2">
                    <a:lumMod val="50000"/>
                  </a:schemeClr>
                </a:solidFill>
              </a:rPr>
              <a:t> </a:t>
            </a:r>
            <a:r>
              <a:rPr lang="da-DK" b="1" dirty="0" err="1" smtClean="0">
                <a:solidFill>
                  <a:schemeClr val="tx2">
                    <a:lumMod val="50000"/>
                  </a:schemeClr>
                </a:solidFill>
              </a:rPr>
              <a:t>regulation</a:t>
            </a:r>
            <a:endParaRPr lang="da-DK" b="1" dirty="0">
              <a:solidFill>
                <a:schemeClr val="tx2">
                  <a:lumMod val="50000"/>
                </a:schemeClr>
              </a:solidFill>
            </a:endParaRPr>
          </a:p>
          <a:p>
            <a:pPr>
              <a:buClr>
                <a:srgbClr val="209185"/>
              </a:buClr>
            </a:pPr>
            <a:r>
              <a:rPr lang="da-DK" dirty="0" err="1" smtClean="0"/>
              <a:t>Mistakes</a:t>
            </a:r>
            <a:r>
              <a:rPr lang="da-DK" dirty="0" smtClean="0"/>
              <a:t> in ALL cases </a:t>
            </a:r>
            <a:r>
              <a:rPr lang="da-DK" dirty="0" err="1" smtClean="0"/>
              <a:t>investigated</a:t>
            </a:r>
            <a:r>
              <a:rPr lang="da-DK" dirty="0" smtClean="0"/>
              <a:t> by the Board of Appeal re. ‘</a:t>
            </a:r>
            <a:r>
              <a:rPr lang="da-DK" dirty="0" err="1" smtClean="0"/>
              <a:t>activity</a:t>
            </a:r>
            <a:r>
              <a:rPr lang="da-DK" dirty="0" smtClean="0"/>
              <a:t> </a:t>
            </a:r>
            <a:r>
              <a:rPr lang="da-DK" dirty="0" err="1" smtClean="0"/>
              <a:t>ready</a:t>
            </a:r>
            <a:r>
              <a:rPr lang="da-DK" dirty="0" smtClean="0"/>
              <a:t>’ social assistance recipients.</a:t>
            </a:r>
            <a:endParaRPr lang="da-DK" dirty="0"/>
          </a:p>
          <a:p>
            <a:pPr marL="0" indent="0">
              <a:buNone/>
            </a:pPr>
            <a:endParaRPr lang="da-DK" dirty="0"/>
          </a:p>
        </p:txBody>
      </p:sp>
    </p:spTree>
    <p:extLst>
      <p:ext uri="{BB962C8B-B14F-4D97-AF65-F5344CB8AC3E}">
        <p14:creationId xmlns:p14="http://schemas.microsoft.com/office/powerpoint/2010/main" val="3970665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3EE2-BA84-4876-A729-15839CBBE6E7}"/>
              </a:ext>
            </a:extLst>
          </p:cNvPr>
          <p:cNvSpPr>
            <a:spLocks noGrp="1"/>
          </p:cNvSpPr>
          <p:nvPr>
            <p:ph type="title"/>
          </p:nvPr>
        </p:nvSpPr>
        <p:spPr/>
        <p:txBody>
          <a:bodyPr/>
          <a:lstStyle/>
          <a:p>
            <a:r>
              <a:rPr lang="da-DK" dirty="0" smtClean="0"/>
              <a:t>New </a:t>
            </a:r>
            <a:r>
              <a:rPr lang="da-DK" dirty="0" err="1" smtClean="0"/>
              <a:t>analysis</a:t>
            </a:r>
            <a:r>
              <a:rPr lang="da-DK" dirty="0" smtClean="0"/>
              <a:t> of </a:t>
            </a:r>
            <a:r>
              <a:rPr lang="da-DK" dirty="0" err="1" smtClean="0"/>
              <a:t>citizen</a:t>
            </a:r>
            <a:r>
              <a:rPr lang="da-DK" dirty="0" smtClean="0"/>
              <a:t> </a:t>
            </a:r>
            <a:r>
              <a:rPr lang="da-DK" dirty="0" err="1" smtClean="0"/>
              <a:t>satisfaction</a:t>
            </a:r>
            <a:r>
              <a:rPr lang="da-DK" dirty="0" smtClean="0"/>
              <a:t> (with PES) and </a:t>
            </a:r>
            <a:r>
              <a:rPr lang="da-DK" dirty="0" err="1" smtClean="0"/>
              <a:t>experienced</a:t>
            </a:r>
            <a:r>
              <a:rPr lang="da-DK" dirty="0" smtClean="0"/>
              <a:t> </a:t>
            </a:r>
            <a:r>
              <a:rPr lang="da-DK" dirty="0" err="1" smtClean="0"/>
              <a:t>dignity</a:t>
            </a:r>
            <a:r>
              <a:rPr lang="da-DK" dirty="0" smtClean="0"/>
              <a:t> in the handling of the case</a:t>
            </a:r>
            <a:endParaRPr lang="da-DK" dirty="0"/>
          </a:p>
        </p:txBody>
      </p:sp>
      <p:sp>
        <p:nvSpPr>
          <p:cNvPr id="4" name="Slide Number Placeholder 3">
            <a:extLst>
              <a:ext uri="{FF2B5EF4-FFF2-40B4-BE49-F238E27FC236}">
                <a16:creationId xmlns:a16="http://schemas.microsoft.com/office/drawing/2014/main" id="{3EB5C937-70D4-429C-B127-1B713DCD9692}"/>
              </a:ext>
            </a:extLst>
          </p:cNvPr>
          <p:cNvSpPr>
            <a:spLocks noGrp="1"/>
          </p:cNvSpPr>
          <p:nvPr>
            <p:ph type="sldNum" sz="quarter" idx="12"/>
          </p:nvPr>
        </p:nvSpPr>
        <p:spPr/>
        <p:txBody>
          <a:bodyPr/>
          <a:lstStyle/>
          <a:p>
            <a:fld id="{24C8C45C-947F-4981-8B3F-4F32E973C901}" type="slidenum">
              <a:rPr lang="da-DK" smtClean="0"/>
              <a:pPr/>
              <a:t>8</a:t>
            </a:fld>
            <a:endParaRPr lang="da-DK" dirty="0"/>
          </a:p>
        </p:txBody>
      </p:sp>
      <p:sp>
        <p:nvSpPr>
          <p:cNvPr id="12" name="Content Placeholder 2">
            <a:extLst>
              <a:ext uri="{FF2B5EF4-FFF2-40B4-BE49-F238E27FC236}">
                <a16:creationId xmlns:a16="http://schemas.microsoft.com/office/drawing/2014/main" id="{810669CF-12F7-4F09-A21E-1E93C38F0D4A}"/>
              </a:ext>
            </a:extLst>
          </p:cNvPr>
          <p:cNvSpPr txBox="1">
            <a:spLocks/>
          </p:cNvSpPr>
          <p:nvPr/>
        </p:nvSpPr>
        <p:spPr>
          <a:xfrm>
            <a:off x="1520298" y="1795427"/>
            <a:ext cx="4876801" cy="406400"/>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da-DK" dirty="0" err="1" smtClean="0"/>
              <a:t>What</a:t>
            </a:r>
            <a:r>
              <a:rPr lang="da-DK" dirty="0" smtClean="0"/>
              <a:t> </a:t>
            </a:r>
            <a:r>
              <a:rPr lang="da-DK" dirty="0" err="1" smtClean="0"/>
              <a:t>determines</a:t>
            </a:r>
            <a:r>
              <a:rPr lang="da-DK" dirty="0" smtClean="0"/>
              <a:t> the </a:t>
            </a:r>
            <a:r>
              <a:rPr lang="da-DK" dirty="0" err="1" smtClean="0"/>
              <a:t>process</a:t>
            </a:r>
            <a:r>
              <a:rPr lang="da-DK" dirty="0" smtClean="0"/>
              <a:t> and interventions </a:t>
            </a:r>
            <a:r>
              <a:rPr lang="da-DK" dirty="0" err="1" smtClean="0"/>
              <a:t>implemented</a:t>
            </a:r>
            <a:r>
              <a:rPr lang="da-DK" dirty="0" smtClean="0"/>
              <a:t>?</a:t>
            </a:r>
            <a:endParaRPr lang="da-DK" dirty="0"/>
          </a:p>
        </p:txBody>
      </p:sp>
      <p:sp>
        <p:nvSpPr>
          <p:cNvPr id="13" name="Content Placeholder 3">
            <a:extLst>
              <a:ext uri="{FF2B5EF4-FFF2-40B4-BE49-F238E27FC236}">
                <a16:creationId xmlns:a16="http://schemas.microsoft.com/office/drawing/2014/main" id="{4C02D06B-0117-4126-8495-1ECAD5BAD154}"/>
              </a:ext>
            </a:extLst>
          </p:cNvPr>
          <p:cNvSpPr txBox="1">
            <a:spLocks/>
          </p:cNvSpPr>
          <p:nvPr/>
        </p:nvSpPr>
        <p:spPr>
          <a:xfrm>
            <a:off x="7920736" y="1795427"/>
            <a:ext cx="3486484" cy="428344"/>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da-DK" dirty="0" smtClean="0"/>
              <a:t>Is the assistance </a:t>
            </a:r>
            <a:r>
              <a:rPr lang="da-DK" dirty="0" err="1" smtClean="0"/>
              <a:t>appropriate</a:t>
            </a:r>
            <a:r>
              <a:rPr lang="da-DK" dirty="0" smtClean="0"/>
              <a:t>?</a:t>
            </a:r>
            <a:endParaRPr lang="da-DK" dirty="0"/>
          </a:p>
        </p:txBody>
      </p:sp>
      <p:graphicFrame>
        <p:nvGraphicFramePr>
          <p:cNvPr id="17" name="Content Placeholder 16">
            <a:extLst>
              <a:ext uri="{FF2B5EF4-FFF2-40B4-BE49-F238E27FC236}">
                <a16:creationId xmlns:a16="http://schemas.microsoft.com/office/drawing/2014/main" id="{51A7736D-232A-4426-9FA8-4530C4224317}"/>
              </a:ext>
            </a:extLst>
          </p:cNvPr>
          <p:cNvGraphicFramePr>
            <a:graphicFrameLocks noGrp="1"/>
          </p:cNvGraphicFramePr>
          <p:nvPr>
            <p:ph idx="1"/>
            <p:extLst>
              <p:ext uri="{D42A27DB-BD31-4B8C-83A1-F6EECF244321}">
                <p14:modId xmlns:p14="http://schemas.microsoft.com/office/powerpoint/2010/main" val="3904492222"/>
              </p:ext>
            </p:extLst>
          </p:nvPr>
        </p:nvGraphicFramePr>
        <p:xfrm>
          <a:off x="812800" y="1946274"/>
          <a:ext cx="4876800" cy="4098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16">
            <a:extLst>
              <a:ext uri="{FF2B5EF4-FFF2-40B4-BE49-F238E27FC236}">
                <a16:creationId xmlns:a16="http://schemas.microsoft.com/office/drawing/2014/main" id="{60DE1518-13B4-4ED5-AC79-32DBBF4243F0}"/>
              </a:ext>
            </a:extLst>
          </p:cNvPr>
          <p:cNvGraphicFramePr>
            <a:graphicFrameLocks noGrp="1"/>
          </p:cNvGraphicFramePr>
          <p:nvPr>
            <p:ph sz="half" idx="2"/>
            <p:extLst>
              <p:ext uri="{D42A27DB-BD31-4B8C-83A1-F6EECF244321}">
                <p14:modId xmlns:p14="http://schemas.microsoft.com/office/powerpoint/2010/main" val="98417468"/>
              </p:ext>
            </p:extLst>
          </p:nvPr>
        </p:nvGraphicFramePr>
        <p:xfrm>
          <a:off x="6502400" y="1946275"/>
          <a:ext cx="4876800" cy="4098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322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6">
            <a:extLst>
              <a:ext uri="{FF2B5EF4-FFF2-40B4-BE49-F238E27FC236}">
                <a16:creationId xmlns:a16="http://schemas.microsoft.com/office/drawing/2014/main" id="{F1F9279F-F3AF-4678-B901-E3828D4643F9}"/>
              </a:ext>
            </a:extLst>
          </p:cNvPr>
          <p:cNvGraphicFramePr>
            <a:graphicFrameLocks noGrp="1"/>
          </p:cNvGraphicFramePr>
          <p:nvPr>
            <p:ph sz="half" idx="2"/>
            <p:extLst>
              <p:ext uri="{D42A27DB-BD31-4B8C-83A1-F6EECF244321}">
                <p14:modId xmlns:p14="http://schemas.microsoft.com/office/powerpoint/2010/main" val="4112419140"/>
              </p:ext>
            </p:extLst>
          </p:nvPr>
        </p:nvGraphicFramePr>
        <p:xfrm>
          <a:off x="6502400" y="2086129"/>
          <a:ext cx="4876800" cy="4098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0ED72B6-09F0-4C38-9544-339DB9ECB80F}"/>
              </a:ext>
            </a:extLst>
          </p:cNvPr>
          <p:cNvSpPr txBox="1"/>
          <p:nvPr/>
        </p:nvSpPr>
        <p:spPr>
          <a:xfrm>
            <a:off x="7412019" y="2474263"/>
            <a:ext cx="2979868" cy="2949385"/>
          </a:xfrm>
          <a:prstGeom prst="rect">
            <a:avLst/>
          </a:prstGeom>
          <a:noFill/>
        </p:spPr>
        <p:txBody>
          <a:bodyPr wrap="square" lIns="162000" tIns="162000" rIns="162000" bIns="162000" rtlCol="0" anchor="ctr">
            <a:noAutofit/>
          </a:bodyPr>
          <a:lstStyle/>
          <a:p>
            <a:pPr algn="ctr"/>
            <a:r>
              <a:rPr lang="da-DK" sz="3200" spc="-10" baseline="0" dirty="0">
                <a:solidFill>
                  <a:schemeClr val="bg1"/>
                </a:solidFill>
              </a:rPr>
              <a:t>&gt;20 </a:t>
            </a:r>
            <a:r>
              <a:rPr lang="da-DK" sz="3200" spc="-10" baseline="0" dirty="0" err="1" smtClean="0">
                <a:solidFill>
                  <a:schemeClr val="bg1"/>
                </a:solidFill>
              </a:rPr>
              <a:t>hrs</a:t>
            </a:r>
            <a:endParaRPr lang="da-DK" sz="3200" spc="-10" baseline="0" dirty="0">
              <a:solidFill>
                <a:schemeClr val="bg1"/>
              </a:solidFill>
            </a:endParaRPr>
          </a:p>
        </p:txBody>
      </p:sp>
      <p:graphicFrame>
        <p:nvGraphicFramePr>
          <p:cNvPr id="16" name="Content Placeholder 16">
            <a:extLst>
              <a:ext uri="{FF2B5EF4-FFF2-40B4-BE49-F238E27FC236}">
                <a16:creationId xmlns:a16="http://schemas.microsoft.com/office/drawing/2014/main" id="{5101DBAF-3BBF-4EC6-928B-77873895DF23}"/>
              </a:ext>
            </a:extLst>
          </p:cNvPr>
          <p:cNvGraphicFramePr>
            <a:graphicFrameLocks noGrp="1"/>
          </p:cNvGraphicFramePr>
          <p:nvPr>
            <p:ph idx="1"/>
            <p:extLst>
              <p:ext uri="{D42A27DB-BD31-4B8C-83A1-F6EECF244321}">
                <p14:modId xmlns:p14="http://schemas.microsoft.com/office/powerpoint/2010/main" val="1073537997"/>
              </p:ext>
            </p:extLst>
          </p:nvPr>
        </p:nvGraphicFramePr>
        <p:xfrm>
          <a:off x="812800" y="2086128"/>
          <a:ext cx="4876800" cy="409891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C783EE2-BA84-4876-A729-15839CBBE6E7}"/>
              </a:ext>
            </a:extLst>
          </p:cNvPr>
          <p:cNvSpPr>
            <a:spLocks noGrp="1"/>
          </p:cNvSpPr>
          <p:nvPr>
            <p:ph type="title"/>
          </p:nvPr>
        </p:nvSpPr>
        <p:spPr/>
        <p:txBody>
          <a:bodyPr/>
          <a:lstStyle/>
          <a:p>
            <a:r>
              <a:rPr lang="da-DK" dirty="0" smtClean="0"/>
              <a:t>New </a:t>
            </a:r>
            <a:r>
              <a:rPr lang="da-DK" dirty="0" err="1" smtClean="0"/>
              <a:t>analysis</a:t>
            </a:r>
            <a:r>
              <a:rPr lang="da-DK" dirty="0" smtClean="0"/>
              <a:t> of PES’ time- and </a:t>
            </a:r>
            <a:r>
              <a:rPr lang="da-DK" dirty="0" err="1" smtClean="0"/>
              <a:t>resource</a:t>
            </a:r>
            <a:r>
              <a:rPr lang="da-DK" dirty="0" smtClean="0"/>
              <a:t> </a:t>
            </a:r>
            <a:r>
              <a:rPr lang="da-DK" dirty="0" err="1" smtClean="0"/>
              <a:t>usage</a:t>
            </a:r>
            <a:endParaRPr lang="da-DK" dirty="0"/>
          </a:p>
        </p:txBody>
      </p:sp>
      <p:sp>
        <p:nvSpPr>
          <p:cNvPr id="4" name="Slide Number Placeholder 3">
            <a:extLst>
              <a:ext uri="{FF2B5EF4-FFF2-40B4-BE49-F238E27FC236}">
                <a16:creationId xmlns:a16="http://schemas.microsoft.com/office/drawing/2014/main" id="{3EB5C937-70D4-429C-B127-1B713DCD9692}"/>
              </a:ext>
            </a:extLst>
          </p:cNvPr>
          <p:cNvSpPr>
            <a:spLocks noGrp="1"/>
          </p:cNvSpPr>
          <p:nvPr>
            <p:ph type="sldNum" sz="quarter" idx="12"/>
          </p:nvPr>
        </p:nvSpPr>
        <p:spPr/>
        <p:txBody>
          <a:bodyPr/>
          <a:lstStyle/>
          <a:p>
            <a:fld id="{24C8C45C-947F-4981-8B3F-4F32E973C901}" type="slidenum">
              <a:rPr lang="da-DK" smtClean="0"/>
              <a:pPr/>
              <a:t>9</a:t>
            </a:fld>
            <a:endParaRPr lang="da-DK" dirty="0"/>
          </a:p>
        </p:txBody>
      </p:sp>
      <p:sp>
        <p:nvSpPr>
          <p:cNvPr id="12" name="Content Placeholder 2">
            <a:extLst>
              <a:ext uri="{FF2B5EF4-FFF2-40B4-BE49-F238E27FC236}">
                <a16:creationId xmlns:a16="http://schemas.microsoft.com/office/drawing/2014/main" id="{810669CF-12F7-4F09-A21E-1E93C38F0D4A}"/>
              </a:ext>
            </a:extLst>
          </p:cNvPr>
          <p:cNvSpPr txBox="1">
            <a:spLocks/>
          </p:cNvSpPr>
          <p:nvPr/>
        </p:nvSpPr>
        <p:spPr>
          <a:xfrm>
            <a:off x="812799" y="1854414"/>
            <a:ext cx="4876801" cy="406400"/>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da-DK" dirty="0" smtClean="0"/>
              <a:t>Time </a:t>
            </a:r>
            <a:r>
              <a:rPr lang="da-DK" dirty="0" err="1" smtClean="0"/>
              <a:t>use</a:t>
            </a:r>
            <a:r>
              <a:rPr lang="da-DK" dirty="0" smtClean="0"/>
              <a:t> pr meeting with </a:t>
            </a:r>
            <a:r>
              <a:rPr lang="da-DK" dirty="0" err="1" smtClean="0"/>
              <a:t>clients</a:t>
            </a:r>
            <a:r>
              <a:rPr lang="da-DK" dirty="0" smtClean="0"/>
              <a:t> not </a:t>
            </a:r>
            <a:r>
              <a:rPr lang="da-DK" dirty="0" err="1" smtClean="0"/>
              <a:t>ready</a:t>
            </a:r>
            <a:r>
              <a:rPr lang="da-DK" dirty="0" smtClean="0"/>
              <a:t> for </a:t>
            </a:r>
            <a:r>
              <a:rPr lang="da-DK" dirty="0" err="1" smtClean="0"/>
              <a:t>employment</a:t>
            </a:r>
            <a:endParaRPr lang="da-DK" dirty="0"/>
          </a:p>
        </p:txBody>
      </p:sp>
      <p:sp>
        <p:nvSpPr>
          <p:cNvPr id="13" name="Content Placeholder 3">
            <a:extLst>
              <a:ext uri="{FF2B5EF4-FFF2-40B4-BE49-F238E27FC236}">
                <a16:creationId xmlns:a16="http://schemas.microsoft.com/office/drawing/2014/main" id="{4C02D06B-0117-4126-8495-1ECAD5BAD154}"/>
              </a:ext>
            </a:extLst>
          </p:cNvPr>
          <p:cNvSpPr txBox="1">
            <a:spLocks/>
          </p:cNvSpPr>
          <p:nvPr/>
        </p:nvSpPr>
        <p:spPr>
          <a:xfrm>
            <a:off x="6502400" y="1854414"/>
            <a:ext cx="4876800" cy="428344"/>
          </a:xfrm>
          <a:prstGeom prst="rect">
            <a:avLst/>
          </a:prstGeom>
        </p:spPr>
        <p:txBody>
          <a:bodyPr vert="horz" lIns="0" tIns="0" rIns="0" bIns="0" rtlCol="0">
            <a:noAutofit/>
          </a:bodyPr>
          <a:lstStyle>
            <a:lvl1pPr marL="18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600"/>
              </a:spcAft>
              <a:buFont typeface="Arial" panose="020B0604020202020204" pitchFamily="34" charset="0"/>
              <a:buChar char="•"/>
              <a:defRPr sz="1600" kern="1200" spc="-10" baseline="0">
                <a:solidFill>
                  <a:schemeClr val="tx1"/>
                </a:solidFill>
                <a:latin typeface="+mn-lt"/>
                <a:ea typeface="+mn-ea"/>
                <a:cs typeface="+mn-cs"/>
              </a:defRPr>
            </a:lvl2pPr>
            <a:lvl3pPr marL="266400" indent="-266400" algn="l" defTabSz="914400" rtl="0" eaLnBrk="1" latinLnBrk="0" hangingPunct="1">
              <a:lnSpc>
                <a:spcPct val="110000"/>
              </a:lnSpc>
              <a:spcBef>
                <a:spcPts val="800"/>
              </a:spcBef>
              <a:spcAft>
                <a:spcPts val="800"/>
              </a:spcAft>
              <a:buFont typeface="+mj-lt"/>
              <a:buAutoNum type="arabicPeriod"/>
              <a:defRPr sz="2000" b="0" kern="1200">
                <a:solidFill>
                  <a:schemeClr val="tx1"/>
                </a:solidFill>
                <a:latin typeface="+mn-lt"/>
                <a:ea typeface="+mn-ea"/>
                <a:cs typeface="+mn-cs"/>
              </a:defRPr>
            </a:lvl3pPr>
            <a:lvl4pPr marL="446400" indent="-266400" algn="l" defTabSz="914400" rtl="0" eaLnBrk="1" latinLnBrk="0" hangingPunct="1">
              <a:lnSpc>
                <a:spcPct val="110000"/>
              </a:lnSpc>
              <a:spcBef>
                <a:spcPts val="0"/>
              </a:spcBef>
              <a:spcAft>
                <a:spcPts val="800"/>
              </a:spcAft>
              <a:buFont typeface="+mj-lt"/>
              <a:buAutoNum type="alphaLcPeriod"/>
              <a:defRPr sz="1600" b="0" kern="1200">
                <a:solidFill>
                  <a:schemeClr val="tx1"/>
                </a:solidFill>
                <a:latin typeface="+mn-lt"/>
                <a:ea typeface="+mn-ea"/>
                <a:cs typeface="+mn-cs"/>
              </a:defRPr>
            </a:lvl4pPr>
            <a:lvl5pPr marL="0" indent="0" algn="l" defTabSz="914400" rtl="0" eaLnBrk="1" latinLnBrk="0" hangingPunct="1">
              <a:lnSpc>
                <a:spcPct val="110000"/>
              </a:lnSpc>
              <a:spcBef>
                <a:spcPts val="1200"/>
              </a:spcBef>
              <a:spcAft>
                <a:spcPts val="0"/>
              </a:spcAft>
              <a:buFont typeface="Arial" panose="020B0604020202020204" pitchFamily="34" charset="0"/>
              <a:buChar char="​"/>
              <a:tabLst/>
              <a:defRPr sz="1600" b="1" kern="1200" spc="-10" baseline="0">
                <a:solidFill>
                  <a:schemeClr val="accent1"/>
                </a:solidFill>
                <a:latin typeface="+mn-lt"/>
                <a:ea typeface="+mn-ea"/>
                <a:cs typeface="+mn-cs"/>
              </a:defRPr>
            </a:lvl5pPr>
            <a:lvl6pPr marL="0" indent="0" algn="l" defTabSz="914400" rtl="0" eaLnBrk="1" latinLnBrk="0" hangingPunct="1">
              <a:lnSpc>
                <a:spcPct val="110000"/>
              </a:lnSpc>
              <a:spcBef>
                <a:spcPts val="0"/>
              </a:spcBef>
              <a:spcAft>
                <a:spcPts val="0"/>
              </a:spcAft>
              <a:buFont typeface="Arial" panose="020B0604020202020204" pitchFamily="34" charset="0"/>
              <a:buChar char="​"/>
              <a:defRPr sz="1600" kern="1200" spc="-10" baseline="0">
                <a:solidFill>
                  <a:schemeClr val="tx1"/>
                </a:solidFill>
                <a:latin typeface="+mn-lt"/>
                <a:ea typeface="+mn-ea"/>
                <a:cs typeface="+mn-cs"/>
              </a:defRPr>
            </a:lvl6pPr>
            <a:lvl7pPr marL="0" indent="0" algn="l" defTabSz="914400" rtl="0" eaLnBrk="1" latinLnBrk="0" hangingPunct="1">
              <a:lnSpc>
                <a:spcPct val="100000"/>
              </a:lnSpc>
              <a:spcBef>
                <a:spcPts val="500"/>
              </a:spcBef>
              <a:spcAft>
                <a:spcPts val="0"/>
              </a:spcAft>
              <a:buFont typeface="Arial" panose="020B0604020202020204" pitchFamily="34" charset="0"/>
              <a:buChar char="​"/>
              <a:defRPr sz="2000" b="0" kern="1200" spc="-30" baseline="0">
                <a:solidFill>
                  <a:schemeClr val="tx1"/>
                </a:solidFill>
                <a:latin typeface="+mn-lt"/>
                <a:ea typeface="+mn-ea"/>
                <a:cs typeface="+mn-cs"/>
              </a:defRPr>
            </a:lvl7pPr>
            <a:lvl8pPr marL="0" indent="0" algn="l" defTabSz="914400" rtl="0" eaLnBrk="1" latinLnBrk="0" hangingPunct="1">
              <a:lnSpc>
                <a:spcPct val="80000"/>
              </a:lnSpc>
              <a:spcBef>
                <a:spcPts val="500"/>
              </a:spcBef>
              <a:spcAft>
                <a:spcPts val="0"/>
              </a:spcAft>
              <a:buFont typeface="Arial" panose="020B0604020202020204" pitchFamily="34" charset="0"/>
              <a:buChar char="​"/>
              <a:defRPr sz="4200" b="1" kern="1200" spc="-150" baseline="0">
                <a:solidFill>
                  <a:schemeClr val="tx1"/>
                </a:solidFill>
                <a:latin typeface="+mn-lt"/>
                <a:ea typeface="+mn-ea"/>
                <a:cs typeface="+mn-cs"/>
              </a:defRPr>
            </a:lvl8pPr>
            <a:lvl9pPr marL="0" indent="0" algn="l" defTabSz="914400" rtl="0" eaLnBrk="1" latinLnBrk="0" hangingPunct="1">
              <a:lnSpc>
                <a:spcPct val="90000"/>
              </a:lnSpc>
              <a:spcBef>
                <a:spcPts val="500"/>
              </a:spcBef>
              <a:spcAft>
                <a:spcPts val="0"/>
              </a:spcAft>
              <a:buFont typeface="Arial" panose="020B0604020202020204" pitchFamily="34" charset="0"/>
              <a:buChar char="​"/>
              <a:defRPr sz="1000" kern="1200" baseline="0">
                <a:solidFill>
                  <a:schemeClr val="tx1"/>
                </a:solidFill>
                <a:latin typeface="+mn-lt"/>
                <a:ea typeface="+mn-ea"/>
                <a:cs typeface="+mn-cs"/>
              </a:defRPr>
            </a:lvl9pPr>
          </a:lstStyle>
          <a:p>
            <a:pPr marL="0" indent="0">
              <a:buFont typeface="Arial" panose="020B0604020202020204" pitchFamily="34" charset="0"/>
              <a:buNone/>
            </a:pPr>
            <a:r>
              <a:rPr lang="da-DK" dirty="0" smtClean="0"/>
              <a:t>Time </a:t>
            </a:r>
            <a:r>
              <a:rPr lang="da-DK" dirty="0" err="1" smtClean="0"/>
              <a:t>use</a:t>
            </a:r>
            <a:r>
              <a:rPr lang="da-DK" dirty="0" smtClean="0"/>
              <a:t> pr </a:t>
            </a:r>
            <a:r>
              <a:rPr lang="da-DK" dirty="0" err="1" smtClean="0"/>
              <a:t>rehab</a:t>
            </a:r>
            <a:r>
              <a:rPr lang="da-DK" dirty="0" smtClean="0"/>
              <a:t> team meeting </a:t>
            </a:r>
            <a:r>
              <a:rPr lang="da-DK" dirty="0"/>
              <a:t>for </a:t>
            </a:r>
            <a:r>
              <a:rPr lang="da-DK" dirty="0" err="1" smtClean="0"/>
              <a:t>activity</a:t>
            </a:r>
            <a:r>
              <a:rPr lang="da-DK" dirty="0" smtClean="0"/>
              <a:t> </a:t>
            </a:r>
            <a:r>
              <a:rPr lang="da-DK" dirty="0" err="1" smtClean="0"/>
              <a:t>ready</a:t>
            </a:r>
            <a:r>
              <a:rPr lang="da-DK" dirty="0" smtClean="0"/>
              <a:t> social assistance recipients</a:t>
            </a:r>
            <a:endParaRPr lang="da-DK" dirty="0"/>
          </a:p>
        </p:txBody>
      </p:sp>
    </p:spTree>
    <p:extLst>
      <p:ext uri="{BB962C8B-B14F-4D97-AF65-F5344CB8AC3E}">
        <p14:creationId xmlns:p14="http://schemas.microsoft.com/office/powerpoint/2010/main" val="1250545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skæftigelsesministeriet">
  <a:themeElements>
    <a:clrScheme name="Brugerdefineret 2">
      <a:dk1>
        <a:srgbClr val="1E1E1E"/>
      </a:dk1>
      <a:lt1>
        <a:sysClr val="window" lastClr="FFFFFF"/>
      </a:lt1>
      <a:dk2>
        <a:srgbClr val="80E3D8"/>
      </a:dk2>
      <a:lt2>
        <a:srgbClr val="F3F2F1"/>
      </a:lt2>
      <a:accent1>
        <a:srgbClr val="1E1E1E"/>
      </a:accent1>
      <a:accent2>
        <a:srgbClr val="003087"/>
      </a:accent2>
      <a:accent3>
        <a:srgbClr val="0069B8"/>
      </a:accent3>
      <a:accent4>
        <a:srgbClr val="7F7F7F"/>
      </a:accent4>
      <a:accent5>
        <a:srgbClr val="209185"/>
      </a:accent5>
      <a:accent6>
        <a:srgbClr val="BD832D"/>
      </a:accent6>
      <a:hlink>
        <a:srgbClr val="0563C1"/>
      </a:hlink>
      <a:folHlink>
        <a:srgbClr val="954F72"/>
      </a:folHlink>
    </a:clrScheme>
    <a:fontScheme name="Beskæftigelsesministeriet 202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w="12700">
          <a:solidFill>
            <a:schemeClr val="accent4">
              <a:lumMod val="20000"/>
              <a:lumOff val="80000"/>
            </a:schemeClr>
          </a:solidFill>
        </a:ln>
      </a:spPr>
      <a:bodyPr wrap="square" lIns="162000" tIns="162000" rIns="162000" bIns="162000" rtlCol="0" anchor="t">
        <a:noAutofit/>
      </a:bodyPr>
      <a:lstStyle>
        <a:defPPr algn="l">
          <a:defRPr sz="1600" spc="-10" baseline="0" dirty="0" err="1"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rnd">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62000" tIns="162000" rIns="162000" bIns="162000" rtlCol="0">
        <a:noAutofit/>
      </a:bodyPr>
      <a:lstStyle>
        <a:defPPr algn="l">
          <a:defRPr sz="1600" spc="-10" baseline="0" dirty="0" err="1" smtClean="0">
            <a:solidFill>
              <a:schemeClr val="accent1"/>
            </a:solidFill>
          </a:defRPr>
        </a:defPPr>
      </a:lstStyle>
    </a:txDef>
  </a:objectDefaults>
  <a:extraClrSchemeLst/>
  <a:extLst>
    <a:ext uri="{05A4C25C-085E-4340-85A3-A5531E510DB2}">
      <thm15:themeFamily xmlns:thm15="http://schemas.microsoft.com/office/thememl/2012/main" name="DEP_skabelon.potx" id="{32A85EC0-9F00-4BD0-8242-A999FD2402ED}" vid="{5B337CE6-6089-4AD2-BD76-C0FFEEDFCBCD}"/>
    </a:ext>
  </a:extLst>
</a:theme>
</file>

<file path=ppt/theme/theme2.xml><?xml version="1.0" encoding="utf-8"?>
<a:theme xmlns:a="http://schemas.openxmlformats.org/drawingml/2006/main" name="Office-tema">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eskæftigelsesministeriet">
      <a:dk1>
        <a:srgbClr val="1E1E1E"/>
      </a:dk1>
      <a:lt1>
        <a:sysClr val="window" lastClr="FFFFFF"/>
      </a:lt1>
      <a:dk2>
        <a:srgbClr val="003087"/>
      </a:dk2>
      <a:lt2>
        <a:srgbClr val="776E64"/>
      </a:lt2>
      <a:accent1>
        <a:srgbClr val="003087"/>
      </a:accent1>
      <a:accent2>
        <a:srgbClr val="C8102E"/>
      </a:accent2>
      <a:accent3>
        <a:srgbClr val="00C7B1"/>
      </a:accent3>
      <a:accent4>
        <a:srgbClr val="8097C3"/>
      </a:accent4>
      <a:accent5>
        <a:srgbClr val="E38797"/>
      </a:accent5>
      <a:accent6>
        <a:srgbClr val="80E3D8"/>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11574</TotalTime>
  <Words>2565</Words>
  <Application>Microsoft Office PowerPoint</Application>
  <PresentationFormat>Widescreen</PresentationFormat>
  <Paragraphs>361</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MV Boli</vt:lpstr>
      <vt:lpstr>Symbol</vt:lpstr>
      <vt:lpstr>Beskæftigelsesministeriet</vt:lpstr>
      <vt:lpstr>Recommendations and considerations regarding Danish employment policies in the future</vt:lpstr>
      <vt:lpstr>PowerPoint Presentation</vt:lpstr>
      <vt:lpstr>Task of the expert group</vt:lpstr>
      <vt:lpstr>The aims of  the expert group</vt:lpstr>
      <vt:lpstr>Diagnosis</vt:lpstr>
      <vt:lpstr>Number of target groups and interventions/rules have increased dramatically over time </vt:lpstr>
      <vt:lpstr>Central, heavily regulated  processes/policies</vt:lpstr>
      <vt:lpstr>New analysis of citizen satisfaction (with PES) and experienced dignity in the handling of the case</vt:lpstr>
      <vt:lpstr>New analysis of PES’ time- and resource usage</vt:lpstr>
      <vt:lpstr>Expert group’s diagnosis</vt:lpstr>
      <vt:lpstr>Six recommendations for employment policies of the future (in DK)</vt:lpstr>
      <vt:lpstr>Fewer target groups and target group specific rules</vt:lpstr>
      <vt:lpstr>Fewer target groups and target group specific rules</vt:lpstr>
      <vt:lpstr>Individually tailored sequence of meetings and interventions</vt:lpstr>
      <vt:lpstr>Individually tailored sequence of meetings and interventions</vt:lpstr>
      <vt:lpstr>Individually tailored sequence of meetings and interventions</vt:lpstr>
      <vt:lpstr>Dignified and balanced system of sanctions</vt:lpstr>
      <vt:lpstr>Closure of job centres and free organization in municipalities</vt:lpstr>
      <vt:lpstr>Closure of job centres and free organization in municipalities</vt:lpstr>
      <vt:lpstr>More room for UI funds and private providers</vt:lpstr>
      <vt:lpstr>Governance by results (rather that processes)</vt:lpstr>
      <vt:lpstr>Proposals save 3 bill DKK. (25% of total costs of ALMPs)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Mette Rude</dc:creator>
  <cp:lastModifiedBy>Michael Rosholm</cp:lastModifiedBy>
  <cp:revision>336</cp:revision>
  <dcterms:created xsi:type="dcterms:W3CDTF">2023-05-26T12:09:16Z</dcterms:created>
  <dcterms:modified xsi:type="dcterms:W3CDTF">2024-09-19T06:27:42Z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ies>
</file>