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5" r:id="rId3"/>
    <p:sldId id="367" r:id="rId4"/>
    <p:sldId id="369" r:id="rId5"/>
    <p:sldId id="371" r:id="rId6"/>
    <p:sldId id="370" r:id="rId7"/>
    <p:sldId id="364" r:id="rId8"/>
  </p:sldIdLst>
  <p:sldSz cx="12192000" cy="6858000"/>
  <p:notesSz cx="6858000" cy="9144000"/>
  <p:embeddedFontLst>
    <p:embeddedFont>
      <p:font typeface="Poppins" panose="00000500000000000000" pitchFamily="2" charset="0"/>
      <p:regular r:id="rId11"/>
      <p:bold r:id="rId12"/>
      <p:italic r:id="rId13"/>
      <p:boldItalic r:id="rId1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15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2B0875F-64E8-49D9-8EB1-796F05ED99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0241DAA-3F14-4B8E-9227-8E67F55C46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6D2C-86A3-455F-AB1B-841AD3F96E28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0CE31CD-FD93-460B-9064-556333B7BA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761B8B3-D5DE-4A91-9EEB-48043D3A5C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A0D6-7B28-468C-A046-795CD875B6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8758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4157D-A562-4AD7-BB8E-E2028FBAF8C7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3E9A5-6100-4E5A-82AA-EBC1FEFD90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94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3E9A5-6100-4E5A-82AA-EBC1FEFD903B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866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C33128-A5A4-456E-94D5-55DA51F4B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5142"/>
            <a:ext cx="9144000" cy="3384000"/>
          </a:xfrm>
        </p:spPr>
        <p:txBody>
          <a:bodyPr anchor="b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CD5501-DA89-4D50-B626-DAC28564F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56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4A7683-D441-43DA-9199-B47A5031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303D4F-883A-4296-ADA7-3398ED8A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33099562-40A5-4384-BDBF-24C964EAE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54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22FFF6-4D9E-4936-B640-6B4018AE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161DD6-4556-48A7-B64E-14F033B5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6828A575-6C72-4170-9FE5-E716D5DCD0C1}"/>
              </a:ext>
            </a:extLst>
          </p:cNvPr>
          <p:cNvSpPr txBox="1">
            <a:spLocks/>
          </p:cNvSpPr>
          <p:nvPr userDrawn="1"/>
        </p:nvSpPr>
        <p:spPr>
          <a:xfrm>
            <a:off x="11353800" y="216000"/>
            <a:ext cx="748615" cy="413450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8F9B78C0-342B-42C0-AA22-2CD302DE2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2277" y="6356350"/>
            <a:ext cx="117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0069D99-9737-4B02-A768-375FBFCA9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80367537-5EF2-487E-BDF8-A279268D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4514" y="6356350"/>
            <a:ext cx="715252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839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E05C86-F690-4529-9024-6659CCA6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060B8A-88A3-4B63-8B9F-7F947995E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6000"/>
            <a:ext cx="5181600" cy="469264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30AF86A-A6C4-4938-80A5-9B6FD96A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6000"/>
            <a:ext cx="5181600" cy="4692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EEBB7E-D8C7-4FF8-AE6B-C7A030E1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193A0A-6C66-4CAB-A76B-FC346102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1F4BBBA-4548-4A5A-928D-709537BAE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032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31B7669-A8D7-48C8-9C39-0417DCFC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629A1F2-3B81-4013-9DDC-483A78D7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570DFEF6-C212-4C36-A102-815178B1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1453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BB98A5-0641-4781-99BC-EBDDBA4DB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066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CC8A8F-12EA-4B7A-AEE9-EC99454E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5A2A19C-4697-4FF3-BA23-EE7F63C2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4DA5D0C-A38A-409C-9808-4FB7C4BB87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757540"/>
            <a:ext cx="10514013" cy="540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DA718A-97A6-4A27-84CA-05E10F3C1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259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CC8A8F-12EA-4B7A-AEE9-EC99454E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5A2A19C-4697-4FF3-BA23-EE7F63C2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58C732A3-2E6B-4915-82FF-E4C85C8D47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654" y="663575"/>
            <a:ext cx="11788346" cy="54483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A73327-7CA3-4FEF-B7CA-063FCF3B0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318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B35724-3C6A-428F-A405-9069AFE3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8663"/>
            <a:ext cx="3932237" cy="1042386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8EAD2EB-C5C8-4FDA-9DA1-2A18244E2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28663"/>
            <a:ext cx="6172200" cy="5132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60CC7E-92D0-433F-B75C-87A2BC1D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24063"/>
            <a:ext cx="3932237" cy="3844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5EFA28-5D40-49DE-918D-C89A5BD2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A624D68-7675-43DC-A4C7-AC08F5B3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C4F211D7-C022-445C-9535-45C3F2F3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924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787C9D9-9291-449C-92DA-34E848F8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145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DF5617-AE38-4953-B778-194BFFEFE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6773"/>
            <a:ext cx="10515600" cy="4700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6C9165-3736-47A0-986B-E51FDE628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2277" y="6356350"/>
            <a:ext cx="117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853121-7820-414C-8270-B5484E199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514" y="6356350"/>
            <a:ext cx="7152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FD94952-A9E3-45E7-99DC-1AD2C04E291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570" y="6304430"/>
            <a:ext cx="2295845" cy="44641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FE734A7-6557-446F-B588-E6D6315DC0C0}"/>
              </a:ext>
            </a:extLst>
          </p:cNvPr>
          <p:cNvSpPr/>
          <p:nvPr userDrawn="1"/>
        </p:nvSpPr>
        <p:spPr>
          <a:xfrm>
            <a:off x="0" y="0"/>
            <a:ext cx="38456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AF06D346-E3FE-4F9B-A789-3ED667282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50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7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78E076-CF6C-42B3-9581-3C9523AD5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021" y="879647"/>
            <a:ext cx="5843601" cy="26696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4000" dirty="0"/>
              <a:t>Flyktingars etablering på arbetsmarknaden i Sverige, Norge och Danmark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72979F4-EC08-4634-81B3-EB932E6E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844" y="5563411"/>
            <a:ext cx="9144000" cy="977176"/>
          </a:xfrm>
        </p:spPr>
        <p:txBody>
          <a:bodyPr/>
          <a:lstStyle/>
          <a:p>
            <a:endParaRPr lang="sv-SE" dirty="0"/>
          </a:p>
          <a:p>
            <a:r>
              <a:rPr lang="sv-SE" sz="2000" dirty="0"/>
              <a:t>Vilde Hernes (NIBR), Iben Bolvig (VIVE)  &amp; Linus Liljeberg 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ACEACE8-E7BB-ADF1-7DC8-74FABBC23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622" y="479080"/>
            <a:ext cx="4474083" cy="50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C60B63-EF10-75E7-A012-2BA0C744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bidraget i den här studien?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4CFDE1-CC99-A044-F7CB-68BEFEA1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76773"/>
            <a:ext cx="5521960" cy="4700189"/>
          </a:xfrm>
        </p:spPr>
        <p:txBody>
          <a:bodyPr/>
          <a:lstStyle/>
          <a:p>
            <a:endParaRPr lang="sv-SE" sz="2600" dirty="0"/>
          </a:p>
          <a:p>
            <a:r>
              <a:rPr lang="sv-SE" sz="2000" dirty="0"/>
              <a:t>Sverige, Norge och Danmark är stora mottagare av asylsökande, och har liknande arbetsmarknader</a:t>
            </a:r>
          </a:p>
          <a:p>
            <a:endParaRPr lang="sv-SE" sz="2000" dirty="0"/>
          </a:p>
          <a:p>
            <a:r>
              <a:rPr lang="sv-SE" sz="2000" dirty="0"/>
              <a:t>Flyktingar/anhöriga blir kvar</a:t>
            </a:r>
          </a:p>
          <a:p>
            <a:endParaRPr lang="sv-SE" sz="2000" dirty="0"/>
          </a:p>
          <a:p>
            <a:r>
              <a:rPr lang="sv-SE" sz="2000" dirty="0"/>
              <a:t>Tids- och resurskrävande etableringsprocess</a:t>
            </a:r>
          </a:p>
          <a:p>
            <a:endParaRPr lang="sv-SE" sz="2000" dirty="0"/>
          </a:p>
          <a:p>
            <a:r>
              <a:rPr lang="sv-SE" sz="2000" dirty="0"/>
              <a:t>Liknande hinder, samma typ av etableringsinsatser - men skillnader i användning </a:t>
            </a:r>
          </a:p>
          <a:p>
            <a:endParaRPr lang="sv-SE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F10DB31C-1C03-5D78-6BA5-FC67F8F7E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0161" y="1651936"/>
            <a:ext cx="5347246" cy="38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6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33138F-2A9D-6ABF-F96D-B40EADBB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studerar vi?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FB5463-5867-02CF-373F-4310FBE6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121"/>
            <a:ext cx="6314440" cy="4606841"/>
          </a:xfrm>
        </p:spPr>
        <p:txBody>
          <a:bodyPr/>
          <a:lstStyle/>
          <a:p>
            <a:r>
              <a:rPr lang="sv-SE" sz="2400" dirty="0"/>
              <a:t>Flyktingar och anhöriga 20-55 år, som deltagit i etableringsinsatser 2008-2019</a:t>
            </a:r>
          </a:p>
          <a:p>
            <a:pPr marL="0" indent="0">
              <a:buNone/>
            </a:pPr>
            <a:endParaRPr lang="sv-SE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Fokus på…</a:t>
            </a:r>
          </a:p>
          <a:p>
            <a:r>
              <a:rPr lang="sv-SE" sz="2400" dirty="0"/>
              <a:t>Arbetspraktik</a:t>
            </a:r>
          </a:p>
          <a:p>
            <a:r>
              <a:rPr lang="sv-SE" sz="2400" dirty="0"/>
              <a:t>Reguljär utbildning</a:t>
            </a:r>
          </a:p>
          <a:p>
            <a:r>
              <a:rPr lang="sv-SE" sz="2400" dirty="0"/>
              <a:t>Subventionerade anställningar</a:t>
            </a:r>
          </a:p>
          <a:p>
            <a:r>
              <a:rPr lang="sv-SE" sz="2400" dirty="0"/>
              <a:t>Arbetsinkomster och sysselsättning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A5B4048-2564-D5DD-C2EE-4D134DD1D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076" y="2337365"/>
            <a:ext cx="3907875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1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08F086-0D75-7C26-7DA5-43C6882C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Skillnader i insatser?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F5FB9E28-B6A6-FB02-53DC-4C42DC561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5788" y="1828800"/>
            <a:ext cx="5171166" cy="3759868"/>
          </a:xfrm>
          <a:prstGeom prst="rect">
            <a:avLst/>
          </a:prstGeom>
        </p:spPr>
      </p:pic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AB9FFD58-5F79-7CD0-B67E-5A7B7AF4C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495" y="1765296"/>
            <a:ext cx="5258505" cy="3823372"/>
          </a:xfrm>
        </p:spPr>
      </p:pic>
    </p:spTree>
    <p:extLst>
      <p:ext uri="{BB962C8B-B14F-4D97-AF65-F5344CB8AC3E}">
        <p14:creationId xmlns:p14="http://schemas.microsoft.com/office/powerpoint/2010/main" val="277069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949C19-AFA3-D809-981B-20CA72D0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Deltagande i reguljär utbildning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FF88320A-9C69-A4B7-5936-E134E12AE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9199" y="1476375"/>
            <a:ext cx="8813602" cy="4700588"/>
          </a:xfrm>
        </p:spPr>
      </p:pic>
    </p:spTree>
    <p:extLst>
      <p:ext uri="{BB962C8B-B14F-4D97-AF65-F5344CB8AC3E}">
        <p14:creationId xmlns:p14="http://schemas.microsoft.com/office/powerpoint/2010/main" val="280856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CBAF16-DEBF-A568-8D7E-F66DDF15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780A124D-1D24-A4F0-2FE9-9DD3E7602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9199" y="1476375"/>
            <a:ext cx="8813602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3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5762ED-9449-8612-B6C5-7CA7A27A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4C290A-0E54-BD46-D723-04313D7A1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/>
              <a:t>DK  (arbetspraktik), SE (mer utb., arbete med stöd), NO (fler i lägre utb.)</a:t>
            </a:r>
          </a:p>
          <a:p>
            <a:r>
              <a:rPr lang="sv-SE" sz="1800" dirty="0"/>
              <a:t>Utbildning på gymnasienivå eller högre: viss inlåsning på kort sikt, men korrelerar med sysselsättning på lång sikt</a:t>
            </a:r>
          </a:p>
          <a:p>
            <a:endParaRPr lang="sv-SE" sz="1800" dirty="0"/>
          </a:p>
          <a:p>
            <a:r>
              <a:rPr lang="sv-SE" sz="1800" dirty="0"/>
              <a:t>Arbete med stöd går oftast till män </a:t>
            </a:r>
          </a:p>
          <a:p>
            <a:r>
              <a:rPr lang="sv-SE" sz="1800" dirty="0"/>
              <a:t>Arbete med stöd korrelerar med mer stabil sysselsättning och högre inkomster på lång sikt</a:t>
            </a:r>
          </a:p>
          <a:p>
            <a:endParaRPr lang="sv-SE" sz="1800" dirty="0"/>
          </a:p>
          <a:p>
            <a:r>
              <a:rPr lang="sv-SE" sz="1800" dirty="0"/>
              <a:t>Långsam etablering – relativt låg sysselsättning även efter 10 år, Danmark lägre än Sverige och Norge</a:t>
            </a:r>
          </a:p>
          <a:p>
            <a:r>
              <a:rPr lang="sv-SE" sz="1800" dirty="0"/>
              <a:t>Låga inkomster även bland sysselsatta – särskilt bland kvinnor</a:t>
            </a:r>
          </a:p>
          <a:p>
            <a:endParaRPr lang="sv-SE" sz="1800" dirty="0"/>
          </a:p>
          <a:p>
            <a:r>
              <a:rPr lang="sv-SE" sz="1800" dirty="0"/>
              <a:t>Utfall i Sverige och Norge ganska lika – det går ”sämre” i Danmark</a:t>
            </a:r>
          </a:p>
          <a:p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3218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IFAU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22F49"/>
      </a:accent1>
      <a:accent2>
        <a:srgbClr val="F2CB13"/>
      </a:accent2>
      <a:accent3>
        <a:srgbClr val="CC507D"/>
      </a:accent3>
      <a:accent4>
        <a:srgbClr val="4CA8E1"/>
      </a:accent4>
      <a:accent5>
        <a:srgbClr val="90B956"/>
      </a:accent5>
      <a:accent6>
        <a:srgbClr val="D4762F"/>
      </a:accent6>
      <a:hlink>
        <a:srgbClr val="639AE3"/>
      </a:hlink>
      <a:folHlink>
        <a:srgbClr val="E29643"/>
      </a:folHlink>
    </a:clrScheme>
    <a:fontScheme name="IFAU">
      <a:majorFont>
        <a:latin typeface="Poppin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U-presentation.potx" id="{BD7DEB0E-A0A7-4B8E-A05A-7EF9ED1FAB98}" vid="{1E3DD29C-DBBD-4A36-904E-6EE850B139E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IFAU-presentation</Template>
  <TotalTime>2160</TotalTime>
  <Words>205</Words>
  <Application>Microsoft Office PowerPoint</Application>
  <PresentationFormat>Bredbild</PresentationFormat>
  <Paragraphs>35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Times New Roman</vt:lpstr>
      <vt:lpstr>Calibri</vt:lpstr>
      <vt:lpstr>Poppins</vt:lpstr>
      <vt:lpstr>Arial</vt:lpstr>
      <vt:lpstr>Office-tema</vt:lpstr>
      <vt:lpstr>Flyktingars etablering på arbetsmarknaden i Sverige, Norge och Danmark</vt:lpstr>
      <vt:lpstr>Vad är bidraget i den här studien?</vt:lpstr>
      <vt:lpstr>Vad studerar vi?</vt:lpstr>
      <vt:lpstr>Skillnader i insatser?</vt:lpstr>
      <vt:lpstr>Deltagande i reguljär utbildning</vt:lpstr>
      <vt:lpstr>Sysselsättning</vt:lpstr>
      <vt:lpstr>Sammanfattning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Arbetsmarknadspolitik för utsatta grupper  – insatser och effekter  ur ett forskningsperspektiv</dc:title>
  <dc:creator>Linus Liljeberg</dc:creator>
  <dc:description>IFAU9000, v4.0, 2019-03-05</dc:description>
  <cp:lastModifiedBy>Linus Liljeberg</cp:lastModifiedBy>
  <cp:revision>112</cp:revision>
  <dcterms:created xsi:type="dcterms:W3CDTF">2019-09-02T06:40:10Z</dcterms:created>
  <dcterms:modified xsi:type="dcterms:W3CDTF">2024-09-17T09:45:29Z</dcterms:modified>
</cp:coreProperties>
</file>